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957" r:id="rId5"/>
    <p:sldId id="956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  <a:srgbClr val="3366FF"/>
    <a:srgbClr val="0099FF"/>
    <a:srgbClr val="0066FF"/>
    <a:srgbClr val="0033CC"/>
    <a:srgbClr val="00CC00"/>
    <a:srgbClr val="FFCC00"/>
    <a:srgbClr val="FFFF00"/>
    <a:srgbClr val="FF0000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F15D01-7712-487F-B659-853B8E4F3995}" v="4" dt="2026-03-23T10:22:25.8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28" autoAdjust="0"/>
    <p:restoredTop sz="91607" autoAdjust="0"/>
  </p:normalViewPr>
  <p:slideViewPr>
    <p:cSldViewPr>
      <p:cViewPr varScale="1">
        <p:scale>
          <a:sx n="63" d="100"/>
          <a:sy n="63" d="100"/>
        </p:scale>
        <p:origin x="1684" y="5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36707-4566-4233-AB05-0E214C2DB19C}" type="datetimeFigureOut">
              <a:rPr lang="en-GB" smtClean="0"/>
              <a:t>23/03/2026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9FE91-9B23-41A6-AADA-F5BB53AB6FF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9780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9106B-1FDD-4D48-341C-1E71909F5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D3418F-C384-C2BA-FC94-1C665FDD00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984265-8007-9528-3BF3-28916C6959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3AF3B-2249-5682-4B11-54644836E5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9FE91-9B23-41A6-AADA-F5BB53AB6FF2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3668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9FE91-9B23-41A6-AADA-F5BB53AB6FF2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6476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F344-53DD-4207-8EF3-70F87BC0B047}" type="datetimeFigureOut">
              <a:rPr lang="en-GB" smtClean="0"/>
              <a:t>23/03/2026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0152" y="6237312"/>
            <a:ext cx="2895600" cy="365125"/>
          </a:xfrm>
        </p:spPr>
        <p:txBody>
          <a:bodyPr/>
          <a:lstStyle>
            <a:lvl1pPr>
              <a:defRPr b="1" i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Together, putting patients first</a:t>
            </a:r>
          </a:p>
        </p:txBody>
      </p:sp>
    </p:spTree>
    <p:extLst>
      <p:ext uri="{BB962C8B-B14F-4D97-AF65-F5344CB8AC3E}">
        <p14:creationId xmlns:p14="http://schemas.microsoft.com/office/powerpoint/2010/main" val="387642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F344-53DD-4207-8EF3-70F87BC0B047}" type="datetimeFigureOut">
              <a:rPr lang="en-GB" smtClean="0"/>
              <a:t>23/03/2026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A3780-2D26-4A77-8676-A3760FC174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8941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F344-53DD-4207-8EF3-70F87BC0B047}" type="datetimeFigureOut">
              <a:rPr lang="en-GB" smtClean="0"/>
              <a:t>23/03/2026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A3780-2D26-4A77-8676-A3760FC174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65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005EB8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rgbClr val="005EB8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5EB8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5EB8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5EB8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F344-53DD-4207-8EF3-70F87BC0B047}" type="datetimeFigureOut">
              <a:rPr lang="en-GB" smtClean="0"/>
              <a:t>23/03/2026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A3780-2D26-4A77-8676-A3760FC174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0148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F344-53DD-4207-8EF3-70F87BC0B047}" type="datetimeFigureOut">
              <a:rPr lang="en-GB" smtClean="0"/>
              <a:t>23/03/2026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A3780-2D26-4A77-8676-A3760FC174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1852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342900" indent="-342900">
              <a:buClr>
                <a:srgbClr val="005EB8"/>
              </a:buClr>
              <a:buFont typeface="Wingdings" panose="05000000000000000000" pitchFamily="2" charset="2"/>
              <a:buChar char="§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rgbClr val="005EB8"/>
              </a:buClr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342900" indent="-342900">
              <a:buClr>
                <a:srgbClr val="005EB8"/>
              </a:buClr>
              <a:buFont typeface="Wingdings" panose="05000000000000000000" pitchFamily="2" charset="2"/>
              <a:buChar char="§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rgbClr val="005EB8"/>
              </a:buClr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F344-53DD-4207-8EF3-70F87BC0B047}" type="datetimeFigureOut">
              <a:rPr lang="en-GB" smtClean="0"/>
              <a:t>23/03/2026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A3780-2D26-4A77-8676-A3760FC174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716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342900" indent="-342900">
              <a:buClr>
                <a:srgbClr val="005EB8"/>
              </a:buClr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rgbClr val="005EB8"/>
              </a:buClr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marL="342900" indent="-342900">
              <a:buClr>
                <a:srgbClr val="005EB8"/>
              </a:buClr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rgbClr val="005EB8"/>
              </a:buClr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F344-53DD-4207-8EF3-70F87BC0B047}" type="datetimeFigureOut">
              <a:rPr lang="en-GB" smtClean="0"/>
              <a:t>23/03/2026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A3780-2D26-4A77-8676-A3760FC174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7411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F344-53DD-4207-8EF3-70F87BC0B047}" type="datetimeFigureOut">
              <a:rPr lang="en-GB" smtClean="0"/>
              <a:t>23/03/2026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A3780-2D26-4A77-8676-A3760FC174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725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F344-53DD-4207-8EF3-70F87BC0B047}" type="datetimeFigureOut">
              <a:rPr lang="en-GB" smtClean="0"/>
              <a:t>23/03/2026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A3780-2D26-4A77-8676-A3760FC174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751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marL="342900" indent="-342900">
              <a:buClr>
                <a:srgbClr val="005EB8"/>
              </a:buClr>
              <a:buFont typeface="Wingdings" panose="05000000000000000000" pitchFamily="2" charset="2"/>
              <a:buChar char="§"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rgbClr val="005EB8"/>
              </a:buClr>
              <a:buFont typeface="Wingdings" panose="05000000000000000000" pitchFamily="2" charset="2"/>
              <a:buChar char="§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5EB8"/>
              </a:buClr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F344-53DD-4207-8EF3-70F87BC0B047}" type="datetimeFigureOut">
              <a:rPr lang="en-GB" smtClean="0"/>
              <a:t>23/03/2026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A3780-2D26-4A77-8676-A3760FC174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8556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F344-53DD-4207-8EF3-70F87BC0B047}" type="datetimeFigureOut">
              <a:rPr lang="en-GB" smtClean="0"/>
              <a:t>23/03/2026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A3780-2D26-4A77-8676-A3760FC174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7668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5F344-53DD-4207-8EF3-70F87BC0B047}" type="datetimeFigureOut">
              <a:rPr lang="en-GB" smtClean="0"/>
              <a:t>23/03/2026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A3780-2D26-4A77-8676-A3760FC1749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2227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5EB8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5EB8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5EB8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5EB8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5EB8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1BFE7-6393-7D91-8EB6-7FAF017E7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4B29D-70B1-BF5B-700B-C78ADAD3F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329" y="141653"/>
            <a:ext cx="5122912" cy="1143000"/>
          </a:xfrm>
        </p:spPr>
        <p:txBody>
          <a:bodyPr>
            <a:normAutofit/>
          </a:bodyPr>
          <a:lstStyle/>
          <a:p>
            <a:pPr algn="l"/>
            <a:r>
              <a:rPr lang="en-GB" sz="2800" dirty="0">
                <a:solidFill>
                  <a:srgbClr val="005EB8"/>
                </a:solidFill>
              </a:rPr>
              <a:t>2024/25 Financial Position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BC7754-24BF-6D11-43BA-7CF53328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29185" y="6224541"/>
            <a:ext cx="2895600" cy="365125"/>
          </a:xfrm>
        </p:spPr>
        <p:txBody>
          <a:bodyPr/>
          <a:lstStyle>
            <a:lvl1pPr>
              <a:defRPr b="1" i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en-GB" dirty="0"/>
              <a:t>Together, putting patients first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598BD5-AA7C-E292-874B-FFD6CA634A0E}"/>
              </a:ext>
            </a:extLst>
          </p:cNvPr>
          <p:cNvSpPr/>
          <p:nvPr/>
        </p:nvSpPr>
        <p:spPr>
          <a:xfrm>
            <a:off x="211817" y="6095751"/>
            <a:ext cx="8712968" cy="49096"/>
          </a:xfrm>
          <a:prstGeom prst="rect">
            <a:avLst/>
          </a:prstGeom>
          <a:gradFill flip="none" rotWithShape="1">
            <a:gsLst>
              <a:gs pos="0">
                <a:srgbClr val="005EB8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2548B0FB-0F93-BC82-39B7-42B8B372F2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04664"/>
            <a:ext cx="29876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F04DDED-13B0-806E-BF37-47CF5F1B9B41}"/>
              </a:ext>
            </a:extLst>
          </p:cNvPr>
          <p:cNvSpPr txBox="1"/>
          <p:nvPr/>
        </p:nvSpPr>
        <p:spPr>
          <a:xfrm>
            <a:off x="590185" y="4005064"/>
            <a:ext cx="795622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Deficit plan in year of £9.7m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Better than plan in year by £4.9m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R&amp;D and Education activities continues to improve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Pressures on non-pay continue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 descr="A table with numbers and a few words&#10;&#10;AI-generated content may be incorrect.">
            <a:extLst>
              <a:ext uri="{FF2B5EF4-FFF2-40B4-BE49-F238E27FC236}">
                <a16:creationId xmlns:a16="http://schemas.microsoft.com/office/drawing/2014/main" id="{FD6FD39A-AD4C-9BE3-DE8C-AE7C317DC6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276" y="1222227"/>
            <a:ext cx="6744047" cy="2540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070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329" y="141653"/>
            <a:ext cx="5122912" cy="1143000"/>
          </a:xfrm>
        </p:spPr>
        <p:txBody>
          <a:bodyPr>
            <a:normAutofit/>
          </a:bodyPr>
          <a:lstStyle/>
          <a:p>
            <a:pPr algn="l"/>
            <a:r>
              <a:rPr lang="en-GB" sz="2800" dirty="0">
                <a:solidFill>
                  <a:srgbClr val="005EB8"/>
                </a:solidFill>
              </a:rPr>
              <a:t>2024/25 Capital Position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29185" y="6224541"/>
            <a:ext cx="2895600" cy="365125"/>
          </a:xfrm>
        </p:spPr>
        <p:txBody>
          <a:bodyPr/>
          <a:lstStyle>
            <a:lvl1pPr>
              <a:defRPr b="1" i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en-GB" dirty="0"/>
              <a:t>Together, putting patients first</a:t>
            </a:r>
          </a:p>
        </p:txBody>
      </p:sp>
      <p:sp>
        <p:nvSpPr>
          <p:cNvPr id="5" name="Rectangle 4"/>
          <p:cNvSpPr/>
          <p:nvPr/>
        </p:nvSpPr>
        <p:spPr>
          <a:xfrm>
            <a:off x="211817" y="6095751"/>
            <a:ext cx="8712968" cy="49096"/>
          </a:xfrm>
          <a:prstGeom prst="rect">
            <a:avLst/>
          </a:prstGeom>
          <a:gradFill flip="none" rotWithShape="1">
            <a:gsLst>
              <a:gs pos="0">
                <a:srgbClr val="005EB8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04664"/>
            <a:ext cx="29876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6D589EC-C813-F429-EBA2-840819AD787D}"/>
              </a:ext>
            </a:extLst>
          </p:cNvPr>
          <p:cNvSpPr txBox="1"/>
          <p:nvPr/>
        </p:nvSpPr>
        <p:spPr>
          <a:xfrm>
            <a:off x="593886" y="1398607"/>
            <a:ext cx="7956227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Another good year with total spend of £46.4m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Additional £5.3m on medical equipment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Hand Surgery unit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Continued Digital investment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Next year we’ll spending even more</a:t>
            </a:r>
          </a:p>
          <a:p>
            <a:pPr lvl="1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F262C64-2ECB-C488-B0BC-80D38B9F22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84" y="1991458"/>
            <a:ext cx="2160240" cy="143754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C7F52B4-59C6-F2F3-A95F-180AEFDF79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6163" y="1995645"/>
            <a:ext cx="2153949" cy="143335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3931652-59AE-B353-1EAF-045341ADFD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02448" y="1991459"/>
            <a:ext cx="2153950" cy="1433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817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cc58d74-3e38-4d4c-a807-b60c1e93201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16065BFBC12644A0485A9DFB749B7C" ma:contentTypeVersion="12" ma:contentTypeDescription="Create a new document." ma:contentTypeScope="" ma:versionID="80bb96c434dd1394f36693991ff52d57">
  <xsd:schema xmlns:xsd="http://www.w3.org/2001/XMLSchema" xmlns:xs="http://www.w3.org/2001/XMLSchema" xmlns:p="http://schemas.microsoft.com/office/2006/metadata/properties" xmlns:ns3="7cc58d74-3e38-4d4c-a807-b60c1e93201e" targetNamespace="http://schemas.microsoft.com/office/2006/metadata/properties" ma:root="true" ma:fieldsID="26160d0d0d56374a13b72b0278133f87" ns3:_="">
    <xsd:import namespace="7cc58d74-3e38-4d4c-a807-b60c1e93201e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c58d74-3e38-4d4c-a807-b60c1e93201e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22E20E-47D8-4A65-95D3-68E3A72C379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FD7F66-77A3-45FB-B2C8-281F970731DE}">
  <ds:schemaRefs>
    <ds:schemaRef ds:uri="http://www.w3.org/XML/1998/namespace"/>
    <ds:schemaRef ds:uri="http://purl.org/dc/dcmitype/"/>
    <ds:schemaRef ds:uri="http://purl.org/dc/terms/"/>
    <ds:schemaRef ds:uri="http://schemas.openxmlformats.org/package/2006/metadata/core-properties"/>
    <ds:schemaRef ds:uri="7cc58d74-3e38-4d4c-a807-b60c1e93201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986A6AF-1D66-4805-ABF2-47B33A3388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c58d74-3e38-4d4c-a807-b60c1e9320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73</Words>
  <Application>Microsoft Office PowerPoint</Application>
  <PresentationFormat>On-screen Show (4:3)</PresentationFormat>
  <Paragraphs>28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Office Theme</vt:lpstr>
      <vt:lpstr>2024/25 Financial Position</vt:lpstr>
      <vt:lpstr>2024/25 Capital Position</vt:lpstr>
    </vt:vector>
  </TitlesOfParts>
  <Company>Bradford Teaching Hospitals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Style 9</dc:title>
  <dc:creator>Carol Fleming</dc:creator>
  <cp:lastModifiedBy>Ben Roberts</cp:lastModifiedBy>
  <cp:revision>220</cp:revision>
  <cp:lastPrinted>2025-01-16T09:48:08Z</cp:lastPrinted>
  <dcterms:created xsi:type="dcterms:W3CDTF">2016-09-26T09:23:18Z</dcterms:created>
  <dcterms:modified xsi:type="dcterms:W3CDTF">2026-03-23T10:32:04Z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0x0101006F16065BFBC12644A0485A9DFB749B7C</vt:lpwstr>
  </property>
  <property fmtid="{D5CDD505-2E9C-101B-9397-08002B2CF9AE}" pid="3" name="MediaServiceImageTags">
    <vt:lpwstr/>
  </property>
</Properties>
</file>