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6" r:id="rId5"/>
    <p:sldId id="260" r:id="rId6"/>
    <p:sldId id="333" r:id="rId7"/>
    <p:sldId id="325" r:id="rId8"/>
    <p:sldId id="326" r:id="rId9"/>
    <p:sldId id="327" r:id="rId10"/>
    <p:sldId id="328" r:id="rId11"/>
    <p:sldId id="329" r:id="rId12"/>
    <p:sldId id="340" r:id="rId13"/>
    <p:sldId id="341" r:id="rId14"/>
    <p:sldId id="307" r:id="rId15"/>
    <p:sldId id="332" r:id="rId16"/>
    <p:sldId id="316" r:id="rId17"/>
    <p:sldId id="330" r:id="rId18"/>
    <p:sldId id="321" r:id="rId19"/>
    <p:sldId id="331" r:id="rId20"/>
    <p:sldId id="304" r:id="rId21"/>
    <p:sldId id="342" r:id="rId22"/>
    <p:sldId id="314"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F571"/>
    <a:srgbClr val="0033CC"/>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9080" autoAdjust="0"/>
  </p:normalViewPr>
  <p:slideViewPr>
    <p:cSldViewPr>
      <p:cViewPr varScale="1">
        <p:scale>
          <a:sx n="103" d="100"/>
          <a:sy n="103" d="100"/>
        </p:scale>
        <p:origin x="258" y="108"/>
      </p:cViewPr>
      <p:guideLst>
        <p:guide orient="horz" pos="2160"/>
        <p:guide pos="2880"/>
      </p:guideLst>
    </p:cSldViewPr>
  </p:slideViewPr>
  <p:notesTextViewPr>
    <p:cViewPr>
      <p:scale>
        <a:sx n="1" d="1"/>
        <a:sy n="1" d="1"/>
      </p:scale>
      <p:origin x="0" y="0"/>
    </p:cViewPr>
  </p:notesTextViewPr>
  <p:sorterViewPr>
    <p:cViewPr>
      <p:scale>
        <a:sx n="100" d="100"/>
        <a:sy n="100" d="100"/>
      </p:scale>
      <p:origin x="0" y="144"/>
    </p:cViewPr>
  </p:sorterViewPr>
  <p:notesViewPr>
    <p:cSldViewPr>
      <p:cViewPr varScale="1">
        <p:scale>
          <a:sx n="46" d="100"/>
          <a:sy n="46" d="100"/>
        </p:scale>
        <p:origin x="-2814"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GB" sz="1000" dirty="0"/>
              <a:t>ECS Performance Benchmarked Nationally</a:t>
            </a: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GB" sz="1000" b="1" i="1" u="none" strike="noStrike" kern="1200" baseline="0" dirty="0">
                <a:solidFill>
                  <a:sysClr val="windowText" lastClr="000000"/>
                </a:solidFill>
              </a:rPr>
              <a:t>Data Source: NHS England for Acute &amp; Combined Trusts only</a:t>
            </a:r>
          </a:p>
        </c:rich>
      </c:tx>
      <c:layout>
        <c:manualLayout>
          <c:xMode val="edge"/>
          <c:yMode val="edge"/>
          <c:x val="0.14082346305696561"/>
          <c:y val="0"/>
        </c:manualLayout>
      </c:layout>
      <c:overlay val="0"/>
    </c:title>
    <c:autoTitleDeleted val="0"/>
    <c:plotArea>
      <c:layout>
        <c:manualLayout>
          <c:layoutTarget val="inner"/>
          <c:xMode val="edge"/>
          <c:yMode val="edge"/>
          <c:x val="7.6907239386954804E-2"/>
          <c:y val="0.21098290283807983"/>
          <c:w val="0.90451292573199926"/>
          <c:h val="0.65258717660292465"/>
        </c:manualLayout>
      </c:layout>
      <c:areaChart>
        <c:grouping val="standard"/>
        <c:varyColors val="0"/>
        <c:ser>
          <c:idx val="8"/>
          <c:order val="0"/>
          <c:tx>
            <c:v>Upper Q'Tile</c:v>
          </c:tx>
          <c:spPr>
            <a:solidFill>
              <a:srgbClr val="C3D79C"/>
            </a:solidFill>
          </c:spPr>
          <c:cat>
            <c:numRef>
              <c:f>'B''Mark Tables'!$D$5:$O$5</c:f>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f>'B''Mark Tables'!$D$83:$O$83</c:f>
              <c:numCache>
                <c:formatCode>0.00%</c:formatCode>
                <c:ptCount val="12"/>
                <c:pt idx="0">
                  <c:v>0.80181468734635497</c:v>
                </c:pt>
                <c:pt idx="1">
                  <c:v>0.79699103095766222</c:v>
                </c:pt>
                <c:pt idx="2">
                  <c:v>0.80291633399167961</c:v>
                </c:pt>
                <c:pt idx="3">
                  <c:v>0.80362233191962729</c:v>
                </c:pt>
                <c:pt idx="4">
                  <c:v>0.81514565316340459</c:v>
                </c:pt>
                <c:pt idx="5">
                  <c:v>0.78372856621670928</c:v>
                </c:pt>
                <c:pt idx="6">
                  <c:v>0.78332323538321724</c:v>
                </c:pt>
                <c:pt idx="7">
                  <c:v>0.77292627400618763</c:v>
                </c:pt>
                <c:pt idx="8">
                  <c:v>0.76793678495249174</c:v>
                </c:pt>
                <c:pt idx="9">
                  <c:v>0.77674814933162917</c:v>
                </c:pt>
                <c:pt idx="10">
                  <c:v>0.78407119021134597</c:v>
                </c:pt>
                <c:pt idx="11">
                  <c:v>0.81598331558395454</c:v>
                </c:pt>
              </c:numCache>
            </c:numRef>
          </c:val>
          <c:extLst>
            <c:ext xmlns:c16="http://schemas.microsoft.com/office/drawing/2014/chart" uri="{C3380CC4-5D6E-409C-BE32-E72D297353CC}">
              <c16:uniqueId val="{00000000-ED87-4420-9B09-A6D3379D3C3D}"/>
            </c:ext>
          </c:extLst>
        </c:ser>
        <c:ser>
          <c:idx val="1"/>
          <c:order val="1"/>
          <c:tx>
            <c:v>Inter Q'Tile</c:v>
          </c:tx>
          <c:spPr>
            <a:solidFill>
              <a:srgbClr val="FFE9DB"/>
            </a:solidFill>
            <a:ln w="25400">
              <a:noFill/>
            </a:ln>
          </c:spPr>
          <c:cat>
            <c:numRef>
              <c:f>'B''Mark Tables'!$D$5:$O$5</c:f>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f>'B''Mark Tables'!$D$84:$O$84</c:f>
              <c:numCache>
                <c:formatCode>0.00%</c:formatCode>
                <c:ptCount val="12"/>
                <c:pt idx="0">
                  <c:v>0.76336675020885547</c:v>
                </c:pt>
                <c:pt idx="1">
                  <c:v>0.75670141474311248</c:v>
                </c:pt>
                <c:pt idx="2">
                  <c:v>0.75707204512434834</c:v>
                </c:pt>
                <c:pt idx="3">
                  <c:v>0.76240219919644747</c:v>
                </c:pt>
                <c:pt idx="4">
                  <c:v>0.77744488829708536</c:v>
                </c:pt>
                <c:pt idx="5">
                  <c:v>0.75261049921327416</c:v>
                </c:pt>
                <c:pt idx="6">
                  <c:v>0.73984319315751956</c:v>
                </c:pt>
                <c:pt idx="7">
                  <c:v>0.73934626546509852</c:v>
                </c:pt>
                <c:pt idx="8">
                  <c:v>0.72421414538310414</c:v>
                </c:pt>
                <c:pt idx="9">
                  <c:v>0.73654429405640309</c:v>
                </c:pt>
                <c:pt idx="10">
                  <c:v>0.74312787735216557</c:v>
                </c:pt>
                <c:pt idx="11">
                  <c:v>0.77428165007112371</c:v>
                </c:pt>
              </c:numCache>
            </c:numRef>
          </c:val>
          <c:extLst>
            <c:ext xmlns:c16="http://schemas.microsoft.com/office/drawing/2014/chart" uri="{C3380CC4-5D6E-409C-BE32-E72D297353CC}">
              <c16:uniqueId val="{00000001-ED87-4420-9B09-A6D3379D3C3D}"/>
            </c:ext>
          </c:extLst>
        </c:ser>
        <c:ser>
          <c:idx val="0"/>
          <c:order val="2"/>
          <c:tx>
            <c:v>Lower Q'Tile</c:v>
          </c:tx>
          <c:spPr>
            <a:solidFill>
              <a:srgbClr val="DA9695"/>
            </a:solidFill>
            <a:ln w="25400">
              <a:noFill/>
            </a:ln>
          </c:spPr>
          <c:cat>
            <c:numRef>
              <c:f>'B''Mark Tables'!$D$5:$O$5</c:f>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f>'B''Mark Tables'!$D$85:$O$85</c:f>
              <c:numCache>
                <c:formatCode>0.00%</c:formatCode>
                <c:ptCount val="12"/>
                <c:pt idx="0">
                  <c:v>0.66479610924055366</c:v>
                </c:pt>
                <c:pt idx="1">
                  <c:v>0.65341508770166357</c:v>
                </c:pt>
                <c:pt idx="2">
                  <c:v>0.66565934879862532</c:v>
                </c:pt>
                <c:pt idx="3">
                  <c:v>0.66675159235668791</c:v>
                </c:pt>
                <c:pt idx="4">
                  <c:v>0.68563685636856364</c:v>
                </c:pt>
                <c:pt idx="5">
                  <c:v>0.65761607385283738</c:v>
                </c:pt>
                <c:pt idx="6">
                  <c:v>0.64757761053621821</c:v>
                </c:pt>
                <c:pt idx="7">
                  <c:v>0.63620117436813883</c:v>
                </c:pt>
                <c:pt idx="8">
                  <c:v>0.62110181462566549</c:v>
                </c:pt>
                <c:pt idx="9">
                  <c:v>0.63980074083535576</c:v>
                </c:pt>
                <c:pt idx="10">
                  <c:v>0.65823619969210467</c:v>
                </c:pt>
                <c:pt idx="11">
                  <c:v>0.66123260437375742</c:v>
                </c:pt>
              </c:numCache>
            </c:numRef>
          </c:val>
          <c:extLst>
            <c:ext xmlns:c16="http://schemas.microsoft.com/office/drawing/2014/chart" uri="{C3380CC4-5D6E-409C-BE32-E72D297353CC}">
              <c16:uniqueId val="{00000002-ED87-4420-9B09-A6D3379D3C3D}"/>
            </c:ext>
          </c:extLst>
        </c:ser>
        <c:ser>
          <c:idx val="3"/>
          <c:order val="4"/>
          <c:tx>
            <c:v>Min</c:v>
          </c:tx>
          <c:spPr>
            <a:solidFill>
              <a:sysClr val="window" lastClr="FFFFFF"/>
            </a:solidFill>
            <a:ln w="25400">
              <a:noFill/>
            </a:ln>
          </c:spPr>
          <c:cat>
            <c:numRef>
              <c:f>'B''Mark Tables'!$D$5:$O$5</c:f>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f>'B''Mark Tables'!$D$86:$O$86</c:f>
              <c:numCache>
                <c:formatCode>0.00%</c:formatCode>
                <c:ptCount val="12"/>
                <c:pt idx="0">
                  <c:v>0.49903541939964502</c:v>
                </c:pt>
                <c:pt idx="1">
                  <c:v>0.48441473515948558</c:v>
                </c:pt>
                <c:pt idx="2">
                  <c:v>0.51965031719015942</c:v>
                </c:pt>
                <c:pt idx="3">
                  <c:v>0.52126956138417457</c:v>
                </c:pt>
                <c:pt idx="4">
                  <c:v>0.53069865913902614</c:v>
                </c:pt>
                <c:pt idx="5">
                  <c:v>0.52159495308961501</c:v>
                </c:pt>
                <c:pt idx="6">
                  <c:v>0.50146643203754071</c:v>
                </c:pt>
                <c:pt idx="7">
                  <c:v>0.5073136754121198</c:v>
                </c:pt>
                <c:pt idx="8">
                  <c:v>0.47072047373615528</c:v>
                </c:pt>
                <c:pt idx="9">
                  <c:v>0.50602700096432018</c:v>
                </c:pt>
                <c:pt idx="10">
                  <c:v>0.50477626948215182</c:v>
                </c:pt>
                <c:pt idx="11">
                  <c:v>0.51505235602094246</c:v>
                </c:pt>
              </c:numCache>
            </c:numRef>
          </c:val>
          <c:extLst>
            <c:ext xmlns:c16="http://schemas.microsoft.com/office/drawing/2014/chart" uri="{C3380CC4-5D6E-409C-BE32-E72D297353CC}">
              <c16:uniqueId val="{00000003-ED87-4420-9B09-A6D3379D3C3D}"/>
            </c:ext>
          </c:extLst>
        </c:ser>
        <c:dLbls>
          <c:showLegendKey val="0"/>
          <c:showVal val="0"/>
          <c:showCatName val="0"/>
          <c:showSerName val="0"/>
          <c:showPercent val="0"/>
          <c:showBubbleSize val="0"/>
        </c:dLbls>
        <c:axId val="164873344"/>
        <c:axId val="164874880"/>
      </c:areaChart>
      <c:lineChart>
        <c:grouping val="standard"/>
        <c:varyColors val="0"/>
        <c:ser>
          <c:idx val="10"/>
          <c:order val="3"/>
          <c:tx>
            <c:v>BTHFT Proj.</c:v>
          </c:tx>
          <c:spPr>
            <a:ln>
              <a:solidFill>
                <a:srgbClr val="4472C4"/>
              </a:solidFill>
              <a:prstDash val="solid"/>
            </a:ln>
          </c:spPr>
          <c:marker>
            <c:symbol val="circle"/>
            <c:size val="7"/>
            <c:spPr>
              <a:solidFill>
                <a:sysClr val="window" lastClr="FFFFFF"/>
              </a:solidFill>
              <a:ln w="22225">
                <a:solidFill>
                  <a:srgbClr val="4472C4"/>
                </a:solidFill>
              </a:ln>
            </c:spPr>
          </c:marker>
          <c:cat>
            <c:numRef>
              <c:f>'B''Mark Tables'!$D$80:$O$80</c:f>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f>'B''Mark Tables'!$D$90:$O$90</c:f>
              <c:numCache>
                <c:formatCode>General</c:formatCode>
                <c:ptCount val="12"/>
                <c:pt idx="10" formatCode="0.00%">
                  <c:v>0.82118395303326808</c:v>
                </c:pt>
                <c:pt idx="11" formatCode="0.00%">
                  <c:v>0.82960502030269478</c:v>
                </c:pt>
              </c:numCache>
            </c:numRef>
          </c:val>
          <c:smooth val="0"/>
          <c:extLst>
            <c:ext xmlns:c16="http://schemas.microsoft.com/office/drawing/2014/chart" uri="{C3380CC4-5D6E-409C-BE32-E72D297353CC}">
              <c16:uniqueId val="{00000004-ED87-4420-9B09-A6D3379D3C3D}"/>
            </c:ext>
          </c:extLst>
        </c:ser>
        <c:ser>
          <c:idx val="6"/>
          <c:order val="5"/>
          <c:tx>
            <c:v>Peers</c:v>
          </c:tx>
          <c:spPr>
            <a:ln>
              <a:solidFill>
                <a:srgbClr val="7030A0"/>
              </a:solidFill>
              <a:prstDash val="solid"/>
            </a:ln>
          </c:spPr>
          <c:marker>
            <c:symbol val="none"/>
          </c:marker>
          <c:cat>
            <c:numRef>
              <c:f>'B''Mark Tables'!$D$80:$O$80</c:f>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f>'B''Mark Tables'!$D$87:$O$87</c:f>
              <c:numCache>
                <c:formatCode>0.00%</c:formatCode>
                <c:ptCount val="12"/>
                <c:pt idx="0">
                  <c:v>0.73812729090303231</c:v>
                </c:pt>
                <c:pt idx="1">
                  <c:v>0.7347066851892472</c:v>
                </c:pt>
                <c:pt idx="2">
                  <c:v>0.74760875283068495</c:v>
                </c:pt>
                <c:pt idx="3">
                  <c:v>0.75266467805369253</c:v>
                </c:pt>
                <c:pt idx="4">
                  <c:v>0.76248934590745376</c:v>
                </c:pt>
                <c:pt idx="5">
                  <c:v>0.73115995261447642</c:v>
                </c:pt>
                <c:pt idx="6">
                  <c:v>0.72131299981402264</c:v>
                </c:pt>
                <c:pt idx="7">
                  <c:v>0.71905861106341851</c:v>
                </c:pt>
                <c:pt idx="8">
                  <c:v>0.70919390353412959</c:v>
                </c:pt>
                <c:pt idx="9">
                  <c:v>0.71103932640051892</c:v>
                </c:pt>
                <c:pt idx="10">
                  <c:v>0.72349663354983951</c:v>
                </c:pt>
                <c:pt idx="11">
                  <c:v>0.75374481969159945</c:v>
                </c:pt>
              </c:numCache>
            </c:numRef>
          </c:val>
          <c:smooth val="1"/>
          <c:extLst>
            <c:ext xmlns:c16="http://schemas.microsoft.com/office/drawing/2014/chart" uri="{C3380CC4-5D6E-409C-BE32-E72D297353CC}">
              <c16:uniqueId val="{00000005-ED87-4420-9B09-A6D3379D3C3D}"/>
            </c:ext>
          </c:extLst>
        </c:ser>
        <c:ser>
          <c:idx val="5"/>
          <c:order val="6"/>
          <c:tx>
            <c:v>Eng Median</c:v>
          </c:tx>
          <c:spPr>
            <a:ln>
              <a:solidFill>
                <a:srgbClr val="E97132"/>
              </a:solidFill>
            </a:ln>
          </c:spPr>
          <c:marker>
            <c:symbol val="none"/>
          </c:marker>
          <c:cat>
            <c:numRef>
              <c:f>'B''Mark Tables'!$D$80:$O$80</c:f>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f>'B''Mark Tables'!$D$88:$O$88</c:f>
              <c:numCache>
                <c:formatCode>0.00%</c:formatCode>
                <c:ptCount val="12"/>
                <c:pt idx="0">
                  <c:v>0.71854625469295907</c:v>
                </c:pt>
                <c:pt idx="1">
                  <c:v>0.71353020602385842</c:v>
                </c:pt>
                <c:pt idx="2">
                  <c:v>0.7201316091067429</c:v>
                </c:pt>
                <c:pt idx="3">
                  <c:v>0.72578850882215673</c:v>
                </c:pt>
                <c:pt idx="4">
                  <c:v>0.73634072274363993</c:v>
                </c:pt>
                <c:pt idx="5">
                  <c:v>0.71441317637548629</c:v>
                </c:pt>
                <c:pt idx="6">
                  <c:v>0.70148755242017669</c:v>
                </c:pt>
                <c:pt idx="7">
                  <c:v>0.69322946049753853</c:v>
                </c:pt>
                <c:pt idx="8">
                  <c:v>0.68171658577686611</c:v>
                </c:pt>
                <c:pt idx="9">
                  <c:v>0.70063355516864134</c:v>
                </c:pt>
                <c:pt idx="10">
                  <c:v>0.70599766735593017</c:v>
                </c:pt>
                <c:pt idx="11">
                  <c:v>0.72392909154351803</c:v>
                </c:pt>
              </c:numCache>
            </c:numRef>
          </c:val>
          <c:smooth val="1"/>
          <c:extLst>
            <c:ext xmlns:c16="http://schemas.microsoft.com/office/drawing/2014/chart" uri="{C3380CC4-5D6E-409C-BE32-E72D297353CC}">
              <c16:uniqueId val="{00000006-ED87-4420-9B09-A6D3379D3C3D}"/>
            </c:ext>
          </c:extLst>
        </c:ser>
        <c:ser>
          <c:idx val="4"/>
          <c:order val="7"/>
          <c:tx>
            <c:v>BTHFT</c:v>
          </c:tx>
          <c:spPr>
            <a:ln>
              <a:solidFill>
                <a:srgbClr val="4472C4">
                  <a:lumMod val="75000"/>
                </a:srgbClr>
              </a:solidFill>
            </a:ln>
          </c:spPr>
          <c:marker>
            <c:symbol val="circle"/>
            <c:size val="7"/>
            <c:spPr>
              <a:solidFill>
                <a:sysClr val="window" lastClr="FFFFFF"/>
              </a:solidFill>
              <a:ln w="22225">
                <a:solidFill>
                  <a:srgbClr val="0070C0"/>
                </a:solidFill>
              </a:ln>
            </c:spPr>
          </c:marker>
          <c:cat>
            <c:numRef>
              <c:f>'B''Mark Tables'!$D$80:$O$80</c:f>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f>'B''Mark Tables'!$D$89:$O$89</c:f>
              <c:numCache>
                <c:formatCode>0.00%</c:formatCode>
                <c:ptCount val="12"/>
                <c:pt idx="0">
                  <c:v>0.83427783734109362</c:v>
                </c:pt>
                <c:pt idx="1">
                  <c:v>0.83055496940282758</c:v>
                </c:pt>
                <c:pt idx="2">
                  <c:v>0.83311180032491505</c:v>
                </c:pt>
                <c:pt idx="3">
                  <c:v>0.8415482748622789</c:v>
                </c:pt>
                <c:pt idx="4">
                  <c:v>0.83283132530120485</c:v>
                </c:pt>
                <c:pt idx="5">
                  <c:v>0.82781607453980754</c:v>
                </c:pt>
                <c:pt idx="6">
                  <c:v>0.81289160965070217</c:v>
                </c:pt>
                <c:pt idx="7">
                  <c:v>0.81366413899727597</c:v>
                </c:pt>
                <c:pt idx="8">
                  <c:v>0.80881523272214384</c:v>
                </c:pt>
                <c:pt idx="9">
                  <c:v>0.82059722548789094</c:v>
                </c:pt>
                <c:pt idx="10">
                  <c:v>0.82119853240929475</c:v>
                </c:pt>
                <c:pt idx="11">
                  <c:v>0.82960502030269467</c:v>
                </c:pt>
              </c:numCache>
            </c:numRef>
          </c:val>
          <c:smooth val="1"/>
          <c:extLst>
            <c:ext xmlns:c16="http://schemas.microsoft.com/office/drawing/2014/chart" uri="{C3380CC4-5D6E-409C-BE32-E72D297353CC}">
              <c16:uniqueId val="{00000007-ED87-4420-9B09-A6D3379D3C3D}"/>
            </c:ext>
          </c:extLst>
        </c:ser>
        <c:dLbls>
          <c:showLegendKey val="0"/>
          <c:showVal val="0"/>
          <c:showCatName val="0"/>
          <c:showSerName val="0"/>
          <c:showPercent val="0"/>
          <c:showBubbleSize val="0"/>
        </c:dLbls>
        <c:marker val="1"/>
        <c:smooth val="0"/>
        <c:axId val="164873344"/>
        <c:axId val="164874880"/>
      </c:lineChart>
      <c:dateAx>
        <c:axId val="164873344"/>
        <c:scaling>
          <c:orientation val="minMax"/>
        </c:scaling>
        <c:delete val="0"/>
        <c:axPos val="b"/>
        <c:numFmt formatCode="mmm\-yy" sourceLinked="1"/>
        <c:majorTickMark val="out"/>
        <c:minorTickMark val="none"/>
        <c:tickLblPos val="nextTo"/>
        <c:txPr>
          <a:bodyPr rot="-5400000" vert="horz"/>
          <a:lstStyle/>
          <a:p>
            <a:pPr>
              <a:defRPr sz="900" b="1"/>
            </a:pPr>
            <a:endParaRPr lang="en-US"/>
          </a:p>
        </c:txPr>
        <c:crossAx val="164874880"/>
        <c:crosses val="autoZero"/>
        <c:auto val="1"/>
        <c:lblOffset val="100"/>
        <c:baseTimeUnit val="months"/>
      </c:dateAx>
      <c:valAx>
        <c:axId val="164874880"/>
        <c:scaling>
          <c:orientation val="minMax"/>
          <c:max val="0.9"/>
          <c:min val="0.4"/>
        </c:scaling>
        <c:delete val="0"/>
        <c:axPos val="l"/>
        <c:numFmt formatCode="0%" sourceLinked="0"/>
        <c:majorTickMark val="out"/>
        <c:minorTickMark val="none"/>
        <c:tickLblPos val="nextTo"/>
        <c:txPr>
          <a:bodyPr/>
          <a:lstStyle/>
          <a:p>
            <a:pPr>
              <a:defRPr sz="900" b="1"/>
            </a:pPr>
            <a:endParaRPr lang="en-US"/>
          </a:p>
        </c:txPr>
        <c:crossAx val="164873344"/>
        <c:crosses val="autoZero"/>
        <c:crossBetween val="between"/>
      </c:valAx>
    </c:plotArea>
    <c:legend>
      <c:legendPos val="t"/>
      <c:legendEntry>
        <c:idx val="3"/>
        <c:delete val="1"/>
      </c:legendEntry>
      <c:legendEntry>
        <c:idx val="4"/>
        <c:delete val="1"/>
      </c:legendEntry>
      <c:layout>
        <c:manualLayout>
          <c:xMode val="edge"/>
          <c:yMode val="edge"/>
          <c:x val="7.8752592474164076E-3"/>
          <c:y val="0.1246491303971619"/>
          <c:w val="0.97936716243802857"/>
          <c:h val="0.11059474412171508"/>
        </c:manualLayout>
      </c:layout>
      <c:overlay val="0"/>
      <c:txPr>
        <a:bodyPr/>
        <a:lstStyle/>
        <a:p>
          <a:pPr>
            <a:defRPr sz="900"/>
          </a:pPr>
          <a:endParaRPr lang="en-US"/>
        </a:p>
      </c:txPr>
    </c:legend>
    <c:plotVisOnly val="1"/>
    <c:dispBlanksAs val="gap"/>
    <c:showDLblsOverMax val="0"/>
  </c:chart>
  <c:spPr>
    <a:ln>
      <a:solidFill>
        <a:sysClr val="windowText" lastClr="000000">
          <a:lumMod val="65000"/>
          <a:lumOff val="35000"/>
        </a:sysClr>
      </a:solid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en-GB" dirty="0"/>
          </a:p>
        </p:txBody>
      </p:sp>
      <p:sp>
        <p:nvSpPr>
          <p:cNvPr id="3" name="Date Placeholder 2"/>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fld id="{0CA0C914-E345-4C70-ABE5-81AE119E9406}" type="datetimeFigureOut">
              <a:rPr lang="en-GB" smtClean="0"/>
              <a:t>24/03/2026</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33" tIns="45717" rIns="91433" bIns="45717"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9" y="9428163"/>
            <a:ext cx="2946400" cy="496887"/>
          </a:xfrm>
          <a:prstGeom prst="rect">
            <a:avLst/>
          </a:prstGeom>
        </p:spPr>
        <p:txBody>
          <a:bodyPr vert="horz" lIns="91433" tIns="45717" rIns="91433" bIns="45717" rtlCol="0" anchor="b"/>
          <a:lstStyle>
            <a:lvl1pPr algn="r">
              <a:defRPr sz="1200"/>
            </a:lvl1pPr>
          </a:lstStyle>
          <a:p>
            <a:fld id="{5A3F3BE4-74F4-4C62-B69C-FE5144AC62A2}" type="slidenum">
              <a:rPr lang="en-GB" smtClean="0"/>
              <a:t>‹#›</a:t>
            </a:fld>
            <a:endParaRPr lang="en-GB" dirty="0"/>
          </a:p>
        </p:txBody>
      </p:sp>
    </p:spTree>
    <p:extLst>
      <p:ext uri="{BB962C8B-B14F-4D97-AF65-F5344CB8AC3E}">
        <p14:creationId xmlns:p14="http://schemas.microsoft.com/office/powerpoint/2010/main" val="658991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en-GB"/>
          </a:p>
        </p:txBody>
      </p:sp>
      <p:sp>
        <p:nvSpPr>
          <p:cNvPr id="3" name="Date Placeholder 2"/>
          <p:cNvSpPr>
            <a:spLocks noGrp="1"/>
          </p:cNvSpPr>
          <p:nvPr>
            <p:ph type="dt" idx="1"/>
          </p:nvPr>
        </p:nvSpPr>
        <p:spPr>
          <a:xfrm>
            <a:off x="3849689" y="0"/>
            <a:ext cx="2946400" cy="496888"/>
          </a:xfrm>
          <a:prstGeom prst="rect">
            <a:avLst/>
          </a:prstGeom>
        </p:spPr>
        <p:txBody>
          <a:bodyPr vert="horz" lIns="91433" tIns="45717" rIns="91433" bIns="45717" rtlCol="0"/>
          <a:lstStyle>
            <a:lvl1pPr algn="r">
              <a:defRPr sz="1200"/>
            </a:lvl1pPr>
          </a:lstStyle>
          <a:p>
            <a:fld id="{79C0F0F2-9FCF-4541-AC78-CC1476BDEF4A}" type="datetimeFigureOut">
              <a:rPr lang="en-GB" smtClean="0"/>
              <a:t>24/03/2026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3" tIns="45717" rIns="91433" bIns="45717" rtlCol="0" anchor="ctr"/>
          <a:lstStyle/>
          <a:p>
            <a:endParaRPr lang="en-GB"/>
          </a:p>
        </p:txBody>
      </p:sp>
      <p:sp>
        <p:nvSpPr>
          <p:cNvPr id="5" name="Notes Placeholder 4"/>
          <p:cNvSpPr>
            <a:spLocks noGrp="1"/>
          </p:cNvSpPr>
          <p:nvPr>
            <p:ph type="body" sz="quarter" idx="3"/>
          </p:nvPr>
        </p:nvSpPr>
        <p:spPr>
          <a:xfrm>
            <a:off x="679452" y="4714877"/>
            <a:ext cx="5438775" cy="4467225"/>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33" tIns="45717" rIns="91433" bIns="45717" rtlCol="0" anchor="b"/>
          <a:lstStyle>
            <a:lvl1pPr algn="l">
              <a:defRPr sz="1200"/>
            </a:lvl1pPr>
          </a:lstStyle>
          <a:p>
            <a:endParaRPr lang="en-GB"/>
          </a:p>
        </p:txBody>
      </p:sp>
      <p:sp>
        <p:nvSpPr>
          <p:cNvPr id="7" name="Slide Number Placeholder 6"/>
          <p:cNvSpPr>
            <a:spLocks noGrp="1"/>
          </p:cNvSpPr>
          <p:nvPr>
            <p:ph type="sldNum" sz="quarter" idx="5"/>
          </p:nvPr>
        </p:nvSpPr>
        <p:spPr>
          <a:xfrm>
            <a:off x="3849689" y="9428163"/>
            <a:ext cx="2946400" cy="496887"/>
          </a:xfrm>
          <a:prstGeom prst="rect">
            <a:avLst/>
          </a:prstGeom>
        </p:spPr>
        <p:txBody>
          <a:bodyPr vert="horz" lIns="91433" tIns="45717" rIns="91433" bIns="45717" rtlCol="0" anchor="b"/>
          <a:lstStyle>
            <a:lvl1pPr algn="r">
              <a:defRPr sz="1200"/>
            </a:lvl1pPr>
          </a:lstStyle>
          <a:p>
            <a:fld id="{CCA998A8-DB8F-4144-B48D-E074CF0086A7}" type="slidenum">
              <a:rPr lang="en-GB" smtClean="0"/>
              <a:t>‹#›</a:t>
            </a:fld>
            <a:endParaRPr lang="en-GB"/>
          </a:p>
        </p:txBody>
      </p:sp>
    </p:spTree>
    <p:extLst>
      <p:ext uri="{BB962C8B-B14F-4D97-AF65-F5344CB8AC3E}">
        <p14:creationId xmlns:p14="http://schemas.microsoft.com/office/powerpoint/2010/main" val="69143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A998A8-DB8F-4144-B48D-E074CF0086A7}" type="slidenum">
              <a:rPr lang="en-GB" smtClean="0"/>
              <a:t>1</a:t>
            </a:fld>
            <a:endParaRPr lang="en-GB"/>
          </a:p>
        </p:txBody>
      </p:sp>
    </p:spTree>
    <p:extLst>
      <p:ext uri="{BB962C8B-B14F-4D97-AF65-F5344CB8AC3E}">
        <p14:creationId xmlns:p14="http://schemas.microsoft.com/office/powerpoint/2010/main" val="4050054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A998A8-DB8F-4144-B48D-E074CF0086A7}" type="slidenum">
              <a:rPr lang="en-GB" smtClean="0"/>
              <a:t>13</a:t>
            </a:fld>
            <a:endParaRPr lang="en-GB"/>
          </a:p>
        </p:txBody>
      </p:sp>
    </p:spTree>
    <p:extLst>
      <p:ext uri="{BB962C8B-B14F-4D97-AF65-F5344CB8AC3E}">
        <p14:creationId xmlns:p14="http://schemas.microsoft.com/office/powerpoint/2010/main" val="3564001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A998A8-DB8F-4144-B48D-E074CF0086A7}" type="slidenum">
              <a:rPr lang="en-GB" smtClean="0"/>
              <a:t>14</a:t>
            </a:fld>
            <a:endParaRPr lang="en-GB"/>
          </a:p>
        </p:txBody>
      </p:sp>
    </p:spTree>
    <p:extLst>
      <p:ext uri="{BB962C8B-B14F-4D97-AF65-F5344CB8AC3E}">
        <p14:creationId xmlns:p14="http://schemas.microsoft.com/office/powerpoint/2010/main" val="754153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CCA998A8-DB8F-4144-B48D-E074CF0086A7}" type="slidenum">
              <a:rPr lang="en-GB" smtClean="0"/>
              <a:t>15</a:t>
            </a:fld>
            <a:endParaRPr lang="en-GB"/>
          </a:p>
        </p:txBody>
      </p:sp>
    </p:spTree>
    <p:extLst>
      <p:ext uri="{BB962C8B-B14F-4D97-AF65-F5344CB8AC3E}">
        <p14:creationId xmlns:p14="http://schemas.microsoft.com/office/powerpoint/2010/main" val="2449252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A998A8-DB8F-4144-B48D-E074CF0086A7}" type="slidenum">
              <a:rPr lang="en-GB" smtClean="0"/>
              <a:t>19</a:t>
            </a:fld>
            <a:endParaRPr lang="en-GB"/>
          </a:p>
        </p:txBody>
      </p:sp>
    </p:spTree>
    <p:extLst>
      <p:ext uri="{BB962C8B-B14F-4D97-AF65-F5344CB8AC3E}">
        <p14:creationId xmlns:p14="http://schemas.microsoft.com/office/powerpoint/2010/main" val="4050054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CCA998A8-DB8F-4144-B48D-E074CF0086A7}" type="slidenum">
              <a:rPr lang="en-GB" smtClean="0"/>
              <a:t>2</a:t>
            </a:fld>
            <a:endParaRPr lang="en-GB"/>
          </a:p>
        </p:txBody>
      </p:sp>
    </p:spTree>
    <p:extLst>
      <p:ext uri="{BB962C8B-B14F-4D97-AF65-F5344CB8AC3E}">
        <p14:creationId xmlns:p14="http://schemas.microsoft.com/office/powerpoint/2010/main" val="244925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CCA998A8-DB8F-4144-B48D-E074CF0086A7}" type="slidenum">
              <a:rPr lang="en-GB" smtClean="0"/>
              <a:t>3</a:t>
            </a:fld>
            <a:endParaRPr lang="en-GB"/>
          </a:p>
        </p:txBody>
      </p:sp>
    </p:spTree>
    <p:extLst>
      <p:ext uri="{BB962C8B-B14F-4D97-AF65-F5344CB8AC3E}">
        <p14:creationId xmlns:p14="http://schemas.microsoft.com/office/powerpoint/2010/main" val="3464915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A998A8-DB8F-4144-B48D-E074CF0086A7}" type="slidenum">
              <a:rPr lang="en-GB" smtClean="0"/>
              <a:t>5</a:t>
            </a:fld>
            <a:endParaRPr lang="en-GB"/>
          </a:p>
        </p:txBody>
      </p:sp>
    </p:spTree>
    <p:extLst>
      <p:ext uri="{BB962C8B-B14F-4D97-AF65-F5344CB8AC3E}">
        <p14:creationId xmlns:p14="http://schemas.microsoft.com/office/powerpoint/2010/main" val="210426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A998A8-DB8F-4144-B48D-E074CF0086A7}" type="slidenum">
              <a:rPr lang="en-GB" smtClean="0"/>
              <a:t>6</a:t>
            </a:fld>
            <a:endParaRPr lang="en-GB"/>
          </a:p>
        </p:txBody>
      </p:sp>
    </p:spTree>
    <p:extLst>
      <p:ext uri="{BB962C8B-B14F-4D97-AF65-F5344CB8AC3E}">
        <p14:creationId xmlns:p14="http://schemas.microsoft.com/office/powerpoint/2010/main" val="762596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A998A8-DB8F-4144-B48D-E074CF0086A7}" type="slidenum">
              <a:rPr lang="en-GB" smtClean="0"/>
              <a:t>7</a:t>
            </a:fld>
            <a:endParaRPr lang="en-GB"/>
          </a:p>
        </p:txBody>
      </p:sp>
    </p:spTree>
    <p:extLst>
      <p:ext uri="{BB962C8B-B14F-4D97-AF65-F5344CB8AC3E}">
        <p14:creationId xmlns:p14="http://schemas.microsoft.com/office/powerpoint/2010/main" val="158713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A998A8-DB8F-4144-B48D-E074CF0086A7}" type="slidenum">
              <a:rPr lang="en-GB" smtClean="0"/>
              <a:t>8</a:t>
            </a:fld>
            <a:endParaRPr lang="en-GB"/>
          </a:p>
        </p:txBody>
      </p:sp>
    </p:spTree>
    <p:extLst>
      <p:ext uri="{BB962C8B-B14F-4D97-AF65-F5344CB8AC3E}">
        <p14:creationId xmlns:p14="http://schemas.microsoft.com/office/powerpoint/2010/main" val="1180063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CCA998A8-DB8F-4144-B48D-E074CF0086A7}" type="slidenum">
              <a:rPr lang="en-GB" smtClean="0"/>
              <a:t>9</a:t>
            </a:fld>
            <a:endParaRPr lang="en-GB"/>
          </a:p>
        </p:txBody>
      </p:sp>
    </p:spTree>
    <p:extLst>
      <p:ext uri="{BB962C8B-B14F-4D97-AF65-F5344CB8AC3E}">
        <p14:creationId xmlns:p14="http://schemas.microsoft.com/office/powerpoint/2010/main" val="1890176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CCA998A8-DB8F-4144-B48D-E074CF0086A7}" type="slidenum">
              <a:rPr lang="en-GB" smtClean="0"/>
              <a:t>10</a:t>
            </a:fld>
            <a:endParaRPr lang="en-GB"/>
          </a:p>
        </p:txBody>
      </p:sp>
    </p:spTree>
    <p:extLst>
      <p:ext uri="{BB962C8B-B14F-4D97-AF65-F5344CB8AC3E}">
        <p14:creationId xmlns:p14="http://schemas.microsoft.com/office/powerpoint/2010/main" val="527047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DFDD740-AB23-46F1-A40A-51188EC37D7F}" type="datetimeFigureOut">
              <a:rPr lang="en-GB" smtClean="0"/>
              <a:t>24/03/2026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D274518-CA6B-465D-8BDB-1EF54FAC894F}" type="slidenum">
              <a:rPr lang="en-GB" smtClean="0"/>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5400" y="260648"/>
            <a:ext cx="3275072" cy="898974"/>
          </a:xfrm>
          <a:prstGeom prst="rect">
            <a:avLst/>
          </a:prstGeom>
        </p:spPr>
      </p:pic>
    </p:spTree>
    <p:extLst>
      <p:ext uri="{BB962C8B-B14F-4D97-AF65-F5344CB8AC3E}">
        <p14:creationId xmlns:p14="http://schemas.microsoft.com/office/powerpoint/2010/main" val="418939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FDD740-AB23-46F1-A40A-51188EC37D7F}" type="datetimeFigureOut">
              <a:rPr lang="en-GB" smtClean="0"/>
              <a:t>24/03/2026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D274518-CA6B-465D-8BDB-1EF54FAC894F}" type="slidenum">
              <a:rPr lang="en-GB" smtClean="0"/>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5400" y="260648"/>
            <a:ext cx="3275072" cy="898974"/>
          </a:xfrm>
          <a:prstGeom prst="rect">
            <a:avLst/>
          </a:prstGeom>
        </p:spPr>
      </p:pic>
    </p:spTree>
    <p:extLst>
      <p:ext uri="{BB962C8B-B14F-4D97-AF65-F5344CB8AC3E}">
        <p14:creationId xmlns:p14="http://schemas.microsoft.com/office/powerpoint/2010/main" val="3531942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FDD740-AB23-46F1-A40A-51188EC37D7F}" type="datetimeFigureOut">
              <a:rPr lang="en-GB" smtClean="0"/>
              <a:t>24/03/2026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D274518-CA6B-465D-8BDB-1EF54FAC894F}" type="slidenum">
              <a:rPr lang="en-GB" smtClean="0"/>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5400" y="260648"/>
            <a:ext cx="3275072" cy="898974"/>
          </a:xfrm>
          <a:prstGeom prst="rect">
            <a:avLst/>
          </a:prstGeom>
        </p:spPr>
      </p:pic>
    </p:spTree>
    <p:extLst>
      <p:ext uri="{BB962C8B-B14F-4D97-AF65-F5344CB8AC3E}">
        <p14:creationId xmlns:p14="http://schemas.microsoft.com/office/powerpoint/2010/main" val="267798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159622"/>
            <a:ext cx="8229600" cy="964106"/>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2276872"/>
            <a:ext cx="8229600" cy="384929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4DFDD740-AB23-46F1-A40A-51188EC37D7F}" type="datetimeFigureOut">
              <a:rPr lang="en-GB" smtClean="0"/>
              <a:t>24/03/2026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D274518-CA6B-465D-8BDB-1EF54FAC894F}" type="slidenum">
              <a:rPr lang="en-GB" smtClean="0"/>
              <a:t>‹#›</a:t>
            </a:fld>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5400" y="260648"/>
            <a:ext cx="3275072" cy="898974"/>
          </a:xfrm>
          <a:prstGeom prst="rect">
            <a:avLst/>
          </a:prstGeom>
        </p:spPr>
      </p:pic>
    </p:spTree>
    <p:extLst>
      <p:ext uri="{BB962C8B-B14F-4D97-AF65-F5344CB8AC3E}">
        <p14:creationId xmlns:p14="http://schemas.microsoft.com/office/powerpoint/2010/main" val="112609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FDD740-AB23-46F1-A40A-51188EC37D7F}" type="datetimeFigureOut">
              <a:rPr lang="en-GB" smtClean="0"/>
              <a:t>24/03/2026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D274518-CA6B-465D-8BDB-1EF54FAC894F}" type="slidenum">
              <a:rPr lang="en-GB" smtClean="0"/>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5400" y="260648"/>
            <a:ext cx="3275072" cy="898974"/>
          </a:xfrm>
          <a:prstGeom prst="rect">
            <a:avLst/>
          </a:prstGeom>
        </p:spPr>
      </p:pic>
    </p:spTree>
    <p:extLst>
      <p:ext uri="{BB962C8B-B14F-4D97-AF65-F5344CB8AC3E}">
        <p14:creationId xmlns:p14="http://schemas.microsoft.com/office/powerpoint/2010/main" val="312079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DFDD740-AB23-46F1-A40A-51188EC37D7F}" type="datetimeFigureOut">
              <a:rPr lang="en-GB" smtClean="0"/>
              <a:t>24/03/2026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D274518-CA6B-465D-8BDB-1EF54FAC894F}" type="slidenum">
              <a:rPr lang="en-GB" smtClean="0"/>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5400" y="260648"/>
            <a:ext cx="3275072" cy="898974"/>
          </a:xfrm>
          <a:prstGeom prst="rect">
            <a:avLst/>
          </a:prstGeom>
        </p:spPr>
      </p:pic>
    </p:spTree>
    <p:extLst>
      <p:ext uri="{BB962C8B-B14F-4D97-AF65-F5344CB8AC3E}">
        <p14:creationId xmlns:p14="http://schemas.microsoft.com/office/powerpoint/2010/main" val="412945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DFDD740-AB23-46F1-A40A-51188EC37D7F}" type="datetimeFigureOut">
              <a:rPr lang="en-GB" smtClean="0"/>
              <a:t>24/03/2026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D274518-CA6B-465D-8BDB-1EF54FAC894F}" type="slidenum">
              <a:rPr lang="en-GB" smtClean="0"/>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5400" y="260648"/>
            <a:ext cx="3275072" cy="898974"/>
          </a:xfrm>
          <a:prstGeom prst="rect">
            <a:avLst/>
          </a:prstGeom>
        </p:spPr>
      </p:pic>
    </p:spTree>
    <p:extLst>
      <p:ext uri="{BB962C8B-B14F-4D97-AF65-F5344CB8AC3E}">
        <p14:creationId xmlns:p14="http://schemas.microsoft.com/office/powerpoint/2010/main" val="349554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DFDD740-AB23-46F1-A40A-51188EC37D7F}" type="datetimeFigureOut">
              <a:rPr lang="en-GB" smtClean="0"/>
              <a:t>24/03/2026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D274518-CA6B-465D-8BDB-1EF54FAC894F}" type="slidenum">
              <a:rPr lang="en-GB" smtClean="0"/>
              <a:t>‹#›</a:t>
            </a:fld>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5400" y="260648"/>
            <a:ext cx="3275072" cy="898974"/>
          </a:xfrm>
          <a:prstGeom prst="rect">
            <a:avLst/>
          </a:prstGeom>
        </p:spPr>
      </p:pic>
    </p:spTree>
    <p:extLst>
      <p:ext uri="{BB962C8B-B14F-4D97-AF65-F5344CB8AC3E}">
        <p14:creationId xmlns:p14="http://schemas.microsoft.com/office/powerpoint/2010/main" val="2313345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DD740-AB23-46F1-A40A-51188EC37D7F}" type="datetimeFigureOut">
              <a:rPr lang="en-GB" smtClean="0"/>
              <a:t>24/03/2026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D274518-CA6B-465D-8BDB-1EF54FAC894F}" type="slidenum">
              <a:rPr lang="en-GB" smtClean="0"/>
              <a:t>‹#›</a:t>
            </a:fld>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5400" y="260648"/>
            <a:ext cx="3275072" cy="898974"/>
          </a:xfrm>
          <a:prstGeom prst="rect">
            <a:avLst/>
          </a:prstGeom>
        </p:spPr>
      </p:pic>
    </p:spTree>
    <p:extLst>
      <p:ext uri="{BB962C8B-B14F-4D97-AF65-F5344CB8AC3E}">
        <p14:creationId xmlns:p14="http://schemas.microsoft.com/office/powerpoint/2010/main" val="240454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FDD740-AB23-46F1-A40A-51188EC37D7F}" type="datetimeFigureOut">
              <a:rPr lang="en-GB" smtClean="0"/>
              <a:t>24/03/2026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D274518-CA6B-465D-8BDB-1EF54FAC894F}" type="slidenum">
              <a:rPr lang="en-GB" smtClean="0"/>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5400" y="260648"/>
            <a:ext cx="3275072" cy="898974"/>
          </a:xfrm>
          <a:prstGeom prst="rect">
            <a:avLst/>
          </a:prstGeom>
        </p:spPr>
      </p:pic>
    </p:spTree>
    <p:extLst>
      <p:ext uri="{BB962C8B-B14F-4D97-AF65-F5344CB8AC3E}">
        <p14:creationId xmlns:p14="http://schemas.microsoft.com/office/powerpoint/2010/main" val="263855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FDD740-AB23-46F1-A40A-51188EC37D7F}" type="datetimeFigureOut">
              <a:rPr lang="en-GB" smtClean="0"/>
              <a:t>24/03/2026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D274518-CA6B-465D-8BDB-1EF54FAC894F}" type="slidenum">
              <a:rPr lang="en-GB" smtClean="0"/>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5400" y="260648"/>
            <a:ext cx="3275072" cy="898974"/>
          </a:xfrm>
          <a:prstGeom prst="rect">
            <a:avLst/>
          </a:prstGeom>
        </p:spPr>
      </p:pic>
    </p:spTree>
    <p:extLst>
      <p:ext uri="{BB962C8B-B14F-4D97-AF65-F5344CB8AC3E}">
        <p14:creationId xmlns:p14="http://schemas.microsoft.com/office/powerpoint/2010/main" val="1817533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DD740-AB23-46F1-A40A-51188EC37D7F}" type="datetimeFigureOut">
              <a:rPr lang="en-GB" smtClean="0"/>
              <a:t>24/03/2026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74518-CA6B-465D-8BDB-1EF54FAC894F}" type="slidenum">
              <a:rPr lang="en-GB" smtClean="0"/>
              <a:t>‹#›</a:t>
            </a:fld>
            <a:endParaRPr lang="en-GB" dirty="0"/>
          </a:p>
        </p:txBody>
      </p:sp>
    </p:spTree>
    <p:extLst>
      <p:ext uri="{BB962C8B-B14F-4D97-AF65-F5344CB8AC3E}">
        <p14:creationId xmlns:p14="http://schemas.microsoft.com/office/powerpoint/2010/main" val="246067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tiff"/><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3816" y="5372720"/>
            <a:ext cx="8756369" cy="936600"/>
            <a:chOff x="208119" y="5573078"/>
            <a:chExt cx="8756369" cy="9366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155" y="5587326"/>
              <a:ext cx="1387492" cy="9223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119" y="5573078"/>
              <a:ext cx="1408926" cy="9366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315" y="5585180"/>
              <a:ext cx="1390445" cy="924498"/>
            </a:xfrm>
            <a:prstGeom prst="rect">
              <a:avLst/>
            </a:prstGeom>
          </p:spPr>
        </p:pic>
        <p:pic>
          <p:nvPicPr>
            <p:cNvPr id="8" name="Picture 7"/>
            <p:cNvPicPr>
              <a:picLocks noChangeAspect="1"/>
            </p:cNvPicPr>
            <p:nvPr/>
          </p:nvPicPr>
          <p:blipFill>
            <a:blip r:embed="rId6"/>
            <a:srcRect/>
            <a:stretch>
              <a:fillRect/>
            </a:stretch>
          </p:blipFill>
          <p:spPr>
            <a:xfrm>
              <a:off x="3156757" y="5592190"/>
              <a:ext cx="1623194" cy="917488"/>
            </a:xfrm>
            <a:prstGeom prst="rect">
              <a:avLst/>
            </a:prstGeom>
            <a:noFill/>
            <a:ln>
              <a:noFill/>
            </a:ln>
          </p:spPr>
        </p:pic>
        <p:pic>
          <p:nvPicPr>
            <p:cNvPr id="9" name="Picture 8"/>
            <p:cNvPicPr>
              <a:picLocks noChangeAspect="1"/>
            </p:cNvPicPr>
            <p:nvPr/>
          </p:nvPicPr>
          <p:blipFill>
            <a:blip r:embed="rId7"/>
            <a:srcRect/>
            <a:stretch>
              <a:fillRect/>
            </a:stretch>
          </p:blipFill>
          <p:spPr>
            <a:xfrm>
              <a:off x="7694872" y="5601935"/>
              <a:ext cx="1269616" cy="907743"/>
            </a:xfrm>
            <a:prstGeom prst="rect">
              <a:avLst/>
            </a:prstGeom>
            <a:noFill/>
            <a:ln>
              <a:noFill/>
            </a:ln>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56061" y="5600664"/>
              <a:ext cx="1296144" cy="909014"/>
            </a:xfrm>
            <a:prstGeom prst="rect">
              <a:avLst/>
            </a:prstGeom>
          </p:spPr>
        </p:pic>
      </p:grpSp>
      <p:sp>
        <p:nvSpPr>
          <p:cNvPr id="11" name="Rectangle 10"/>
          <p:cNvSpPr/>
          <p:nvPr/>
        </p:nvSpPr>
        <p:spPr>
          <a:xfrm>
            <a:off x="1259632" y="1439815"/>
            <a:ext cx="6768751" cy="3046988"/>
          </a:xfrm>
          <a:prstGeom prst="rect">
            <a:avLst/>
          </a:prstGeom>
        </p:spPr>
        <p:txBody>
          <a:bodyPr wrap="square">
            <a:spAutoFit/>
          </a:bodyPr>
          <a:lstStyle/>
          <a:p>
            <a:pPr algn="ctr"/>
            <a:r>
              <a:rPr lang="en-GB" altLang="en-US" sz="3200" b="1" dirty="0">
                <a:latin typeface="Arial" panose="020B0604020202020204" pitchFamily="34" charset="0"/>
                <a:cs typeface="Arial" panose="020B0604020202020204" pitchFamily="34" charset="0"/>
              </a:rPr>
              <a:t>Mel Pickup</a:t>
            </a:r>
            <a:br>
              <a:rPr lang="en-GB" altLang="en-US" sz="3200" b="1" dirty="0">
                <a:latin typeface="Arial" panose="020B0604020202020204" pitchFamily="34" charset="0"/>
                <a:cs typeface="Arial" panose="020B0604020202020204" pitchFamily="34" charset="0"/>
              </a:rPr>
            </a:br>
            <a:r>
              <a:rPr lang="en-GB" altLang="en-US" sz="3200" b="1" dirty="0">
                <a:latin typeface="Arial" panose="020B0604020202020204" pitchFamily="34" charset="0"/>
                <a:cs typeface="Arial" panose="020B0604020202020204" pitchFamily="34" charset="0"/>
              </a:rPr>
              <a:t>Chief Executive </a:t>
            </a:r>
            <a:br>
              <a:rPr lang="en-GB" altLang="en-US" sz="3200" b="1" dirty="0">
                <a:latin typeface="Arial" panose="020B0604020202020204" pitchFamily="34" charset="0"/>
                <a:cs typeface="Arial" panose="020B0604020202020204" pitchFamily="34" charset="0"/>
              </a:rPr>
            </a:br>
            <a:br>
              <a:rPr lang="en-GB" altLang="en-US" sz="3200" b="1" dirty="0">
                <a:latin typeface="Arial" panose="020B0604020202020204" pitchFamily="34" charset="0"/>
                <a:cs typeface="Arial" panose="020B0604020202020204" pitchFamily="34" charset="0"/>
              </a:rPr>
            </a:br>
            <a:r>
              <a:rPr lang="en-GB" altLang="en-US" sz="3200" b="1" dirty="0">
                <a:latin typeface="Arial" panose="020B0604020202020204" pitchFamily="34" charset="0"/>
                <a:cs typeface="Arial" panose="020B0604020202020204" pitchFamily="34" charset="0"/>
              </a:rPr>
              <a:t>Annual Report 2024/25</a:t>
            </a:r>
          </a:p>
          <a:p>
            <a:pPr algn="ctr"/>
            <a:br>
              <a:rPr lang="en-GB" altLang="en-US" sz="3200" b="1" dirty="0">
                <a:latin typeface="Arial" panose="020B0604020202020204" pitchFamily="34" charset="0"/>
                <a:cs typeface="Arial" panose="020B0604020202020204" pitchFamily="34" charset="0"/>
              </a:rPr>
            </a:br>
            <a:endParaRPr lang="en-GB"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1424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11673"/>
            <a:ext cx="8424936" cy="864096"/>
          </a:xfrm>
        </p:spPr>
        <p:txBody>
          <a:bodyPr>
            <a:normAutofit/>
          </a:bodyPr>
          <a:lstStyle/>
          <a:p>
            <a:pPr algn="l"/>
            <a:r>
              <a:rPr lang="en-GB" sz="3200" b="1" dirty="0"/>
              <a:t>Looking after our people</a:t>
            </a:r>
          </a:p>
        </p:txBody>
      </p:sp>
      <p:sp>
        <p:nvSpPr>
          <p:cNvPr id="3" name="Content Placeholder 2"/>
          <p:cNvSpPr>
            <a:spLocks noGrp="1"/>
          </p:cNvSpPr>
          <p:nvPr>
            <p:ph idx="1"/>
          </p:nvPr>
        </p:nvSpPr>
        <p:spPr>
          <a:xfrm>
            <a:off x="601117" y="1675769"/>
            <a:ext cx="3187217" cy="4788532"/>
          </a:xfrm>
        </p:spPr>
        <p:txBody>
          <a:bodyPr>
            <a:noAutofit/>
          </a:bodyPr>
          <a:lstStyle/>
          <a:p>
            <a:pPr marL="0" indent="0">
              <a:buNone/>
            </a:pPr>
            <a:r>
              <a:rPr lang="en-GB" sz="1800" b="0" i="0" u="none" strike="noStrike" baseline="0" dirty="0">
                <a:solidFill>
                  <a:srgbClr val="425563"/>
                </a:solidFill>
              </a:rPr>
              <a:t>With the theme of </a:t>
            </a:r>
            <a:r>
              <a:rPr lang="en-GB" sz="1800" b="0" i="1" u="none" strike="noStrike" baseline="0" dirty="0">
                <a:solidFill>
                  <a:srgbClr val="425563"/>
                </a:solidFill>
              </a:rPr>
              <a:t>Belonging throughout the ages: Past, Present and Future</a:t>
            </a:r>
            <a:r>
              <a:rPr lang="en-GB" sz="1800" b="0" i="0" u="none" strike="noStrike" baseline="0" dirty="0">
                <a:solidFill>
                  <a:srgbClr val="425563"/>
                </a:solidFill>
              </a:rPr>
              <a:t>, our Thrive leadership conference invited colleagues on a journey that celebrated where we’ve come from and where we’re boldly headed together.</a:t>
            </a:r>
          </a:p>
          <a:p>
            <a:pPr marL="0" indent="0" algn="l">
              <a:buNone/>
            </a:pPr>
            <a:endParaRPr lang="en-GB" sz="1800" dirty="0">
              <a:ea typeface="Calibri" panose="020F0502020204030204" pitchFamily="34" charset="0"/>
            </a:endParaRPr>
          </a:p>
          <a:p>
            <a:endParaRPr lang="en-GB" sz="1800" b="0" i="0" u="none" strike="noStrike" baseline="0" dirty="0">
              <a:solidFill>
                <a:srgbClr val="000000"/>
              </a:solidFill>
              <a:latin typeface="Arial" panose="020B0604020202020204" pitchFamily="34" charset="0"/>
            </a:endParaRPr>
          </a:p>
        </p:txBody>
      </p:sp>
      <p:sp>
        <p:nvSpPr>
          <p:cNvPr id="9" name="Content Placeholder 2">
            <a:extLst>
              <a:ext uri="{FF2B5EF4-FFF2-40B4-BE49-F238E27FC236}">
                <a16:creationId xmlns:a16="http://schemas.microsoft.com/office/drawing/2014/main" id="{99650075-5D4F-57B4-150A-B4817223CDCF}"/>
              </a:ext>
            </a:extLst>
          </p:cNvPr>
          <p:cNvSpPr txBox="1">
            <a:spLocks/>
          </p:cNvSpPr>
          <p:nvPr/>
        </p:nvSpPr>
        <p:spPr>
          <a:xfrm>
            <a:off x="-10442" y="3590581"/>
            <a:ext cx="6886698"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800" dirty="0">
              <a:ea typeface="Calibri" panose="020F0502020204030204" pitchFamily="34" charset="0"/>
            </a:endParaRPr>
          </a:p>
        </p:txBody>
      </p:sp>
      <p:sp>
        <p:nvSpPr>
          <p:cNvPr id="4" name="AutoShape 2">
            <a:extLst>
              <a:ext uri="{FF2B5EF4-FFF2-40B4-BE49-F238E27FC236}">
                <a16:creationId xmlns:a16="http://schemas.microsoft.com/office/drawing/2014/main" id="{1D47A5EE-BBF9-9380-1302-3755FB869BF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a:extLst>
              <a:ext uri="{FF2B5EF4-FFF2-40B4-BE49-F238E27FC236}">
                <a16:creationId xmlns:a16="http://schemas.microsoft.com/office/drawing/2014/main" id="{C3274742-3414-413E-14D9-C65429274215}"/>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a:extLst>
              <a:ext uri="{FF2B5EF4-FFF2-40B4-BE49-F238E27FC236}">
                <a16:creationId xmlns:a16="http://schemas.microsoft.com/office/drawing/2014/main" id="{3AD7537C-930F-0518-89F2-6BA7403462F3}"/>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a:extLst>
              <a:ext uri="{FF2B5EF4-FFF2-40B4-BE49-F238E27FC236}">
                <a16:creationId xmlns:a16="http://schemas.microsoft.com/office/drawing/2014/main" id="{5E39CDD9-D5F8-C4D6-35E4-B11ADFAFB5FB}"/>
              </a:ext>
            </a:extLst>
          </p:cNvPr>
          <p:cNvSpPr>
            <a:spLocks noChangeAspect="1" noChangeArrowheads="1"/>
          </p:cNvSpPr>
          <p:nvPr/>
        </p:nvSpPr>
        <p:spPr bwMode="auto">
          <a:xfrm>
            <a:off x="4876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 name="Picture 19" descr="A large pink and white lighted sign&#10;&#10;Description automatically generated">
            <a:extLst>
              <a:ext uri="{FF2B5EF4-FFF2-40B4-BE49-F238E27FC236}">
                <a16:creationId xmlns:a16="http://schemas.microsoft.com/office/drawing/2014/main" id="{991994EC-8EA2-F93C-0B61-1421AA8AE8D1}"/>
              </a:ext>
            </a:extLst>
          </p:cNvPr>
          <p:cNvPicPr>
            <a:picLocks noChangeAspect="1"/>
          </p:cNvPicPr>
          <p:nvPr/>
        </p:nvPicPr>
        <p:blipFill rotWithShape="1">
          <a:blip r:embed="rId3">
            <a:extLst>
              <a:ext uri="{28A0092B-C50C-407E-A947-70E740481C1C}">
                <a14:useLocalDpi xmlns:a14="http://schemas.microsoft.com/office/drawing/2010/main" val="0"/>
              </a:ext>
            </a:extLst>
          </a:blip>
          <a:srcRect l="8264" t="24435" r="18112" b="34250"/>
          <a:stretch/>
        </p:blipFill>
        <p:spPr>
          <a:xfrm>
            <a:off x="3788335" y="1816699"/>
            <a:ext cx="5156739" cy="2170282"/>
          </a:xfrm>
          <a:prstGeom prst="rect">
            <a:avLst/>
          </a:prstGeom>
        </p:spPr>
      </p:pic>
      <p:sp>
        <p:nvSpPr>
          <p:cNvPr id="23" name="Content Placeholder 2">
            <a:extLst>
              <a:ext uri="{FF2B5EF4-FFF2-40B4-BE49-F238E27FC236}">
                <a16:creationId xmlns:a16="http://schemas.microsoft.com/office/drawing/2014/main" id="{01802B97-4A09-8F37-8EAD-F632D9D89EAA}"/>
              </a:ext>
            </a:extLst>
          </p:cNvPr>
          <p:cNvSpPr txBox="1">
            <a:spLocks/>
          </p:cNvSpPr>
          <p:nvPr/>
        </p:nvSpPr>
        <p:spPr>
          <a:xfrm>
            <a:off x="529094" y="4146918"/>
            <a:ext cx="8053668" cy="25594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800" dirty="0">
              <a:solidFill>
                <a:srgbClr val="425563"/>
              </a:solidFill>
            </a:endParaRPr>
          </a:p>
          <a:p>
            <a:pPr marL="0" indent="0">
              <a:buNone/>
            </a:pPr>
            <a:r>
              <a:rPr lang="en-GB" sz="1800" dirty="0">
                <a:solidFill>
                  <a:srgbClr val="425563"/>
                </a:solidFill>
              </a:rPr>
              <a:t>We have also focussed on transforming staff wellbeing:</a:t>
            </a:r>
          </a:p>
          <a:p>
            <a:r>
              <a:rPr lang="en-GB" sz="1800" dirty="0">
                <a:solidFill>
                  <a:srgbClr val="425563"/>
                </a:solidFill>
              </a:rPr>
              <a:t>Staff gyms at BRI and St. Luke’s were transformed to better support wellbeing</a:t>
            </a:r>
          </a:p>
          <a:p>
            <a:r>
              <a:rPr lang="en-GB" sz="1800" dirty="0">
                <a:solidFill>
                  <a:srgbClr val="425563"/>
                </a:solidFill>
              </a:rPr>
              <a:t>We opened a new courtyard garden - with thanks to Bradford Hospitals Charity - with seats and tables, providing colleagues with a great space to relax and spend some down-time. </a:t>
            </a:r>
          </a:p>
          <a:p>
            <a:pPr marL="0" indent="0">
              <a:buNone/>
            </a:pPr>
            <a:r>
              <a:rPr lang="en-GB" sz="1800" dirty="0">
                <a:solidFill>
                  <a:srgbClr val="425563"/>
                </a:solidFill>
              </a:rPr>
              <a:t>  </a:t>
            </a:r>
            <a:endParaRPr lang="en-GB" sz="1800" dirty="0">
              <a:solidFill>
                <a:srgbClr val="425563"/>
              </a:solidFill>
              <a:latin typeface="ArialMT"/>
            </a:endParaRPr>
          </a:p>
          <a:p>
            <a:pPr marL="0" indent="0">
              <a:buFont typeface="Arial" panose="020B0604020202020204" pitchFamily="34" charset="0"/>
              <a:buNone/>
            </a:pPr>
            <a:endParaRPr lang="en-GB" sz="1800" dirty="0">
              <a:ea typeface="Calibri" panose="020F0502020204030204" pitchFamily="34" charset="0"/>
            </a:endParaRPr>
          </a:p>
          <a:p>
            <a:endParaRPr lang="en-GB" sz="1800" dirty="0">
              <a:solidFill>
                <a:srgbClr val="000000"/>
              </a:solidFill>
            </a:endParaRPr>
          </a:p>
        </p:txBody>
      </p:sp>
    </p:spTree>
    <p:extLst>
      <p:ext uri="{BB962C8B-B14F-4D97-AF65-F5344CB8AC3E}">
        <p14:creationId xmlns:p14="http://schemas.microsoft.com/office/powerpoint/2010/main" val="2113414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88" y="332656"/>
            <a:ext cx="8229600" cy="1143000"/>
          </a:xfrm>
        </p:spPr>
        <p:txBody>
          <a:bodyPr>
            <a:normAutofit/>
          </a:bodyPr>
          <a:lstStyle/>
          <a:p>
            <a:pPr algn="l"/>
            <a:r>
              <a:rPr lang="en-GB" sz="3200" b="1" dirty="0">
                <a:latin typeface="Arial" panose="020B0604020202020204" pitchFamily="34" charset="0"/>
                <a:cs typeface="Arial" panose="020B0604020202020204" pitchFamily="34" charset="0"/>
              </a:rPr>
              <a:t>Highlights of the year</a:t>
            </a:r>
          </a:p>
        </p:txBody>
      </p:sp>
      <p:sp>
        <p:nvSpPr>
          <p:cNvPr id="28" name="TextBox 27"/>
          <p:cNvSpPr txBox="1"/>
          <p:nvPr/>
        </p:nvSpPr>
        <p:spPr>
          <a:xfrm>
            <a:off x="369064" y="1469683"/>
            <a:ext cx="8379400" cy="2031325"/>
          </a:xfrm>
          <a:prstGeom prst="rect">
            <a:avLst/>
          </a:prstGeom>
          <a:noFill/>
          <a:ln>
            <a:noFill/>
          </a:ln>
        </p:spPr>
        <p:txBody>
          <a:bodyPr wrap="square" rtlCol="0">
            <a:spAutoFit/>
          </a:bodyPr>
          <a:lstStyle/>
          <a:p>
            <a:r>
              <a:rPr lang="en-GB" sz="1800" dirty="0">
                <a:effectLst/>
                <a:latin typeface="Arial" panose="020B0604020202020204" pitchFamily="34" charset="0"/>
                <a:ea typeface="Times New Roman" panose="02020603050405020304" pitchFamily="18" charset="0"/>
              </a:rPr>
              <a:t>Innovation and investment in technology continue to drive improvements across our hospitals. This year we:</a:t>
            </a:r>
          </a:p>
          <a:p>
            <a:pPr marL="285750" indent="-285750">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rPr>
              <a:t>introduced artificial intelligence in radiology to enhance the diagnostic accuracy of chest x-rays, </a:t>
            </a:r>
          </a:p>
          <a:p>
            <a:pPr marL="285750" indent="-285750">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rPr>
              <a:t>expanded virtual clinics to provide care closer to home, and</a:t>
            </a:r>
          </a:p>
          <a:p>
            <a:pPr marL="285750" indent="-285750">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rPr>
              <a:t>adopted a new language translation app to assist staff in communicating with non-English speaking patients.</a:t>
            </a:r>
            <a:endParaRPr lang="en-GB" sz="1800" dirty="0">
              <a:effectLst/>
              <a:latin typeface="Times New Roman" panose="02020603050405020304" pitchFamily="18" charset="0"/>
              <a:ea typeface="Times New Roman" panose="02020603050405020304" pitchFamily="18" charset="0"/>
            </a:endParaRPr>
          </a:p>
        </p:txBody>
      </p:sp>
      <p:pic>
        <p:nvPicPr>
          <p:cNvPr id="5122" name="Picture 2" descr="Bradford Teaching Hospitals welcomes Artificial Intelligence (AI) technology innovation in Radiology to improve patient care">
            <a:extLst>
              <a:ext uri="{FF2B5EF4-FFF2-40B4-BE49-F238E27FC236}">
                <a16:creationId xmlns:a16="http://schemas.microsoft.com/office/drawing/2014/main" id="{4678F00A-FA9F-38A5-9A89-0F35808A5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717032"/>
            <a:ext cx="371475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screenshot of a computer&#10;&#10;Description automatically generated">
            <a:extLst>
              <a:ext uri="{FF2B5EF4-FFF2-40B4-BE49-F238E27FC236}">
                <a16:creationId xmlns:a16="http://schemas.microsoft.com/office/drawing/2014/main" id="{F717316F-7D75-2064-AB1B-624C60235437}"/>
              </a:ext>
            </a:extLst>
          </p:cNvPr>
          <p:cNvPicPr>
            <a:picLocks noChangeAspect="1"/>
          </p:cNvPicPr>
          <p:nvPr/>
        </p:nvPicPr>
        <p:blipFill rotWithShape="1">
          <a:blip r:embed="rId3"/>
          <a:srcRect l="32462" t="16628" r="33858" b="34965"/>
          <a:stretch/>
        </p:blipFill>
        <p:spPr bwMode="auto">
          <a:xfrm>
            <a:off x="5076056" y="3429000"/>
            <a:ext cx="3282700" cy="29977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9395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uilding with stairs and people walking&#10;&#10;Description automatically generated">
            <a:extLst>
              <a:ext uri="{FF2B5EF4-FFF2-40B4-BE49-F238E27FC236}">
                <a16:creationId xmlns:a16="http://schemas.microsoft.com/office/drawing/2014/main" id="{FB09C0BD-C1D2-6AF4-0D59-4009A96F2C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500" b="-1"/>
          <a:stretch/>
        </p:blipFill>
        <p:spPr>
          <a:xfrm>
            <a:off x="-36512" y="1268760"/>
            <a:ext cx="9162751" cy="5589240"/>
          </a:xfrm>
          <a:prstGeom prst="rect">
            <a:avLst/>
          </a:prstGeom>
        </p:spPr>
      </p:pic>
      <p:sp>
        <p:nvSpPr>
          <p:cNvPr id="2" name="Title 1"/>
          <p:cNvSpPr>
            <a:spLocks noGrp="1"/>
          </p:cNvSpPr>
          <p:nvPr>
            <p:ph type="title"/>
          </p:nvPr>
        </p:nvSpPr>
        <p:spPr>
          <a:xfrm>
            <a:off x="179512" y="269776"/>
            <a:ext cx="8229600" cy="1143000"/>
          </a:xfrm>
        </p:spPr>
        <p:txBody>
          <a:bodyPr>
            <a:normAutofit/>
          </a:bodyPr>
          <a:lstStyle/>
          <a:p>
            <a:pPr algn="l"/>
            <a:r>
              <a:rPr lang="en-GB" sz="3200" b="1" dirty="0">
                <a:latin typeface="Arial" panose="020B0604020202020204" pitchFamily="34" charset="0"/>
                <a:cs typeface="Arial" panose="020B0604020202020204" pitchFamily="34" charset="0"/>
              </a:rPr>
              <a:t>Highlights of the year</a:t>
            </a:r>
          </a:p>
        </p:txBody>
      </p:sp>
      <p:sp>
        <p:nvSpPr>
          <p:cNvPr id="28" name="TextBox 27"/>
          <p:cNvSpPr txBox="1"/>
          <p:nvPr/>
        </p:nvSpPr>
        <p:spPr>
          <a:xfrm>
            <a:off x="4554265" y="1268760"/>
            <a:ext cx="4698255" cy="5632311"/>
          </a:xfrm>
          <a:prstGeom prst="rect">
            <a:avLst/>
          </a:prstGeom>
          <a:solidFill>
            <a:schemeClr val="bg1">
              <a:alpha val="75000"/>
            </a:schemeClr>
          </a:solidFill>
          <a:ln>
            <a:noFill/>
          </a:ln>
        </p:spPr>
        <p:txBody>
          <a:bodyPr wrap="square" rtlCol="0">
            <a:spAutoFit/>
          </a:bodyPr>
          <a:lstStyle/>
          <a:p>
            <a:r>
              <a:rPr lang="en-GB" b="1" dirty="0">
                <a:solidFill>
                  <a:srgbClr val="000000"/>
                </a:solidFill>
                <a:latin typeface="Arial" panose="020B0604020202020204" pitchFamily="34" charset="0"/>
                <a:cs typeface="Arial" panose="020B0604020202020204" pitchFamily="34" charset="0"/>
              </a:rPr>
              <a:t>Key developments in our hospital infrastructure have also been a highlight of the year:</a:t>
            </a:r>
          </a:p>
          <a:p>
            <a:pPr marL="285750" indent="-285750">
              <a:buFont typeface="Arial" panose="020B0604020202020204" pitchFamily="34" charset="0"/>
              <a:buChar char="•"/>
            </a:pPr>
            <a:r>
              <a:rPr lang="en-GB" b="1" dirty="0">
                <a:solidFill>
                  <a:srgbClr val="000000"/>
                </a:solidFill>
                <a:latin typeface="Arial" panose="020B0604020202020204" pitchFamily="34" charset="0"/>
                <a:cs typeface="Arial" panose="020B0604020202020204" pitchFamily="34" charset="0"/>
              </a:rPr>
              <a:t>Our new £24m endoscopy unit has now seen its first patients. </a:t>
            </a:r>
          </a:p>
          <a:p>
            <a:pPr marL="285750" indent="-285750">
              <a:buFont typeface="Arial" panose="020B0604020202020204" pitchFamily="34" charset="0"/>
              <a:buChar char="•"/>
            </a:pPr>
            <a:r>
              <a:rPr lang="en-GB" b="1" dirty="0">
                <a:solidFill>
                  <a:srgbClr val="000000"/>
                </a:solidFill>
                <a:latin typeface="Arial" panose="020B0604020202020204" pitchFamily="34" charset="0"/>
                <a:cs typeface="Arial" panose="020B0604020202020204" pitchFamily="34" charset="0"/>
              </a:rPr>
              <a:t>Our new £19m day case surgical unit at St. Luke’s hospital will increase capacity for over 5,000 procedures.</a:t>
            </a:r>
          </a:p>
          <a:p>
            <a:pPr marL="285750" indent="-285750">
              <a:buFont typeface="Arial" panose="020B0604020202020204" pitchFamily="34" charset="0"/>
              <a:buChar char="•"/>
            </a:pPr>
            <a:r>
              <a:rPr lang="en-GB" sz="1800" b="1" kern="0" dirty="0">
                <a:solidFill>
                  <a:srgbClr val="000000"/>
                </a:solidFill>
                <a:effectLst/>
                <a:latin typeface="Arial" panose="020B0604020202020204" pitchFamily="34" charset="0"/>
                <a:ea typeface="Calibri" panose="020F0502020204030204" pitchFamily="34" charset="0"/>
              </a:rPr>
              <a:t>Our newly refurbished and expanded Maternity Assessment Centre (MAC) opened its doors to its first patients.</a:t>
            </a:r>
            <a:endParaRPr lang="en-GB" b="1"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solidFill>
                  <a:srgbClr val="000000"/>
                </a:solidFill>
                <a:latin typeface="Arial" panose="020B0604020202020204" pitchFamily="34" charset="0"/>
                <a:cs typeface="Arial" panose="020B0604020202020204" pitchFamily="34" charset="0"/>
              </a:rPr>
              <a:t>The first Community Diagnostic Centre in West Yorkshire opened at Eccleshill, offering much-needed diagnostic capacity for earlier treatment in reducing health inequalities.</a:t>
            </a:r>
          </a:p>
          <a:p>
            <a:pPr marL="285750" indent="-285750">
              <a:buFont typeface="Arial" panose="020B0604020202020204" pitchFamily="34" charset="0"/>
              <a:buChar char="•"/>
            </a:pPr>
            <a:endParaRPr lang="en-GB" b="1"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dirty="0">
              <a:solidFill>
                <a:srgbClr val="000000"/>
              </a:solidFill>
              <a:latin typeface="Arial" panose="020B0604020202020204" pitchFamily="34" charset="0"/>
              <a:cs typeface="Arial" panose="020B0604020202020204" pitchFamily="34" charset="0"/>
            </a:endParaRPr>
          </a:p>
          <a:p>
            <a:pPr algn="r"/>
            <a:endParaRPr lang="en-GB"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42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47067"/>
            <a:ext cx="7920880" cy="864096"/>
          </a:xfrm>
        </p:spPr>
        <p:txBody>
          <a:bodyPr>
            <a:normAutofit/>
          </a:bodyPr>
          <a:lstStyle/>
          <a:p>
            <a:pPr algn="l"/>
            <a:r>
              <a:rPr lang="en-GB" sz="3200" b="1" dirty="0">
                <a:latin typeface="Arial" panose="020B0604020202020204" pitchFamily="34" charset="0"/>
                <a:cs typeface="Arial" panose="020B0604020202020204" pitchFamily="34" charset="0"/>
              </a:rPr>
              <a:t>Highlights of the year</a:t>
            </a:r>
          </a:p>
        </p:txBody>
      </p:sp>
      <p:sp>
        <p:nvSpPr>
          <p:cNvPr id="4" name="Content Placeholder 3"/>
          <p:cNvSpPr>
            <a:spLocks noGrp="1"/>
          </p:cNvSpPr>
          <p:nvPr>
            <p:ph sz="half" idx="2"/>
          </p:nvPr>
        </p:nvSpPr>
        <p:spPr>
          <a:xfrm>
            <a:off x="4301347" y="4762590"/>
            <a:ext cx="4402562" cy="2092135"/>
          </a:xfrm>
        </p:spPr>
        <p:txBody>
          <a:bodyPr>
            <a:normAutofit/>
          </a:bodyPr>
          <a:lstStyle/>
          <a:p>
            <a:pPr marL="0" indent="0" algn="l">
              <a:buNone/>
            </a:pPr>
            <a:r>
              <a:rPr lang="en-GB" sz="1800" b="0" u="none" strike="noStrike" baseline="0" dirty="0">
                <a:solidFill>
                  <a:srgbClr val="000000"/>
                </a:solidFill>
                <a:latin typeface="Arial-ItalicMT"/>
              </a:rPr>
              <a:t>Our Children’s Diabetes team won a national award for the care, dedication and compassion shown to its patients. It secured the “Voice Champion of the Year” award at the annual Royal College of Paediatrics and Child Health (RCPCH) conference.</a:t>
            </a:r>
            <a:endParaRPr lang="en-GB" sz="1800" dirty="0">
              <a:solidFill>
                <a:srgbClr val="000000"/>
              </a:solidFill>
              <a:effectLst/>
              <a:ea typeface="Calibri" panose="020F0502020204030204" pitchFamily="34" charset="0"/>
            </a:endParaRPr>
          </a:p>
        </p:txBody>
      </p:sp>
      <p:sp>
        <p:nvSpPr>
          <p:cNvPr id="8" name="Content Placeholder 2"/>
          <p:cNvSpPr txBox="1">
            <a:spLocks/>
          </p:cNvSpPr>
          <p:nvPr/>
        </p:nvSpPr>
        <p:spPr>
          <a:xfrm>
            <a:off x="179512" y="1511162"/>
            <a:ext cx="4220536" cy="2653263"/>
          </a:xfrm>
          <a:prstGeom prst="rect">
            <a:avLst/>
          </a:prstGeom>
          <a:solidFill>
            <a:schemeClr val="bg1">
              <a:alpha val="53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GB" sz="1800" b="0" u="none" strike="noStrike" baseline="0" dirty="0">
                <a:solidFill>
                  <a:srgbClr val="000000"/>
                </a:solidFill>
                <a:latin typeface="Arial-ItalicMT"/>
              </a:rPr>
              <a:t>Our Neonatal Unit achieved an “Outstanding” rating from the Care Quality Commission (CQC). The CQC found the service was “performing exceptionally well”, was “exceptionally caring” and families felt valued and part of the team caring for their baby.</a:t>
            </a:r>
            <a:endParaRPr lang="en-GB" sz="1800" dirty="0">
              <a:solidFill>
                <a:srgbClr val="000000"/>
              </a:solidFill>
              <a:effectLst/>
              <a:ea typeface="Calibri" panose="020F0502020204030204" pitchFamily="34" charset="0"/>
            </a:endParaRPr>
          </a:p>
        </p:txBody>
      </p:sp>
      <p:pic>
        <p:nvPicPr>
          <p:cNvPr id="6" name="Picture 5" descr="A group of people holding signs&#10;&#10;Description automatically generated">
            <a:extLst>
              <a:ext uri="{FF2B5EF4-FFF2-40B4-BE49-F238E27FC236}">
                <a16:creationId xmlns:a16="http://schemas.microsoft.com/office/drawing/2014/main" id="{8A237E0F-8D02-95B8-5926-99CF1A08A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7094" y="1297404"/>
            <a:ext cx="4101405" cy="3075864"/>
          </a:xfrm>
          <a:prstGeom prst="rect">
            <a:avLst/>
          </a:prstGeom>
        </p:spPr>
      </p:pic>
      <p:pic>
        <p:nvPicPr>
          <p:cNvPr id="12" name="Picture 11">
            <a:extLst>
              <a:ext uri="{FF2B5EF4-FFF2-40B4-BE49-F238E27FC236}">
                <a16:creationId xmlns:a16="http://schemas.microsoft.com/office/drawing/2014/main" id="{53FE720E-AFD8-C82B-7838-497B8FE3299B}"/>
              </a:ext>
            </a:extLst>
          </p:cNvPr>
          <p:cNvPicPr>
            <a:picLocks noChangeAspect="1"/>
          </p:cNvPicPr>
          <p:nvPr/>
        </p:nvPicPr>
        <p:blipFill>
          <a:blip r:embed="rId4"/>
          <a:stretch>
            <a:fillRect/>
          </a:stretch>
        </p:blipFill>
        <p:spPr>
          <a:xfrm>
            <a:off x="169438" y="3926049"/>
            <a:ext cx="4101405" cy="2782408"/>
          </a:xfrm>
          <a:prstGeom prst="rect">
            <a:avLst/>
          </a:prstGeom>
        </p:spPr>
      </p:pic>
    </p:spTree>
    <p:extLst>
      <p:ext uri="{BB962C8B-B14F-4D97-AF65-F5344CB8AC3E}">
        <p14:creationId xmlns:p14="http://schemas.microsoft.com/office/powerpoint/2010/main" val="2123541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7920880" cy="864096"/>
          </a:xfrm>
        </p:spPr>
        <p:txBody>
          <a:bodyPr>
            <a:normAutofit/>
          </a:bodyPr>
          <a:lstStyle/>
          <a:p>
            <a:pPr algn="l"/>
            <a:r>
              <a:rPr lang="en-GB" sz="3200" b="1" dirty="0">
                <a:latin typeface="Arial" panose="020B0604020202020204" pitchFamily="34" charset="0"/>
                <a:cs typeface="Arial" panose="020B0604020202020204" pitchFamily="34" charset="0"/>
              </a:rPr>
              <a:t>Highlights of the year</a:t>
            </a:r>
          </a:p>
        </p:txBody>
      </p:sp>
      <p:sp>
        <p:nvSpPr>
          <p:cNvPr id="4" name="Content Placeholder 3"/>
          <p:cNvSpPr>
            <a:spLocks noGrp="1"/>
          </p:cNvSpPr>
          <p:nvPr>
            <p:ph sz="half" idx="2"/>
          </p:nvPr>
        </p:nvSpPr>
        <p:spPr>
          <a:xfrm>
            <a:off x="4499992" y="4581128"/>
            <a:ext cx="4464496" cy="2052228"/>
          </a:xfrm>
        </p:spPr>
        <p:txBody>
          <a:bodyPr>
            <a:noAutofit/>
          </a:bodyPr>
          <a:lstStyle/>
          <a:p>
            <a:pPr marL="0" indent="0">
              <a:spcAft>
                <a:spcPts val="600"/>
              </a:spcAft>
              <a:buNone/>
            </a:pPr>
            <a:r>
              <a:rPr lang="en-GB" sz="1800" dirty="0">
                <a:solidFill>
                  <a:srgbClr val="000000"/>
                </a:solidFill>
                <a:latin typeface="Arial" panose="020B0604020202020204" pitchFamily="34" charset="0"/>
                <a:cs typeface="Arial" panose="020B0604020202020204" pitchFamily="34" charset="0"/>
              </a:rPr>
              <a:t>We enjoyed a wonderful celebration for South Asian Heritage month. Colleagues marked the event in style with traditional costume, delicious food and beautiful henna hand painting.</a:t>
            </a:r>
          </a:p>
        </p:txBody>
      </p:sp>
      <p:sp>
        <p:nvSpPr>
          <p:cNvPr id="8" name="Content Placeholder 2"/>
          <p:cNvSpPr txBox="1">
            <a:spLocks/>
          </p:cNvSpPr>
          <p:nvPr/>
        </p:nvSpPr>
        <p:spPr>
          <a:xfrm>
            <a:off x="279168" y="1751350"/>
            <a:ext cx="4220824" cy="2399548"/>
          </a:xfrm>
          <a:prstGeom prst="rect">
            <a:avLst/>
          </a:prstGeom>
          <a:solidFill>
            <a:schemeClr val="bg1">
              <a:alpha val="53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GB"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Extended visiting at BTHFT for Eid-</a:t>
            </a:r>
            <a:r>
              <a:rPr lang="en-GB" sz="1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Ul</a:t>
            </a:r>
            <a:r>
              <a:rPr lang="en-GB"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Adha</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For the celebration of Eid-</a:t>
            </a:r>
            <a:r>
              <a:rPr lang="en-GB"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Ul</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Adha</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our visiting hours were extended from 10am until 8pm to allow people enough time to visit their loved ones during the period of celebration.</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p:txBody>
      </p:sp>
      <p:pic>
        <p:nvPicPr>
          <p:cNvPr id="10" name="Picture 9" descr="Extended visiting at Bradford Teaching Hospitals for Eid-Ul-Adha">
            <a:extLst>
              <a:ext uri="{FF2B5EF4-FFF2-40B4-BE49-F238E27FC236}">
                <a16:creationId xmlns:a16="http://schemas.microsoft.com/office/drawing/2014/main" id="{6BBF9E5C-7739-9247-A67B-E27BD1ECB0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1798" y="1680405"/>
            <a:ext cx="2586206" cy="2586206"/>
          </a:xfrm>
          <a:prstGeom prst="rect">
            <a:avLst/>
          </a:prstGeom>
          <a:noFill/>
          <a:ln>
            <a:noFill/>
          </a:ln>
        </p:spPr>
      </p:pic>
      <p:pic>
        <p:nvPicPr>
          <p:cNvPr id="6" name="Picture 5">
            <a:extLst>
              <a:ext uri="{FF2B5EF4-FFF2-40B4-BE49-F238E27FC236}">
                <a16:creationId xmlns:a16="http://schemas.microsoft.com/office/drawing/2014/main" id="{6BD0DA59-EE6D-D5D8-DFF6-602984E11E6C}"/>
              </a:ext>
            </a:extLst>
          </p:cNvPr>
          <p:cNvPicPr>
            <a:picLocks noChangeAspect="1"/>
          </p:cNvPicPr>
          <p:nvPr/>
        </p:nvPicPr>
        <p:blipFill>
          <a:blip r:embed="rId4"/>
          <a:stretch>
            <a:fillRect/>
          </a:stretch>
        </p:blipFill>
        <p:spPr>
          <a:xfrm>
            <a:off x="323528" y="3995430"/>
            <a:ext cx="3888432" cy="2637926"/>
          </a:xfrm>
          <a:prstGeom prst="rect">
            <a:avLst/>
          </a:prstGeom>
        </p:spPr>
      </p:pic>
    </p:spTree>
    <p:extLst>
      <p:ext uri="{BB962C8B-B14F-4D97-AF65-F5344CB8AC3E}">
        <p14:creationId xmlns:p14="http://schemas.microsoft.com/office/powerpoint/2010/main" val="2429414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80728"/>
            <a:ext cx="8424936" cy="864096"/>
          </a:xfrm>
        </p:spPr>
        <p:txBody>
          <a:bodyPr>
            <a:normAutofit fontScale="90000"/>
          </a:bodyPr>
          <a:lstStyle/>
          <a:p>
            <a:pPr algn="l"/>
            <a:r>
              <a:rPr lang="en-GB" sz="3200" b="1" dirty="0"/>
              <a:t>Equality, Diversity and Inclusion achievements</a:t>
            </a:r>
          </a:p>
        </p:txBody>
      </p:sp>
      <p:sp>
        <p:nvSpPr>
          <p:cNvPr id="3" name="Content Placeholder 2"/>
          <p:cNvSpPr>
            <a:spLocks noGrp="1"/>
          </p:cNvSpPr>
          <p:nvPr>
            <p:ph idx="1"/>
          </p:nvPr>
        </p:nvSpPr>
        <p:spPr>
          <a:xfrm>
            <a:off x="0" y="2132856"/>
            <a:ext cx="4952927" cy="4680520"/>
          </a:xfrm>
        </p:spPr>
        <p:txBody>
          <a:bodyPr>
            <a:noAutofit/>
          </a:bodyPr>
          <a:lstStyle/>
          <a:p>
            <a:r>
              <a:rPr lang="en-GB" sz="1800" dirty="0">
                <a:solidFill>
                  <a:srgbClr val="000000"/>
                </a:solidFill>
              </a:rPr>
              <a:t>With the help of our staff networks we implemented a three year strategy to promote and advance equality of opportunity, with a focus on tackling health inequalities, belonging and inclusion.</a:t>
            </a:r>
          </a:p>
          <a:p>
            <a:pPr algn="l"/>
            <a:r>
              <a:rPr lang="en-GB" sz="1800" b="0" i="0" u="none" strike="noStrike" baseline="0" dirty="0">
                <a:solidFill>
                  <a:srgbClr val="000000"/>
                </a:solidFill>
              </a:rPr>
              <a:t>Five strategic objectives </a:t>
            </a:r>
            <a:r>
              <a:rPr lang="en-GB" sz="1800" dirty="0">
                <a:solidFill>
                  <a:srgbClr val="000000"/>
                </a:solidFill>
              </a:rPr>
              <a:t>are being progressed </a:t>
            </a:r>
            <a:r>
              <a:rPr lang="en-GB" sz="1800" b="0" i="0" u="none" strike="noStrike" baseline="0" dirty="0">
                <a:solidFill>
                  <a:srgbClr val="000000"/>
                </a:solidFill>
              </a:rPr>
              <a:t>over the next three years: </a:t>
            </a:r>
          </a:p>
          <a:p>
            <a:pPr lvl="1"/>
            <a:r>
              <a:rPr lang="en-GB" sz="1800" b="0" i="0" u="none" strike="noStrike" baseline="0" dirty="0">
                <a:solidFill>
                  <a:srgbClr val="000000"/>
                </a:solidFill>
              </a:rPr>
              <a:t>Education, Empowerment and Support</a:t>
            </a:r>
          </a:p>
          <a:p>
            <a:pPr lvl="1"/>
            <a:r>
              <a:rPr lang="en-GB" sz="1800" b="0" i="0" u="none" strike="noStrike" baseline="0" dirty="0">
                <a:solidFill>
                  <a:srgbClr val="000000"/>
                </a:solidFill>
              </a:rPr>
              <a:t>Effective Staff and Community Engagement and Involvement</a:t>
            </a:r>
          </a:p>
          <a:p>
            <a:pPr lvl="1"/>
            <a:r>
              <a:rPr lang="en-GB" sz="1800" b="0" i="0" u="none" strike="noStrike" baseline="0" dirty="0">
                <a:solidFill>
                  <a:srgbClr val="000000"/>
                </a:solidFill>
              </a:rPr>
              <a:t>Population Health Inequalities</a:t>
            </a:r>
          </a:p>
          <a:p>
            <a:pPr lvl="1"/>
            <a:r>
              <a:rPr lang="en-GB" sz="1800" b="0" i="0" u="none" strike="noStrike" baseline="0" dirty="0">
                <a:solidFill>
                  <a:srgbClr val="000000"/>
                </a:solidFill>
              </a:rPr>
              <a:t>Promoting Inclusive Behaviours</a:t>
            </a:r>
          </a:p>
          <a:p>
            <a:pPr lvl="1"/>
            <a:r>
              <a:rPr lang="en-GB" sz="1800" b="0" i="0" u="none" strike="noStrike" baseline="0" dirty="0">
                <a:solidFill>
                  <a:srgbClr val="000000"/>
                </a:solidFill>
              </a:rPr>
              <a:t>Reflective and Diverse Workforce</a:t>
            </a:r>
            <a:endParaRPr lang="en-GB" sz="1800" dirty="0">
              <a:solidFill>
                <a:srgbClr val="000000"/>
              </a:solidFill>
            </a:endParaRPr>
          </a:p>
          <a:p>
            <a:pPr marL="0" indent="0">
              <a:spcAft>
                <a:spcPts val="600"/>
              </a:spcAft>
              <a:buNone/>
            </a:pPr>
            <a:endParaRPr lang="en-GB" sz="2400" dirty="0">
              <a:latin typeface="+mn-lt"/>
            </a:endParaRPr>
          </a:p>
        </p:txBody>
      </p:sp>
      <p:pic>
        <p:nvPicPr>
          <p:cNvPr id="6" name="Picture 5">
            <a:extLst>
              <a:ext uri="{FF2B5EF4-FFF2-40B4-BE49-F238E27FC236}">
                <a16:creationId xmlns:a16="http://schemas.microsoft.com/office/drawing/2014/main" id="{04180EF6-5276-15BA-2427-5B3F5DD8A582}"/>
              </a:ext>
            </a:extLst>
          </p:cNvPr>
          <p:cNvPicPr>
            <a:picLocks noChangeAspect="1"/>
          </p:cNvPicPr>
          <p:nvPr/>
        </p:nvPicPr>
        <p:blipFill rotWithShape="1">
          <a:blip r:embed="rId3"/>
          <a:srcRect t="15505"/>
          <a:stretch/>
        </p:blipFill>
        <p:spPr>
          <a:xfrm>
            <a:off x="5292080" y="1988840"/>
            <a:ext cx="3600400" cy="4287386"/>
          </a:xfrm>
          <a:prstGeom prst="rect">
            <a:avLst/>
          </a:prstGeom>
        </p:spPr>
      </p:pic>
    </p:spTree>
    <p:extLst>
      <p:ext uri="{BB962C8B-B14F-4D97-AF65-F5344CB8AC3E}">
        <p14:creationId xmlns:p14="http://schemas.microsoft.com/office/powerpoint/2010/main" val="778217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68760"/>
            <a:ext cx="8568952" cy="648072"/>
          </a:xfrm>
        </p:spPr>
        <p:txBody>
          <a:bodyPr>
            <a:normAutofit fontScale="90000"/>
          </a:bodyPr>
          <a:lstStyle/>
          <a:p>
            <a:pPr algn="l"/>
            <a:r>
              <a:rPr lang="en-GB" sz="3200" b="1" dirty="0">
                <a:latin typeface="Arial" panose="020B0604020202020204" pitchFamily="34" charset="0"/>
                <a:cs typeface="Arial" panose="020B0604020202020204" pitchFamily="34" charset="0"/>
              </a:rPr>
              <a:t>Quality Account - priorities for improvement 2024/25</a:t>
            </a:r>
          </a:p>
        </p:txBody>
      </p:sp>
      <p:sp>
        <p:nvSpPr>
          <p:cNvPr id="3" name="Content Placeholder 2"/>
          <p:cNvSpPr>
            <a:spLocks noGrp="1"/>
          </p:cNvSpPr>
          <p:nvPr>
            <p:ph sz="half" idx="1"/>
          </p:nvPr>
        </p:nvSpPr>
        <p:spPr>
          <a:xfrm>
            <a:off x="93574" y="2132856"/>
            <a:ext cx="4608512" cy="1875258"/>
          </a:xfrm>
        </p:spPr>
        <p:txBody>
          <a:bodyPr>
            <a:noAutofit/>
          </a:bodyPr>
          <a:lstStyle/>
          <a:p>
            <a:pPr marL="457200" indent="-457200">
              <a:buFont typeface="+mj-lt"/>
              <a:buAutoNum type="arabicPeriod"/>
            </a:pPr>
            <a:r>
              <a:rPr lang="en-GB" sz="1800" b="1" dirty="0">
                <a:solidFill>
                  <a:srgbClr val="000000"/>
                </a:solidFill>
                <a:latin typeface="Arial" panose="020B0604020202020204" pitchFamily="34" charset="0"/>
                <a:cs typeface="Arial" panose="020B0604020202020204" pitchFamily="34" charset="0"/>
              </a:rPr>
              <a:t>Management of deteriorating patients: </a:t>
            </a:r>
            <a:r>
              <a:rPr lang="en-GB" sz="1800" dirty="0">
                <a:solidFill>
                  <a:srgbClr val="000000"/>
                </a:solidFill>
                <a:latin typeface="Arial" panose="020B0604020202020204" pitchFamily="34" charset="0"/>
                <a:cs typeface="Arial" panose="020B0604020202020204" pitchFamily="34" charset="0"/>
              </a:rPr>
              <a:t>through our pilot of</a:t>
            </a:r>
            <a:r>
              <a:rPr lang="en-GB" sz="1800" dirty="0">
                <a:effectLst/>
                <a:latin typeface="Arial" panose="020B0604020202020204" pitchFamily="34" charset="0"/>
                <a:ea typeface="Calibri" panose="020F0502020204030204" pitchFamily="34" charset="0"/>
              </a:rPr>
              <a:t> Martha’s Rule we have strengthened how deterioration is identified and escalated – introducing daily patient wellness checks and enabling earlier clinical reviews, including one case where deterioration was identified early and escalated to ICU. </a:t>
            </a:r>
          </a:p>
          <a:p>
            <a:pPr marL="457200" indent="-457200">
              <a:buFont typeface="+mj-lt"/>
              <a:buAutoNum type="arabicPeriod"/>
            </a:pPr>
            <a:r>
              <a:rPr lang="en-GB" sz="1800" b="1" i="0" u="none" strike="noStrike" baseline="0" dirty="0">
                <a:solidFill>
                  <a:srgbClr val="000000"/>
                </a:solidFill>
                <a:latin typeface="Arial" panose="020B0604020202020204" pitchFamily="34" charset="0"/>
                <a:cs typeface="Arial" panose="020B0604020202020204" pitchFamily="34" charset="0"/>
              </a:rPr>
              <a:t>Implementing 3-year plan for maternity and neonatal services: </a:t>
            </a:r>
            <a:r>
              <a:rPr lang="en-GB" sz="1800" i="0" u="none" strike="noStrike" baseline="0" dirty="0">
                <a:solidFill>
                  <a:srgbClr val="000000"/>
                </a:solidFill>
                <a:latin typeface="Arial" panose="020B0604020202020204" pitchFamily="34" charset="0"/>
                <a:cs typeface="Arial" panose="020B0604020202020204" pitchFamily="34" charset="0"/>
              </a:rPr>
              <a:t>continued focus on reduction of stillbirths and inequalities; with the Trust recording its lowest ever level of stillbirths (15).</a:t>
            </a:r>
            <a:endParaRPr lang="en-GB" sz="1800" b="0" i="0" u="none" strike="noStrike" baseline="0" dirty="0">
              <a:solidFill>
                <a:srgbClr val="00000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F89B8F4-A6B7-CCD0-A664-4665A9279CCB}"/>
              </a:ext>
            </a:extLst>
          </p:cNvPr>
          <p:cNvPicPr>
            <a:picLocks noChangeAspect="1"/>
          </p:cNvPicPr>
          <p:nvPr/>
        </p:nvPicPr>
        <p:blipFill>
          <a:blip r:embed="rId2"/>
          <a:srcRect r="31105"/>
          <a:stretch/>
        </p:blipFill>
        <p:spPr>
          <a:xfrm>
            <a:off x="5402687" y="3284984"/>
            <a:ext cx="3052293" cy="3268494"/>
          </a:xfrm>
          <a:prstGeom prst="rect">
            <a:avLst/>
          </a:prstGeom>
        </p:spPr>
      </p:pic>
      <p:pic>
        <p:nvPicPr>
          <p:cNvPr id="1026" name="Picture 2" descr="Martha's Rule: Detecting Deterioration | Campaigns | Campaign Resource  Centre">
            <a:extLst>
              <a:ext uri="{FF2B5EF4-FFF2-40B4-BE49-F238E27FC236}">
                <a16:creationId xmlns:a16="http://schemas.microsoft.com/office/drawing/2014/main" id="{37A911EF-025B-E847-9E93-31E4D1253D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2687" y="1780058"/>
            <a:ext cx="3058222" cy="1360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208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68760"/>
            <a:ext cx="8568952" cy="648072"/>
          </a:xfrm>
        </p:spPr>
        <p:txBody>
          <a:bodyPr>
            <a:normAutofit fontScale="90000"/>
          </a:bodyPr>
          <a:lstStyle/>
          <a:p>
            <a:pPr algn="l"/>
            <a:r>
              <a:rPr lang="en-GB" sz="3200" b="1" dirty="0">
                <a:latin typeface="Arial" panose="020B0604020202020204" pitchFamily="34" charset="0"/>
                <a:cs typeface="Arial" panose="020B0604020202020204" pitchFamily="34" charset="0"/>
              </a:rPr>
              <a:t>Quality Account - priorities for improvement 2024/25</a:t>
            </a:r>
          </a:p>
        </p:txBody>
      </p:sp>
      <p:sp>
        <p:nvSpPr>
          <p:cNvPr id="3" name="Content Placeholder 2"/>
          <p:cNvSpPr>
            <a:spLocks noGrp="1"/>
          </p:cNvSpPr>
          <p:nvPr>
            <p:ph sz="half" idx="1"/>
          </p:nvPr>
        </p:nvSpPr>
        <p:spPr>
          <a:xfrm>
            <a:off x="107504" y="2492896"/>
            <a:ext cx="4608512" cy="1875258"/>
          </a:xfrm>
        </p:spPr>
        <p:txBody>
          <a:bodyPr>
            <a:noAutofit/>
          </a:bodyPr>
          <a:lstStyle/>
          <a:p>
            <a:pPr marL="457200" indent="-457200">
              <a:buFont typeface="+mj-lt"/>
              <a:buAutoNum type="arabicPeriod" startAt="3"/>
            </a:pPr>
            <a:r>
              <a:rPr lang="en-GB" sz="2000" b="1" i="0" u="none" strike="noStrike" baseline="0" dirty="0">
                <a:solidFill>
                  <a:srgbClr val="000000"/>
                </a:solidFill>
                <a:latin typeface="Arial" panose="020B0604020202020204" pitchFamily="34" charset="0"/>
                <a:cs typeface="Arial" panose="020B0604020202020204" pitchFamily="34" charset="0"/>
              </a:rPr>
              <a:t>Understanding and tackling health inequalities</a:t>
            </a:r>
            <a:r>
              <a:rPr lang="en-GB" sz="2000" b="1" dirty="0">
                <a:solidFill>
                  <a:srgbClr val="000000"/>
                </a:solidFill>
                <a:latin typeface="Arial" panose="020B0604020202020204" pitchFamily="34" charset="0"/>
                <a:cs typeface="Arial" panose="020B0604020202020204" pitchFamily="34" charset="0"/>
              </a:rPr>
              <a:t>: </a:t>
            </a:r>
            <a:r>
              <a:rPr lang="en-GB" sz="2000" dirty="0">
                <a:solidFill>
                  <a:srgbClr val="000000"/>
                </a:solidFill>
                <a:latin typeface="Arial" panose="020B0604020202020204" pitchFamily="34" charset="0"/>
                <a:cs typeface="Arial" panose="020B0604020202020204" pitchFamily="34" charset="0"/>
              </a:rPr>
              <a:t>significant progress made - a Health Equity Oversight Group was created and areas for improvement identified. </a:t>
            </a:r>
          </a:p>
          <a:p>
            <a:pPr marL="457200" indent="-457200">
              <a:buFont typeface="+mj-lt"/>
              <a:buAutoNum type="arabicPeriod" startAt="3"/>
            </a:pPr>
            <a:r>
              <a:rPr lang="en-GB" sz="2000" b="1" i="0" u="none" strike="noStrike" baseline="0" dirty="0">
                <a:solidFill>
                  <a:srgbClr val="000000"/>
                </a:solidFill>
                <a:latin typeface="Arial" panose="020B0604020202020204" pitchFamily="34" charset="0"/>
                <a:cs typeface="Arial" panose="020B0604020202020204" pitchFamily="34" charset="0"/>
              </a:rPr>
              <a:t>Embedding the Patient Safety Incident Response Plan: </a:t>
            </a:r>
            <a:r>
              <a:rPr lang="en-GB" sz="2000" b="0" i="0" u="none" strike="noStrike" baseline="0" dirty="0">
                <a:solidFill>
                  <a:srgbClr val="000000"/>
                </a:solidFill>
                <a:latin typeface="Arial" panose="020B0604020202020204" pitchFamily="34" charset="0"/>
                <a:cs typeface="Arial" panose="020B0604020202020204" pitchFamily="34" charset="0"/>
              </a:rPr>
              <a:t>to improve the safety and experience of care for our patients, carers, families and staff.</a:t>
            </a:r>
          </a:p>
        </p:txBody>
      </p:sp>
      <p:pic>
        <p:nvPicPr>
          <p:cNvPr id="5" name="Picture 4">
            <a:extLst>
              <a:ext uri="{FF2B5EF4-FFF2-40B4-BE49-F238E27FC236}">
                <a16:creationId xmlns:a16="http://schemas.microsoft.com/office/drawing/2014/main" id="{E3F4582D-AEE1-73A5-BD87-E48C7319A43B}"/>
              </a:ext>
            </a:extLst>
          </p:cNvPr>
          <p:cNvPicPr>
            <a:picLocks noChangeAspect="1"/>
          </p:cNvPicPr>
          <p:nvPr/>
        </p:nvPicPr>
        <p:blipFill rotWithShape="1">
          <a:blip r:embed="rId2"/>
          <a:srcRect t="10283" b="5067"/>
          <a:stretch/>
        </p:blipFill>
        <p:spPr>
          <a:xfrm>
            <a:off x="4860032" y="2060848"/>
            <a:ext cx="3811010" cy="4149080"/>
          </a:xfrm>
          <a:prstGeom prst="rect">
            <a:avLst/>
          </a:prstGeom>
        </p:spPr>
      </p:pic>
    </p:spTree>
    <p:extLst>
      <p:ext uri="{BB962C8B-B14F-4D97-AF65-F5344CB8AC3E}">
        <p14:creationId xmlns:p14="http://schemas.microsoft.com/office/powerpoint/2010/main" val="419299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2BA74D3-219E-1FBC-1ADF-233CEE01FBED}"/>
              </a:ext>
            </a:extLst>
          </p:cNvPr>
          <p:cNvGrpSpPr/>
          <p:nvPr/>
        </p:nvGrpSpPr>
        <p:grpSpPr>
          <a:xfrm>
            <a:off x="623888" y="2204864"/>
            <a:ext cx="8229600" cy="2568940"/>
            <a:chOff x="1127448" y="2564904"/>
            <a:chExt cx="9294270" cy="2304256"/>
          </a:xfrm>
        </p:grpSpPr>
        <p:sp>
          <p:nvSpPr>
            <p:cNvPr id="10" name="Speech Bubble: Rectangle 9">
              <a:extLst>
                <a:ext uri="{FF2B5EF4-FFF2-40B4-BE49-F238E27FC236}">
                  <a16:creationId xmlns:a16="http://schemas.microsoft.com/office/drawing/2014/main" id="{74DA2986-D8E9-70C4-A253-3465128E88EC}"/>
                </a:ext>
              </a:extLst>
            </p:cNvPr>
            <p:cNvSpPr/>
            <p:nvPr/>
          </p:nvSpPr>
          <p:spPr>
            <a:xfrm>
              <a:off x="1127448" y="2564904"/>
              <a:ext cx="2232248" cy="2304256"/>
            </a:xfrm>
            <a:prstGeom prst="wedgeRectCallout">
              <a:avLst>
                <a:gd name="adj1" fmla="val -4176"/>
                <a:gd name="adj2" fmla="val 7882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AE032C-E35B-E0EF-A669-350C44E2E2DA}"/>
                </a:ext>
              </a:extLst>
            </p:cNvPr>
            <p:cNvGrpSpPr/>
            <p:nvPr/>
          </p:nvGrpSpPr>
          <p:grpSpPr>
            <a:xfrm>
              <a:off x="1658691" y="3210384"/>
              <a:ext cx="1169762" cy="1013297"/>
              <a:chOff x="1649991" y="3140968"/>
              <a:chExt cx="1169762" cy="1013297"/>
            </a:xfrm>
            <a:solidFill>
              <a:schemeClr val="bg1"/>
            </a:solidFill>
          </p:grpSpPr>
          <p:sp>
            <p:nvSpPr>
              <p:cNvPr id="14" name="Freeform: Shape 13">
                <a:extLst>
                  <a:ext uri="{FF2B5EF4-FFF2-40B4-BE49-F238E27FC236}">
                    <a16:creationId xmlns:a16="http://schemas.microsoft.com/office/drawing/2014/main" id="{2DD8648B-02B0-9B24-0F28-27692EBDC421}"/>
                  </a:ext>
                </a:extLst>
              </p:cNvPr>
              <p:cNvSpPr/>
              <p:nvPr/>
            </p:nvSpPr>
            <p:spPr>
              <a:xfrm>
                <a:off x="1649991" y="3140968"/>
                <a:ext cx="540177" cy="1013297"/>
              </a:xfrm>
              <a:custGeom>
                <a:avLst/>
                <a:gdLst/>
                <a:ahLst/>
                <a:cxnLst/>
                <a:rect l="l" t="t" r="r" b="b"/>
                <a:pathLst>
                  <a:path w="540177" h="1013297">
                    <a:moveTo>
                      <a:pt x="423449" y="0"/>
                    </a:moveTo>
                    <a:lnTo>
                      <a:pt x="540177" y="221038"/>
                    </a:lnTo>
                    <a:cubicBezTo>
                      <a:pt x="444973" y="265742"/>
                      <a:pt x="379159" y="310239"/>
                      <a:pt x="342733" y="354530"/>
                    </a:cubicBezTo>
                    <a:cubicBezTo>
                      <a:pt x="306307" y="398820"/>
                      <a:pt x="286025" y="451182"/>
                      <a:pt x="281886"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74088B91-A452-9421-90DD-7DFDA96547CD}"/>
                  </a:ext>
                </a:extLst>
              </p:cNvPr>
              <p:cNvSpPr/>
              <p:nvPr/>
            </p:nvSpPr>
            <p:spPr>
              <a:xfrm>
                <a:off x="2279576" y="3140968"/>
                <a:ext cx="540177" cy="1013297"/>
              </a:xfrm>
              <a:custGeom>
                <a:avLst/>
                <a:gdLst/>
                <a:ahLst/>
                <a:cxnLst/>
                <a:rect l="l" t="t" r="r" b="b"/>
                <a:pathLst>
                  <a:path w="540177" h="1013297">
                    <a:moveTo>
                      <a:pt x="423449" y="0"/>
                    </a:moveTo>
                    <a:lnTo>
                      <a:pt x="540177" y="221038"/>
                    </a:lnTo>
                    <a:cubicBezTo>
                      <a:pt x="444973" y="265742"/>
                      <a:pt x="379158" y="310239"/>
                      <a:pt x="342733" y="354530"/>
                    </a:cubicBezTo>
                    <a:cubicBezTo>
                      <a:pt x="306307" y="398820"/>
                      <a:pt x="286025" y="451182"/>
                      <a:pt x="281885"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6E79DE98-806B-49C5-4A6D-5E8660665966}"/>
                </a:ext>
              </a:extLst>
            </p:cNvPr>
            <p:cNvSpPr/>
            <p:nvPr/>
          </p:nvSpPr>
          <p:spPr>
            <a:xfrm>
              <a:off x="3359696" y="2564904"/>
              <a:ext cx="7062022" cy="23042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b="1" dirty="0">
                  <a:effectLst/>
                  <a:latin typeface="Arial" panose="020B0604020202020204" pitchFamily="34" charset="0"/>
                  <a:ea typeface="Times New Roman" panose="02020603050405020304" pitchFamily="18" charset="0"/>
                </a:rPr>
                <a:t>As we look ahead, we remain focused on our mission to provide outstanding care, reduce health inequalities, and improve the lives of the communities we serve. None of these achievements would have been possible without the unwavering dedication of our colleagues, and we extend our heartfelt thanks and appreciation to every one of them.</a:t>
              </a:r>
              <a:endParaRPr lang="en-GB" sz="2000" b="1" dirty="0">
                <a:effectLst/>
                <a:latin typeface="Times New Roman" panose="02020603050405020304" pitchFamily="18" charset="0"/>
                <a:ea typeface="Times New Roman" panose="02020603050405020304" pitchFamily="18" charset="0"/>
              </a:endParaRPr>
            </a:p>
          </p:txBody>
        </p:sp>
      </p:grpSp>
      <p:sp>
        <p:nvSpPr>
          <p:cNvPr id="16" name="Title 1">
            <a:extLst>
              <a:ext uri="{FF2B5EF4-FFF2-40B4-BE49-F238E27FC236}">
                <a16:creationId xmlns:a16="http://schemas.microsoft.com/office/drawing/2014/main" id="{35696C3D-BD36-6ED7-94D1-0FFE58ED9C9B}"/>
              </a:ext>
            </a:extLst>
          </p:cNvPr>
          <p:cNvSpPr>
            <a:spLocks noGrp="1"/>
          </p:cNvSpPr>
          <p:nvPr>
            <p:ph type="title"/>
          </p:nvPr>
        </p:nvSpPr>
        <p:spPr>
          <a:xfrm>
            <a:off x="323528" y="1268760"/>
            <a:ext cx="8568952" cy="648072"/>
          </a:xfrm>
        </p:spPr>
        <p:txBody>
          <a:bodyPr>
            <a:normAutofit/>
          </a:bodyPr>
          <a:lstStyle/>
          <a:p>
            <a:pPr algn="l"/>
            <a:r>
              <a:rPr lang="en-GB" sz="3200" b="1" dirty="0">
                <a:latin typeface="Arial" panose="020B0604020202020204" pitchFamily="34" charset="0"/>
                <a:cs typeface="Arial" panose="020B0604020202020204" pitchFamily="34" charset="0"/>
              </a:rPr>
              <a:t>Looking ahead</a:t>
            </a:r>
          </a:p>
        </p:txBody>
      </p:sp>
    </p:spTree>
    <p:extLst>
      <p:ext uri="{BB962C8B-B14F-4D97-AF65-F5344CB8AC3E}">
        <p14:creationId xmlns:p14="http://schemas.microsoft.com/office/powerpoint/2010/main" val="3001270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3816" y="5372720"/>
            <a:ext cx="8756369" cy="936600"/>
            <a:chOff x="208119" y="5573078"/>
            <a:chExt cx="8756369" cy="9366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155" y="5587326"/>
              <a:ext cx="1387492" cy="9223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119" y="5573078"/>
              <a:ext cx="1408926" cy="9366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315" y="5585180"/>
              <a:ext cx="1390445" cy="924498"/>
            </a:xfrm>
            <a:prstGeom prst="rect">
              <a:avLst/>
            </a:prstGeom>
          </p:spPr>
        </p:pic>
        <p:pic>
          <p:nvPicPr>
            <p:cNvPr id="8" name="Picture 7"/>
            <p:cNvPicPr>
              <a:picLocks noChangeAspect="1"/>
            </p:cNvPicPr>
            <p:nvPr/>
          </p:nvPicPr>
          <p:blipFill>
            <a:blip r:embed="rId6"/>
            <a:srcRect/>
            <a:stretch>
              <a:fillRect/>
            </a:stretch>
          </p:blipFill>
          <p:spPr>
            <a:xfrm>
              <a:off x="3156757" y="5592190"/>
              <a:ext cx="1623194" cy="917488"/>
            </a:xfrm>
            <a:prstGeom prst="rect">
              <a:avLst/>
            </a:prstGeom>
            <a:noFill/>
            <a:ln>
              <a:noFill/>
            </a:ln>
          </p:spPr>
        </p:pic>
        <p:pic>
          <p:nvPicPr>
            <p:cNvPr id="9" name="Picture 8"/>
            <p:cNvPicPr>
              <a:picLocks noChangeAspect="1"/>
            </p:cNvPicPr>
            <p:nvPr/>
          </p:nvPicPr>
          <p:blipFill>
            <a:blip r:embed="rId7"/>
            <a:srcRect/>
            <a:stretch>
              <a:fillRect/>
            </a:stretch>
          </p:blipFill>
          <p:spPr>
            <a:xfrm>
              <a:off x="7694872" y="5601935"/>
              <a:ext cx="1269616" cy="907743"/>
            </a:xfrm>
            <a:prstGeom prst="rect">
              <a:avLst/>
            </a:prstGeom>
            <a:noFill/>
            <a:ln>
              <a:noFill/>
            </a:ln>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56061" y="5600664"/>
              <a:ext cx="1296144" cy="909014"/>
            </a:xfrm>
            <a:prstGeom prst="rect">
              <a:avLst/>
            </a:prstGeom>
          </p:spPr>
        </p:pic>
      </p:grpSp>
      <p:sp>
        <p:nvSpPr>
          <p:cNvPr id="11" name="Rectangle 10"/>
          <p:cNvSpPr/>
          <p:nvPr/>
        </p:nvSpPr>
        <p:spPr>
          <a:xfrm>
            <a:off x="1259632" y="1439815"/>
            <a:ext cx="6768751" cy="2554545"/>
          </a:xfrm>
          <a:prstGeom prst="rect">
            <a:avLst/>
          </a:prstGeom>
        </p:spPr>
        <p:txBody>
          <a:bodyPr wrap="square">
            <a:spAutoFit/>
          </a:bodyPr>
          <a:lstStyle/>
          <a:p>
            <a:pPr algn="ctr"/>
            <a:br>
              <a:rPr lang="en-GB" altLang="en-US" sz="3200" b="1" dirty="0">
                <a:latin typeface="Arial" panose="020B0604020202020204" pitchFamily="34" charset="0"/>
                <a:cs typeface="Arial" panose="020B0604020202020204" pitchFamily="34" charset="0"/>
              </a:rPr>
            </a:br>
            <a:br>
              <a:rPr lang="en-GB" altLang="en-US" sz="3200" b="1" dirty="0">
                <a:latin typeface="Arial" panose="020B0604020202020204" pitchFamily="34" charset="0"/>
                <a:cs typeface="Arial" panose="020B0604020202020204" pitchFamily="34" charset="0"/>
              </a:rPr>
            </a:br>
            <a:r>
              <a:rPr lang="en-GB" altLang="en-US" sz="3200" b="1" dirty="0">
                <a:latin typeface="Arial" panose="020B0604020202020204" pitchFamily="34" charset="0"/>
                <a:cs typeface="Arial" panose="020B0604020202020204" pitchFamily="34" charset="0"/>
              </a:rPr>
              <a:t>Thank you</a:t>
            </a:r>
          </a:p>
          <a:p>
            <a:pPr algn="ctr"/>
            <a:br>
              <a:rPr lang="en-GB" altLang="en-US" sz="3200" b="1" dirty="0">
                <a:latin typeface="Arial" panose="020B0604020202020204" pitchFamily="34" charset="0"/>
                <a:cs typeface="Arial" panose="020B0604020202020204" pitchFamily="34" charset="0"/>
              </a:rPr>
            </a:br>
            <a:endParaRPr lang="en-GB"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400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196752"/>
            <a:ext cx="6264696" cy="864096"/>
          </a:xfrm>
        </p:spPr>
        <p:txBody>
          <a:bodyPr>
            <a:normAutofit/>
          </a:bodyPr>
          <a:lstStyle/>
          <a:p>
            <a:pPr algn="l"/>
            <a:r>
              <a:rPr lang="en-GB" sz="3200" b="1" dirty="0"/>
              <a:t> 2024/25 - Our year in numbers</a:t>
            </a:r>
          </a:p>
        </p:txBody>
      </p:sp>
      <p:sp>
        <p:nvSpPr>
          <p:cNvPr id="3" name="Content Placeholder 2"/>
          <p:cNvSpPr>
            <a:spLocks noGrp="1"/>
          </p:cNvSpPr>
          <p:nvPr>
            <p:ph idx="1"/>
          </p:nvPr>
        </p:nvSpPr>
        <p:spPr>
          <a:xfrm>
            <a:off x="0" y="2060848"/>
            <a:ext cx="8964488" cy="4968552"/>
          </a:xfrm>
        </p:spPr>
        <p:txBody>
          <a:bodyPr>
            <a:noAutofit/>
          </a:bodyPr>
          <a:lstStyle/>
          <a:p>
            <a:pPr indent="-247650">
              <a:spcAft>
                <a:spcPts val="600"/>
              </a:spcAft>
            </a:pPr>
            <a:r>
              <a:rPr lang="en-GB" sz="2400" dirty="0"/>
              <a:t>Served a diverse population of around 667,000</a:t>
            </a:r>
          </a:p>
          <a:p>
            <a:pPr indent="-247650">
              <a:spcAft>
                <a:spcPts val="600"/>
              </a:spcAft>
            </a:pPr>
            <a:r>
              <a:rPr lang="en-GB" sz="2400" dirty="0"/>
              <a:t>Trust income: £656.9 million</a:t>
            </a:r>
          </a:p>
          <a:p>
            <a:pPr indent="-247650">
              <a:spcAft>
                <a:spcPts val="600"/>
              </a:spcAft>
            </a:pPr>
            <a:r>
              <a:rPr lang="en-GB" sz="2400" dirty="0"/>
              <a:t>Employed over 7,637 members of staff </a:t>
            </a:r>
          </a:p>
          <a:p>
            <a:pPr indent="-247650">
              <a:spcAft>
                <a:spcPts val="600"/>
              </a:spcAft>
            </a:pPr>
            <a:r>
              <a:rPr lang="en-GB" sz="2400" dirty="0"/>
              <a:t>520,626 outpatient appointments </a:t>
            </a:r>
          </a:p>
          <a:p>
            <a:pPr indent="-247650">
              <a:spcAft>
                <a:spcPts val="600"/>
              </a:spcAft>
            </a:pPr>
            <a:r>
              <a:rPr lang="en-GB" sz="2400" dirty="0"/>
              <a:t>Delivered 5,283 babies </a:t>
            </a:r>
          </a:p>
          <a:p>
            <a:pPr indent="-247650">
              <a:spcAft>
                <a:spcPts val="600"/>
              </a:spcAft>
            </a:pPr>
            <a:r>
              <a:rPr lang="en-GB" sz="2400" dirty="0"/>
              <a:t>Performed 18,336 operations</a:t>
            </a:r>
          </a:p>
          <a:p>
            <a:pPr indent="-247650">
              <a:spcAft>
                <a:spcPts val="600"/>
              </a:spcAft>
            </a:pPr>
            <a:r>
              <a:rPr lang="en-GB" sz="2400" dirty="0"/>
              <a:t>147,534 attendances at A&amp;E</a:t>
            </a:r>
          </a:p>
          <a:p>
            <a:pPr marL="0" indent="0">
              <a:spcAft>
                <a:spcPts val="600"/>
              </a:spcAft>
              <a:buNone/>
            </a:pPr>
            <a:endParaRPr lang="en-GB" sz="2400" dirty="0">
              <a:latin typeface="+mn-lt"/>
            </a:endParaRPr>
          </a:p>
        </p:txBody>
      </p:sp>
      <p:pic>
        <p:nvPicPr>
          <p:cNvPr id="3074" name="Picture 2" descr="U:\Corporate Communications\IMAGES\LOGOS\We Are Bradford\we are bradford purp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6221" y="2454036"/>
            <a:ext cx="3497779" cy="349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521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5832648" cy="864096"/>
          </a:xfrm>
        </p:spPr>
        <p:txBody>
          <a:bodyPr>
            <a:normAutofit/>
          </a:bodyPr>
          <a:lstStyle/>
          <a:p>
            <a:pPr algn="l"/>
            <a:r>
              <a:rPr lang="en-GB" sz="3200" b="1" dirty="0"/>
              <a:t>NHS Trust league tables</a:t>
            </a:r>
          </a:p>
        </p:txBody>
      </p:sp>
      <p:sp>
        <p:nvSpPr>
          <p:cNvPr id="3" name="Content Placeholder 2"/>
          <p:cNvSpPr>
            <a:spLocks noGrp="1"/>
          </p:cNvSpPr>
          <p:nvPr>
            <p:ph idx="1"/>
          </p:nvPr>
        </p:nvSpPr>
        <p:spPr>
          <a:xfrm>
            <a:off x="328124" y="1700808"/>
            <a:ext cx="5832649" cy="4032448"/>
          </a:xfrm>
        </p:spPr>
        <p:txBody>
          <a:bodyPr>
            <a:noAutofit/>
          </a:bodyPr>
          <a:lstStyle/>
          <a:p>
            <a:pPr marL="95250" indent="0">
              <a:spcAft>
                <a:spcPts val="600"/>
              </a:spcAft>
              <a:buNone/>
            </a:pPr>
            <a:r>
              <a:rPr lang="en-GB" sz="1700" dirty="0"/>
              <a:t>NHS England launched a new dashboard providing a view of how trusts are performing. We were:</a:t>
            </a:r>
          </a:p>
          <a:p>
            <a:pPr indent="-247650">
              <a:spcAft>
                <a:spcPts val="600"/>
              </a:spcAft>
            </a:pPr>
            <a:r>
              <a:rPr lang="en-GB" sz="1700" dirty="0"/>
              <a:t>Ranked in the top third of NHS trusts nationally</a:t>
            </a:r>
          </a:p>
          <a:p>
            <a:pPr indent="-247650">
              <a:spcAft>
                <a:spcPts val="600"/>
              </a:spcAft>
            </a:pPr>
            <a:r>
              <a:rPr lang="en-GB" sz="1700" dirty="0"/>
              <a:t>The best scoring trust in West Yorkshire</a:t>
            </a:r>
          </a:p>
          <a:p>
            <a:pPr indent="-247650">
              <a:spcAft>
                <a:spcPts val="600"/>
              </a:spcAft>
            </a:pPr>
            <a:r>
              <a:rPr lang="en-GB" sz="1700" dirty="0"/>
              <a:t>Ranked 37 out of 134 acute trusts.</a:t>
            </a:r>
          </a:p>
          <a:p>
            <a:pPr marL="95250" indent="0">
              <a:spcAft>
                <a:spcPts val="600"/>
              </a:spcAft>
              <a:buNone/>
            </a:pPr>
            <a:r>
              <a:rPr lang="en-GB" sz="1700" dirty="0"/>
              <a:t>In the most recent iteration of the league table, our position reduced slightly to 40, but we remain within the top third nationally.</a:t>
            </a:r>
          </a:p>
          <a:p>
            <a:pPr marL="95250" indent="0">
              <a:spcAft>
                <a:spcPts val="600"/>
              </a:spcAft>
              <a:buNone/>
            </a:pPr>
            <a:r>
              <a:rPr lang="en-GB" sz="1700" dirty="0">
                <a:solidFill>
                  <a:srgbClr val="000000"/>
                </a:solidFill>
                <a:effectLst/>
                <a:ea typeface="Calibri" panose="020F0502020204030204" pitchFamily="34" charset="0"/>
              </a:rPr>
              <a:t>If our rating was based purely on operational performance, we would have been in segment two and our position would have been 24 out of 134 acute trusts. However, any organisation with an underlying financial deficit cannot be allocated to a segment higher than three.</a:t>
            </a:r>
            <a:endParaRPr lang="en-GB" sz="1700" dirty="0"/>
          </a:p>
          <a:p>
            <a:pPr indent="-247650">
              <a:spcAft>
                <a:spcPts val="600"/>
              </a:spcAft>
            </a:pPr>
            <a:endParaRPr lang="en-GB" sz="2400" dirty="0"/>
          </a:p>
          <a:p>
            <a:pPr marL="0" indent="0">
              <a:spcAft>
                <a:spcPts val="600"/>
              </a:spcAft>
              <a:buNone/>
            </a:pPr>
            <a:endParaRPr lang="en-GB" sz="2400" dirty="0">
              <a:latin typeface="+mn-lt"/>
            </a:endParaRPr>
          </a:p>
        </p:txBody>
      </p:sp>
      <p:pic>
        <p:nvPicPr>
          <p:cNvPr id="2050" name="Picture 2">
            <a:extLst>
              <a:ext uri="{FF2B5EF4-FFF2-40B4-BE49-F238E27FC236}">
                <a16:creationId xmlns:a16="http://schemas.microsoft.com/office/drawing/2014/main" id="{F83CE7B6-937E-1CFF-262F-65132246EA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2266503"/>
            <a:ext cx="1668463"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blue trophy and graph&#10;&#10;Description automatically generated">
            <a:extLst>
              <a:ext uri="{FF2B5EF4-FFF2-40B4-BE49-F238E27FC236}">
                <a16:creationId xmlns:a16="http://schemas.microsoft.com/office/drawing/2014/main" id="{661F7E4F-91A7-8037-9A01-52F34A4B5D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3789040"/>
            <a:ext cx="4176464" cy="2784309"/>
          </a:xfrm>
          <a:prstGeom prst="rect">
            <a:avLst/>
          </a:prstGeom>
        </p:spPr>
      </p:pic>
    </p:spTree>
    <p:extLst>
      <p:ext uri="{BB962C8B-B14F-4D97-AF65-F5344CB8AC3E}">
        <p14:creationId xmlns:p14="http://schemas.microsoft.com/office/powerpoint/2010/main" val="2463126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08720"/>
            <a:ext cx="8229600" cy="964106"/>
          </a:xfrm>
        </p:spPr>
        <p:txBody>
          <a:bodyPr>
            <a:normAutofit/>
          </a:bodyPr>
          <a:lstStyle/>
          <a:p>
            <a:pPr algn="l"/>
            <a:r>
              <a:rPr lang="en-GB" sz="3200" b="1" dirty="0"/>
              <a:t>Performance Overview 2024/25</a:t>
            </a:r>
          </a:p>
        </p:txBody>
      </p:sp>
      <p:sp>
        <p:nvSpPr>
          <p:cNvPr id="3" name="Content Placeholder 2"/>
          <p:cNvSpPr>
            <a:spLocks noGrp="1"/>
          </p:cNvSpPr>
          <p:nvPr>
            <p:ph idx="1"/>
          </p:nvPr>
        </p:nvSpPr>
        <p:spPr>
          <a:xfrm>
            <a:off x="380889" y="1782706"/>
            <a:ext cx="8670254" cy="576064"/>
          </a:xfrm>
        </p:spPr>
        <p:txBody>
          <a:bodyPr>
            <a:normAutofit fontScale="25000" lnSpcReduction="20000"/>
          </a:bodyPr>
          <a:lstStyle/>
          <a:p>
            <a:pPr marL="0" indent="0">
              <a:buNone/>
            </a:pPr>
            <a:r>
              <a:rPr lang="en-GB" sz="8800" dirty="0"/>
              <a:t>Our performance is measured in many different ways, but there are a smaller number of key measures relating to specific waiting times. For those, our performance is measured against indicators in four areas:</a:t>
            </a:r>
            <a:br>
              <a:rPr lang="en-GB" sz="2400" dirty="0"/>
            </a:br>
            <a:endParaRPr lang="en-GB" sz="1700" dirty="0"/>
          </a:p>
        </p:txBody>
      </p:sp>
      <p:sp>
        <p:nvSpPr>
          <p:cNvPr id="5" name="Content Placeholder 2"/>
          <p:cNvSpPr txBox="1">
            <a:spLocks/>
          </p:cNvSpPr>
          <p:nvPr/>
        </p:nvSpPr>
        <p:spPr>
          <a:xfrm>
            <a:off x="409930" y="3064849"/>
            <a:ext cx="2860158" cy="47525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200" dirty="0"/>
              <a:t>Cancer waiting times</a:t>
            </a:r>
          </a:p>
          <a:p>
            <a:r>
              <a:rPr lang="en-GB" sz="2200" dirty="0"/>
              <a:t>Emergency care standard</a:t>
            </a:r>
          </a:p>
          <a:p>
            <a:r>
              <a:rPr lang="en-GB" sz="2200" dirty="0"/>
              <a:t>Referral to treatment waiting times (RTT)</a:t>
            </a:r>
          </a:p>
          <a:p>
            <a:r>
              <a:rPr lang="en-GB" sz="2200" dirty="0"/>
              <a:t>Diagnostic waiting times</a:t>
            </a:r>
          </a:p>
          <a:p>
            <a:endParaRPr lang="en-GB" sz="1700" dirty="0">
              <a:solidFill>
                <a:srgbClr val="FF0000"/>
              </a:solidFill>
            </a:endParaRPr>
          </a:p>
          <a:p>
            <a:endParaRPr lang="en-GB" sz="1700" dirty="0">
              <a:solidFill>
                <a:srgbClr val="FF0000"/>
              </a:solidFill>
            </a:endParaRPr>
          </a:p>
        </p:txBody>
      </p:sp>
      <p:pic>
        <p:nvPicPr>
          <p:cNvPr id="6" name="Picture 2" descr="U:\Corporate Communications\IMAGES\Command Centre\IMG_7929.jpg">
            <a:extLst>
              <a:ext uri="{FF2B5EF4-FFF2-40B4-BE49-F238E27FC236}">
                <a16:creationId xmlns:a16="http://schemas.microsoft.com/office/drawing/2014/main" id="{399A6306-FFA9-7300-CCF9-E9B25C5C49B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21" t="862" r="8066"/>
          <a:stretch/>
        </p:blipFill>
        <p:spPr bwMode="auto">
          <a:xfrm>
            <a:off x="4067944" y="3064849"/>
            <a:ext cx="5076542" cy="406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003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pPr algn="l"/>
            <a:r>
              <a:rPr lang="en-GB" sz="3200" b="1" dirty="0">
                <a:latin typeface="Arial" panose="020B0604020202020204" pitchFamily="34" charset="0"/>
                <a:cs typeface="Arial" panose="020B0604020202020204" pitchFamily="34" charset="0"/>
              </a:rPr>
              <a:t>Cancer Two Week Wait</a:t>
            </a:r>
          </a:p>
        </p:txBody>
      </p:sp>
      <p:sp>
        <p:nvSpPr>
          <p:cNvPr id="4" name="Content Placeholder 3"/>
          <p:cNvSpPr>
            <a:spLocks noGrp="1"/>
          </p:cNvSpPr>
          <p:nvPr>
            <p:ph sz="half" idx="1"/>
          </p:nvPr>
        </p:nvSpPr>
        <p:spPr>
          <a:xfrm>
            <a:off x="457200" y="1600200"/>
            <a:ext cx="3826768" cy="4525963"/>
          </a:xfrm>
        </p:spPr>
        <p:txBody>
          <a:bodyPr>
            <a:noAutofit/>
          </a:bodyPr>
          <a:lstStyle/>
          <a:p>
            <a:pPr marL="0" indent="0">
              <a:lnSpc>
                <a:spcPct val="90000"/>
              </a:lnSpc>
              <a:buNone/>
            </a:pPr>
            <a:r>
              <a:rPr lang="en-GB" sz="1800" dirty="0">
                <a:latin typeface="Arial" panose="020B0604020202020204" pitchFamily="34" charset="0"/>
                <a:cs typeface="Arial" panose="020B0604020202020204" pitchFamily="34" charset="0"/>
              </a:rPr>
              <a:t>Patients referred to us on Fast Track pathways have received timely care during 2024/25, with the majority (over 93%) continuing to receive their first appointment within 2 weeks. </a:t>
            </a:r>
          </a:p>
          <a:p>
            <a:pPr marL="0" indent="0">
              <a:lnSpc>
                <a:spcPct val="90000"/>
              </a:lnSpc>
              <a:buNone/>
            </a:pPr>
            <a:endParaRPr lang="en-GB" sz="1800" dirty="0">
              <a:latin typeface="Arial" panose="020B0604020202020204" pitchFamily="34" charset="0"/>
              <a:cs typeface="Arial" panose="020B0604020202020204" pitchFamily="34" charset="0"/>
            </a:endParaRPr>
          </a:p>
          <a:p>
            <a:pPr marL="0" indent="0">
              <a:buNone/>
            </a:pPr>
            <a:r>
              <a:rPr lang="en-GB" sz="1800" dirty="0">
                <a:effectLst/>
                <a:latin typeface="Arial" panose="020B0604020202020204" pitchFamily="34" charset="0"/>
                <a:ea typeface="Calibri" panose="020F0502020204030204" pitchFamily="34" charset="0"/>
                <a:cs typeface="Arial" panose="020B0604020202020204" pitchFamily="34" charset="0"/>
              </a:rPr>
              <a:t>One-stops clinics and ‘straight to test’ pathways have streamlined processes and improved patient experience. In Head &amp; Neck cancer a one-stop neck lump clinic was launched which has reduced diagnostic delays for these patients. There has also been significant focus on fast-track diagnostic turnaround times within Endoscopy and Histopathology. </a:t>
            </a:r>
            <a:endParaRPr lang="en-GB" sz="1800" dirty="0">
              <a:latin typeface="Arial" panose="020B0604020202020204" pitchFamily="34" charset="0"/>
              <a:cs typeface="Arial" panose="020B0604020202020204" pitchFamily="34" charset="0"/>
            </a:endParaRPr>
          </a:p>
        </p:txBody>
      </p:sp>
      <p:pic>
        <p:nvPicPr>
          <p:cNvPr id="3" name="Picture 2" descr="A graph of a graph showing the number of patients&#10;&#10;AI-generated content may be incorrect.">
            <a:extLst>
              <a:ext uri="{FF2B5EF4-FFF2-40B4-BE49-F238E27FC236}">
                <a16:creationId xmlns:a16="http://schemas.microsoft.com/office/drawing/2014/main" id="{BBE5E6EA-08BE-0148-DA83-B2F59F1718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492896"/>
            <a:ext cx="4660500" cy="2664296"/>
          </a:xfrm>
          <a:prstGeom prst="rect">
            <a:avLst/>
          </a:prstGeom>
          <a:noFill/>
        </p:spPr>
      </p:pic>
    </p:spTree>
    <p:extLst>
      <p:ext uri="{BB962C8B-B14F-4D97-AF65-F5344CB8AC3E}">
        <p14:creationId xmlns:p14="http://schemas.microsoft.com/office/powerpoint/2010/main" val="3531454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pPr algn="l"/>
            <a:r>
              <a:rPr lang="en-GB" sz="3200" b="1" dirty="0">
                <a:latin typeface="Arial" panose="020B0604020202020204" pitchFamily="34" charset="0"/>
                <a:cs typeface="Arial" panose="020B0604020202020204" pitchFamily="34" charset="0"/>
              </a:rPr>
              <a:t>Emergency Care</a:t>
            </a:r>
          </a:p>
        </p:txBody>
      </p:sp>
      <p:sp>
        <p:nvSpPr>
          <p:cNvPr id="4" name="Content Placeholder 3"/>
          <p:cNvSpPr>
            <a:spLocks noGrp="1"/>
          </p:cNvSpPr>
          <p:nvPr>
            <p:ph sz="half" idx="2"/>
          </p:nvPr>
        </p:nvSpPr>
        <p:spPr>
          <a:xfrm>
            <a:off x="4648200" y="1404422"/>
            <a:ext cx="4038600" cy="4525963"/>
          </a:xfrm>
        </p:spPr>
        <p:txBody>
          <a:bodyPr>
            <a:noAutofit/>
          </a:bodyPr>
          <a:lstStyle/>
          <a:p>
            <a:pPr marL="0" indent="0">
              <a:lnSpc>
                <a:spcPct val="90000"/>
              </a:lnSpc>
              <a:buNone/>
            </a:pPr>
            <a:r>
              <a:rPr lang="en-GB" sz="1800" dirty="0">
                <a:effectLst/>
                <a:latin typeface="Arial" panose="020B0604020202020204" pitchFamily="34" charset="0"/>
                <a:ea typeface="Calibri" panose="020F0502020204030204" pitchFamily="34" charset="0"/>
              </a:rPr>
              <a:t>In 2024/25 we strengthened the streaming model to ensure patients were seen in the most appropriate setting. This built on our Urgent Treatment Centre (UTC) and increased use of the Ambulatory Emergency Care Unit (AECU), which supports reduced demand on the Emergency Department (ED) and is preventing admission into hospital wards. However, the availability of hospital beds remains a challenge and ensuring patients are discharged from care as soon as ready remains critical to improvements in this area. We have launched an Acute Care Programme with the aim to improve patient and staff experience, patient flow and address overcrowding in ED.</a:t>
            </a:r>
          </a:p>
          <a:p>
            <a:pPr marL="0" indent="0">
              <a:lnSpc>
                <a:spcPct val="90000"/>
              </a:lnSpc>
              <a:buNone/>
            </a:pPr>
            <a:r>
              <a:rPr lang="en-GB" sz="1800" dirty="0">
                <a:latin typeface="Arial" panose="020B0604020202020204" pitchFamily="34" charset="0"/>
                <a:ea typeface="Calibri" panose="020F0502020204030204" pitchFamily="34" charset="0"/>
              </a:rPr>
              <a:t>We are further developing our HFAST model to facilitate timely discharge.</a:t>
            </a:r>
            <a:r>
              <a:rPr lang="en-GB" sz="1800" dirty="0">
                <a:effectLst/>
                <a:latin typeface="Arial" panose="020B0604020202020204" pitchFamily="34" charset="0"/>
                <a:ea typeface="Calibri" panose="020F0502020204030204" pitchFamily="34" charset="0"/>
              </a:rPr>
              <a:t> </a:t>
            </a:r>
            <a:endParaRPr lang="en-GB" sz="2200" b="1" dirty="0">
              <a:solidFill>
                <a:srgbClr val="FF0000"/>
              </a:solidFill>
              <a:effectLst/>
            </a:endParaRPr>
          </a:p>
        </p:txBody>
      </p:sp>
      <p:graphicFrame>
        <p:nvGraphicFramePr>
          <p:cNvPr id="3" name="Chart 2">
            <a:extLst>
              <a:ext uri="{FF2B5EF4-FFF2-40B4-BE49-F238E27FC236}">
                <a16:creationId xmlns:a16="http://schemas.microsoft.com/office/drawing/2014/main" id="{E0ACB1B5-9D91-4665-8CB7-8711AFA5A617}"/>
              </a:ext>
            </a:extLst>
          </p:cNvPr>
          <p:cNvGraphicFramePr/>
          <p:nvPr>
            <p:extLst>
              <p:ext uri="{D42A27DB-BD31-4B8C-83A1-F6EECF244321}">
                <p14:modId xmlns:p14="http://schemas.microsoft.com/office/powerpoint/2010/main" val="422322167"/>
              </p:ext>
            </p:extLst>
          </p:nvPr>
        </p:nvGraphicFramePr>
        <p:xfrm>
          <a:off x="179512" y="2132856"/>
          <a:ext cx="4319410" cy="2448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9380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vert="horz" lIns="91440" tIns="45720" rIns="91440" bIns="45720" rtlCol="0" anchor="ctr">
            <a:normAutofit/>
          </a:bodyPr>
          <a:lstStyle/>
          <a:p>
            <a:pPr algn="l"/>
            <a:r>
              <a:rPr lang="en-GB" sz="3200" b="1" dirty="0">
                <a:latin typeface="Arial" panose="020B0604020202020204" pitchFamily="34" charset="0"/>
                <a:cs typeface="Arial" panose="020B0604020202020204" pitchFamily="34" charset="0"/>
              </a:rPr>
              <a:t>Referral to Treatment</a:t>
            </a:r>
          </a:p>
        </p:txBody>
      </p:sp>
      <p:sp>
        <p:nvSpPr>
          <p:cNvPr id="8" name="Content Placeholder 3"/>
          <p:cNvSpPr txBox="1">
            <a:spLocks/>
          </p:cNvSpPr>
          <p:nvPr/>
        </p:nvSpPr>
        <p:spPr>
          <a:xfrm>
            <a:off x="477538" y="2396171"/>
            <a:ext cx="4038600" cy="268901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US" sz="2200" dirty="0">
                <a:effectLst/>
                <a:latin typeface="Arial" panose="020B0604020202020204" pitchFamily="34" charset="0"/>
                <a:cs typeface="Arial" panose="020B0604020202020204" pitchFamily="34" charset="0"/>
              </a:rPr>
              <a:t>We continued to increase both inpatient and outpatient activity. </a:t>
            </a:r>
          </a:p>
          <a:p>
            <a:pPr marL="0" indent="0">
              <a:lnSpc>
                <a:spcPct val="90000"/>
              </a:lnSpc>
              <a:buNone/>
            </a:pPr>
            <a:r>
              <a:rPr lang="en-US" sz="2200" dirty="0">
                <a:effectLst/>
                <a:latin typeface="Arial" panose="020B0604020202020204" pitchFamily="34" charset="0"/>
                <a:cs typeface="Arial" panose="020B0604020202020204" pitchFamily="34" charset="0"/>
              </a:rPr>
              <a:t>Reducing the challenges faced with workforce supply and increasing the number of cases per theatre session has helped increase activity further and reduce waiting times for patients.  </a:t>
            </a:r>
          </a:p>
        </p:txBody>
      </p:sp>
      <p:pic>
        <p:nvPicPr>
          <p:cNvPr id="3" name="Picture 2" descr="A graph showing the results of a benchmarked&#10;&#10;AI-generated content may be incorrect.">
            <a:extLst>
              <a:ext uri="{FF2B5EF4-FFF2-40B4-BE49-F238E27FC236}">
                <a16:creationId xmlns:a16="http://schemas.microsoft.com/office/drawing/2014/main" id="{D70BB1FA-8B63-2588-BEC8-AFDAC881DE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7780" y="2492896"/>
            <a:ext cx="4568716" cy="2611826"/>
          </a:xfrm>
          <a:prstGeom prst="rect">
            <a:avLst/>
          </a:prstGeom>
          <a:noFill/>
        </p:spPr>
      </p:pic>
    </p:spTree>
    <p:extLst>
      <p:ext uri="{BB962C8B-B14F-4D97-AF65-F5344CB8AC3E}">
        <p14:creationId xmlns:p14="http://schemas.microsoft.com/office/powerpoint/2010/main" val="3385260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pPr algn="l"/>
            <a:r>
              <a:rPr lang="en-GB" sz="3200" b="1" dirty="0"/>
              <a:t>Diagnostic Waiting Times</a:t>
            </a:r>
          </a:p>
        </p:txBody>
      </p:sp>
      <p:sp>
        <p:nvSpPr>
          <p:cNvPr id="3" name="Content Placeholder 2"/>
          <p:cNvSpPr>
            <a:spLocks noGrp="1"/>
          </p:cNvSpPr>
          <p:nvPr>
            <p:ph sz="half" idx="2"/>
          </p:nvPr>
        </p:nvSpPr>
        <p:spPr>
          <a:xfrm>
            <a:off x="4648200" y="1600200"/>
            <a:ext cx="4038600" cy="4525963"/>
          </a:xfrm>
        </p:spPr>
        <p:txBody>
          <a:bodyPr>
            <a:normAutofit/>
          </a:bodyPr>
          <a:lstStyle/>
          <a:p>
            <a:pPr marL="0" indent="0">
              <a:buNone/>
            </a:pPr>
            <a:r>
              <a:rPr lang="en-GB" sz="1800" dirty="0">
                <a:effectLst/>
                <a:latin typeface="Arial" panose="020B0604020202020204" pitchFamily="34" charset="0"/>
                <a:ea typeface="Calibri" panose="020F0502020204030204" pitchFamily="34" charset="0"/>
                <a:cs typeface="Arial" panose="020B0604020202020204" pitchFamily="34" charset="0"/>
              </a:rPr>
              <a:t>We host a Community Diagnostic Centre (CDC) which now provides tests for all commissioned modalities. This has helped increase activity and mitigate challenges when Trust capacity has been unavailable. Demand for diagnostic tests and the need for earlier or faster access to tests has continued to grow, however with the CDC we have been able to manage this. </a:t>
            </a:r>
            <a:r>
              <a:rPr lang="en-GB" sz="1800" dirty="0">
                <a:effectLst/>
                <a:latin typeface="Arial" panose="020B0604020202020204" pitchFamily="34" charset="0"/>
                <a:ea typeface="Calibri" panose="020F0502020204030204" pitchFamily="34" charset="0"/>
                <a:cs typeface="Times New Roman" panose="02020603050405020304" pitchFamily="18" charset="0"/>
              </a:rPr>
              <a:t>Existing improvement plans and CDC initiatives to reform diagnostics will continue into next year when we expect to meet national targets and return to upper quartile performance. </a:t>
            </a:r>
          </a:p>
          <a:p>
            <a:pPr marL="0" indent="0">
              <a:buNone/>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descr="A graph of a graph showing the number of individuals&#10;&#10;AI-generated content may be incorrect.">
            <a:extLst>
              <a:ext uri="{FF2B5EF4-FFF2-40B4-BE49-F238E27FC236}">
                <a16:creationId xmlns:a16="http://schemas.microsoft.com/office/drawing/2014/main" id="{E0E11C4C-B8BE-5AF9-2645-FD97160C8B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225" y="2194756"/>
            <a:ext cx="4367541" cy="2468488"/>
          </a:xfrm>
          <a:prstGeom prst="rect">
            <a:avLst/>
          </a:prstGeom>
          <a:noFill/>
        </p:spPr>
      </p:pic>
    </p:spTree>
    <p:extLst>
      <p:ext uri="{BB962C8B-B14F-4D97-AF65-F5344CB8AC3E}">
        <p14:creationId xmlns:p14="http://schemas.microsoft.com/office/powerpoint/2010/main" val="1871598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11673"/>
            <a:ext cx="8424936" cy="864096"/>
          </a:xfrm>
        </p:spPr>
        <p:txBody>
          <a:bodyPr>
            <a:normAutofit/>
          </a:bodyPr>
          <a:lstStyle/>
          <a:p>
            <a:pPr algn="l"/>
            <a:r>
              <a:rPr lang="en-GB" sz="3200" b="1" dirty="0"/>
              <a:t>Looking after our people</a:t>
            </a:r>
          </a:p>
        </p:txBody>
      </p:sp>
      <p:sp>
        <p:nvSpPr>
          <p:cNvPr id="3" name="Content Placeholder 2"/>
          <p:cNvSpPr>
            <a:spLocks noGrp="1"/>
          </p:cNvSpPr>
          <p:nvPr>
            <p:ph idx="1"/>
          </p:nvPr>
        </p:nvSpPr>
        <p:spPr>
          <a:xfrm>
            <a:off x="601118" y="1675769"/>
            <a:ext cx="7787306" cy="4788532"/>
          </a:xfrm>
        </p:spPr>
        <p:txBody>
          <a:bodyPr>
            <a:noAutofit/>
          </a:bodyPr>
          <a:lstStyle/>
          <a:p>
            <a:pPr marL="0" indent="0">
              <a:buNone/>
            </a:pPr>
            <a:r>
              <a:rPr lang="en-GB" sz="1800" dirty="0">
                <a:solidFill>
                  <a:srgbClr val="000000"/>
                </a:solidFill>
                <a:effectLst/>
                <a:latin typeface="Arial" panose="020B0604020202020204" pitchFamily="34" charset="0"/>
                <a:ea typeface="Calibri" panose="020F0502020204030204" pitchFamily="34" charset="0"/>
              </a:rPr>
              <a:t>We launched our People Strategy 2025-2030 which </a:t>
            </a:r>
            <a:r>
              <a:rPr lang="en-GB" sz="1800" dirty="0">
                <a:solidFill>
                  <a:srgbClr val="000000"/>
                </a:solidFill>
              </a:rPr>
              <a:t>sets out how we will support, develop and empower our people to deliver outstanding care. The strategy:</a:t>
            </a:r>
            <a:endParaRPr lang="en-GB" sz="1800" dirty="0">
              <a:solidFill>
                <a:srgbClr val="000000"/>
              </a:solidFill>
              <a:ea typeface="Calibri" panose="020F0502020204030204" pitchFamily="34" charset="0"/>
            </a:endParaRPr>
          </a:p>
          <a:p>
            <a:r>
              <a:rPr lang="en-GB" sz="1800" dirty="0">
                <a:solidFill>
                  <a:srgbClr val="000000"/>
                </a:solidFill>
                <a:ea typeface="Calibri" panose="020F0502020204030204" pitchFamily="34" charset="0"/>
              </a:rPr>
              <a:t>Prioritises health, wellbeing and belonging for all, ensuring everyone feels included, safe and valued </a:t>
            </a:r>
          </a:p>
          <a:p>
            <a:r>
              <a:rPr lang="en-GB" sz="1800" dirty="0">
                <a:solidFill>
                  <a:srgbClr val="000000"/>
                </a:solidFill>
                <a:ea typeface="Calibri" panose="020F0502020204030204" pitchFamily="34" charset="0"/>
              </a:rPr>
              <a:t>Builds a great place to work: recognising and rewarding people; strong leadership and exciting career pathways </a:t>
            </a:r>
          </a:p>
          <a:p>
            <a:r>
              <a:rPr lang="en-GB" sz="1800" dirty="0">
                <a:solidFill>
                  <a:srgbClr val="000000"/>
                </a:solidFill>
                <a:ea typeface="Calibri" panose="020F0502020204030204" pitchFamily="34" charset="0"/>
              </a:rPr>
              <a:t>Encourages working differently: investing in digital systems; using the right skills in the right places; improving recruitment and onboarding</a:t>
            </a:r>
          </a:p>
          <a:p>
            <a:endParaRPr lang="en-GB" sz="1800" dirty="0">
              <a:ea typeface="Calibri" panose="020F0502020204030204" pitchFamily="34" charset="0"/>
            </a:endParaRPr>
          </a:p>
          <a:p>
            <a:endParaRPr lang="en-GB" sz="1800" b="0" i="0" u="none" strike="noStrike" baseline="0" dirty="0">
              <a:solidFill>
                <a:srgbClr val="000000"/>
              </a:solidFill>
              <a:latin typeface="Arial" panose="020B0604020202020204" pitchFamily="34" charset="0"/>
            </a:endParaRPr>
          </a:p>
        </p:txBody>
      </p:sp>
      <p:sp>
        <p:nvSpPr>
          <p:cNvPr id="9" name="Content Placeholder 2">
            <a:extLst>
              <a:ext uri="{FF2B5EF4-FFF2-40B4-BE49-F238E27FC236}">
                <a16:creationId xmlns:a16="http://schemas.microsoft.com/office/drawing/2014/main" id="{99650075-5D4F-57B4-150A-B4817223CDCF}"/>
              </a:ext>
            </a:extLst>
          </p:cNvPr>
          <p:cNvSpPr txBox="1">
            <a:spLocks/>
          </p:cNvSpPr>
          <p:nvPr/>
        </p:nvSpPr>
        <p:spPr>
          <a:xfrm>
            <a:off x="-10442" y="3590581"/>
            <a:ext cx="6886698"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800" dirty="0">
              <a:ea typeface="Calibri" panose="020F0502020204030204" pitchFamily="34" charset="0"/>
            </a:endParaRPr>
          </a:p>
        </p:txBody>
      </p:sp>
      <p:pic>
        <p:nvPicPr>
          <p:cNvPr id="3074" name="Picture 2" descr="People promise. We are compassionate and inclusive. We are recognised and rewarded. We each have a voice that counts. We are safe and healthy. We are always learning. We work flexibly. We are a team.">
            <a:extLst>
              <a:ext uri="{FF2B5EF4-FFF2-40B4-BE49-F238E27FC236}">
                <a16:creationId xmlns:a16="http://schemas.microsoft.com/office/drawing/2014/main" id="{6D3A7606-2A42-2F3D-86E2-BC8C0B544F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34" y="4370097"/>
            <a:ext cx="7787306" cy="2521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93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0fa746e-a6b1-42a7-b946-82d709f649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A9168A39481E49AD0C7FE579D4F2C3" ma:contentTypeVersion="15" ma:contentTypeDescription="Create a new document." ma:contentTypeScope="" ma:versionID="6861c9f15d66e242f4ba26b8ced0da19">
  <xsd:schema xmlns:xsd="http://www.w3.org/2001/XMLSchema" xmlns:xs="http://www.w3.org/2001/XMLSchema" xmlns:p="http://schemas.microsoft.com/office/2006/metadata/properties" xmlns:ns3="30fa746e-a6b1-42a7-b946-82d709f649a5" xmlns:ns4="322139a6-2b65-44ae-995b-3e0da654b0e1" targetNamespace="http://schemas.microsoft.com/office/2006/metadata/properties" ma:root="true" ma:fieldsID="e67d5fd68cbfdc3b76d4b306997463f5" ns3:_="" ns4:_="">
    <xsd:import namespace="30fa746e-a6b1-42a7-b946-82d709f649a5"/>
    <xsd:import namespace="322139a6-2b65-44ae-995b-3e0da654b0e1"/>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ObjectDetectorVersions" minOccurs="0"/>
                <xsd:element ref="ns3:MediaServiceAutoTags" minOccurs="0"/>
                <xsd:element ref="ns3:MediaLengthInSeconds" minOccurs="0"/>
                <xsd:element ref="ns3:MediaServiceSystemTags" minOccurs="0"/>
                <xsd:element ref="ns3:MediaServiceGenerationTime" minOccurs="0"/>
                <xsd:element ref="ns3:MediaServiceEventHashCode"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fa746e-a6b1-42a7-b946-82d709f649a5"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2139a6-2b65-44ae-995b-3e0da654b0e1"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34A6CC-D6B5-4412-9340-8DF3936D52AF}">
  <ds:schemaRefs>
    <ds:schemaRef ds:uri="http://schemas.microsoft.com/office/2006/metadata/properties"/>
    <ds:schemaRef ds:uri="http://purl.org/dc/dcmitype/"/>
    <ds:schemaRef ds:uri="http://schemas.microsoft.com/office/2006/documentManagement/types"/>
    <ds:schemaRef ds:uri="http://purl.org/dc/elements/1.1/"/>
    <ds:schemaRef ds:uri="30fa746e-a6b1-42a7-b946-82d709f649a5"/>
    <ds:schemaRef ds:uri="http://schemas.microsoft.com/office/infopath/2007/PartnerControls"/>
    <ds:schemaRef ds:uri="http://schemas.openxmlformats.org/package/2006/metadata/core-properties"/>
    <ds:schemaRef ds:uri="http://www.w3.org/XML/1998/namespace"/>
    <ds:schemaRef ds:uri="322139a6-2b65-44ae-995b-3e0da654b0e1"/>
    <ds:schemaRef ds:uri="http://purl.org/dc/terms/"/>
  </ds:schemaRefs>
</ds:datastoreItem>
</file>

<file path=customXml/itemProps2.xml><?xml version="1.0" encoding="utf-8"?>
<ds:datastoreItem xmlns:ds="http://schemas.openxmlformats.org/officeDocument/2006/customXml" ds:itemID="{421AA0AC-3A7E-4846-8DB5-F2560C3A1103}">
  <ds:schemaRefs>
    <ds:schemaRef ds:uri="http://schemas.microsoft.com/sharepoint/v3/contenttype/forms"/>
  </ds:schemaRefs>
</ds:datastoreItem>
</file>

<file path=customXml/itemProps3.xml><?xml version="1.0" encoding="utf-8"?>
<ds:datastoreItem xmlns:ds="http://schemas.openxmlformats.org/officeDocument/2006/customXml" ds:itemID="{B70E1B97-098F-4D8F-B209-2A9AA5751E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fa746e-a6b1-42a7-b946-82d709f649a5"/>
    <ds:schemaRef ds:uri="322139a6-2b65-44ae-995b-3e0da654b0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46974</TotalTime>
  <Words>1407</Words>
  <Application>Microsoft Office PowerPoint</Application>
  <PresentationFormat>On-screen Show (4:3)</PresentationFormat>
  <Paragraphs>103</Paragraphs>
  <Slides>19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Arial-ItalicMT</vt:lpstr>
      <vt:lpstr>ArialMT</vt:lpstr>
      <vt:lpstr>Calibri</vt:lpstr>
      <vt:lpstr>Times New Roman</vt:lpstr>
      <vt:lpstr>Office Theme</vt:lpstr>
      <vt:lpstr>PowerPoint Presentation</vt:lpstr>
      <vt:lpstr> 2024/25 - Our year in numbers</vt:lpstr>
      <vt:lpstr>NHS Trust league tables</vt:lpstr>
      <vt:lpstr>Performance Overview 2024/25</vt:lpstr>
      <vt:lpstr>Cancer Two Week Wait</vt:lpstr>
      <vt:lpstr>Emergency Care</vt:lpstr>
      <vt:lpstr>Referral to Treatment</vt:lpstr>
      <vt:lpstr>Diagnostic Waiting Times</vt:lpstr>
      <vt:lpstr>Looking after our people</vt:lpstr>
      <vt:lpstr>Looking after our people</vt:lpstr>
      <vt:lpstr>Highlights of the year</vt:lpstr>
      <vt:lpstr>Highlights of the year</vt:lpstr>
      <vt:lpstr>Highlights of the year</vt:lpstr>
      <vt:lpstr>Highlights of the year</vt:lpstr>
      <vt:lpstr>Equality, Diversity and Inclusion achievements</vt:lpstr>
      <vt:lpstr>Quality Account - priorities for improvement 2024/25</vt:lpstr>
      <vt:lpstr>Quality Account - priorities for improvement 2024/25</vt:lpstr>
      <vt:lpstr>Looking ahead</vt:lpstr>
      <vt:lpstr>PowerPoint Presentation</vt:lpstr>
    </vt:vector>
  </TitlesOfParts>
  <Company>Bradford Teaching Hospitals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Fleming</dc:creator>
  <cp:lastModifiedBy>Sheridan Osbourne</cp:lastModifiedBy>
  <cp:revision>350</cp:revision>
  <cp:lastPrinted>2025-09-15T12:54:26Z</cp:lastPrinted>
  <dcterms:created xsi:type="dcterms:W3CDTF">2017-06-12T10:06:17Z</dcterms:created>
  <dcterms:modified xsi:type="dcterms:W3CDTF">2026-03-24T13:24:21Z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0x01010059A9168A39481E49AD0C7FE579D4F2C3</vt:lpwstr>
  </property>
</Properties>
</file>