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tif" ContentType="image/tiff"/>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73" r:id="rId6"/>
  </p:sldMasterIdLst>
  <p:notesMasterIdLst>
    <p:notesMasterId r:id="rId49"/>
  </p:notesMasterIdLst>
  <p:handoutMasterIdLst>
    <p:handoutMasterId r:id="rId50"/>
  </p:handoutMasterIdLst>
  <p:sldIdLst>
    <p:sldId id="280" r:id="rId7"/>
    <p:sldId id="331" r:id="rId8"/>
    <p:sldId id="326" r:id="rId9"/>
    <p:sldId id="300" r:id="rId10"/>
    <p:sldId id="323" r:id="rId11"/>
    <p:sldId id="324" r:id="rId12"/>
    <p:sldId id="325" r:id="rId13"/>
    <p:sldId id="316" r:id="rId14"/>
    <p:sldId id="333" r:id="rId15"/>
    <p:sldId id="392" r:id="rId16"/>
    <p:sldId id="384" r:id="rId17"/>
    <p:sldId id="394" r:id="rId18"/>
    <p:sldId id="345" r:id="rId19"/>
    <p:sldId id="364" r:id="rId20"/>
    <p:sldId id="365" r:id="rId21"/>
    <p:sldId id="366" r:id="rId22"/>
    <p:sldId id="367" r:id="rId23"/>
    <p:sldId id="373" r:id="rId24"/>
    <p:sldId id="358" r:id="rId25"/>
    <p:sldId id="359" r:id="rId26"/>
    <p:sldId id="354" r:id="rId27"/>
    <p:sldId id="346" r:id="rId28"/>
    <p:sldId id="348" r:id="rId29"/>
    <p:sldId id="374" r:id="rId30"/>
    <p:sldId id="375" r:id="rId31"/>
    <p:sldId id="376" r:id="rId32"/>
    <p:sldId id="377" r:id="rId33"/>
    <p:sldId id="378" r:id="rId34"/>
    <p:sldId id="379" r:id="rId35"/>
    <p:sldId id="380" r:id="rId36"/>
    <p:sldId id="381" r:id="rId37"/>
    <p:sldId id="362" r:id="rId38"/>
    <p:sldId id="363" r:id="rId39"/>
    <p:sldId id="356" r:id="rId40"/>
    <p:sldId id="337" r:id="rId41"/>
    <p:sldId id="338" r:id="rId42"/>
    <p:sldId id="336" r:id="rId43"/>
    <p:sldId id="393" r:id="rId44"/>
    <p:sldId id="342" r:id="rId45"/>
    <p:sldId id="343" r:id="rId46"/>
    <p:sldId id="383" r:id="rId47"/>
    <p:sldId id="339" r:id="rId4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t Campbell" initials="PC" lastIdx="3" clrIdx="0"/>
  <p:cmAuthor id="1" name="Faeem Lal" initials="F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3FFD5"/>
    <a:srgbClr val="005EB8"/>
    <a:srgbClr val="0099FF"/>
    <a:srgbClr val="0066FF"/>
    <a:srgbClr val="3366FF"/>
    <a:srgbClr val="0033CC"/>
    <a:srgbClr val="00CC00"/>
    <a:srgbClr val="FFCC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79181" autoAdjust="0"/>
  </p:normalViewPr>
  <p:slideViewPr>
    <p:cSldViewPr>
      <p:cViewPr>
        <p:scale>
          <a:sx n="60" d="100"/>
          <a:sy n="60" d="100"/>
        </p:scale>
        <p:origin x="-1572" y="18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Sheet1!$B$2</c:f>
              <c:strCache>
                <c:ptCount val="1"/>
                <c:pt idx="0">
                  <c:v>National WRES Results 2020</c:v>
                </c:pt>
              </c:strCache>
            </c:strRef>
          </c:tx>
          <c:spPr>
            <a:solidFill>
              <a:schemeClr val="accent1"/>
            </a:solidFill>
          </c:spPr>
          <c:invertIfNegative val="0"/>
          <c:dLbls>
            <c:dLbl>
              <c:idx val="0"/>
              <c:layout>
                <c:manualLayout>
                  <c:x val="-1.9267233612698494E-2"/>
                  <c:y val="-1.3412116315786695E-2"/>
                </c:manualLayout>
              </c:layout>
              <c:showLegendKey val="0"/>
              <c:showVal val="1"/>
              <c:showCatName val="0"/>
              <c:showSerName val="0"/>
              <c:showPercent val="0"/>
              <c:showBubbleSize val="0"/>
            </c:dLbl>
            <c:dLbl>
              <c:idx val="1"/>
              <c:layout>
                <c:manualLayout>
                  <c:x val="-7.4104744664224981E-3"/>
                  <c:y val="-8.0472697894720165E-3"/>
                </c:manualLayout>
              </c:layout>
              <c:showLegendKey val="0"/>
              <c:showVal val="1"/>
              <c:showCatName val="0"/>
              <c:showSerName val="0"/>
              <c:showPercent val="0"/>
              <c:showBubbleSize val="0"/>
            </c:dLbl>
            <c:dLbl>
              <c:idx val="2"/>
              <c:layout>
                <c:manualLayout>
                  <c:x val="-2.9641897865689992E-2"/>
                  <c:y val="-2.4141809368416051E-2"/>
                </c:manualLayout>
              </c:layout>
              <c:showLegendKey val="0"/>
              <c:showVal val="1"/>
              <c:showCatName val="0"/>
              <c:showSerName val="0"/>
              <c:showPercent val="0"/>
              <c:showBubbleSize val="0"/>
            </c:dLbl>
            <c:dLbl>
              <c:idx val="3"/>
              <c:layout>
                <c:manualLayout>
                  <c:x val="-4.446284679853499E-3"/>
                  <c:y val="-1.8776962842101372E-2"/>
                </c:manualLayout>
              </c:layout>
              <c:showLegendKey val="0"/>
              <c:showVal val="1"/>
              <c:showCatName val="0"/>
              <c:showSerName val="0"/>
              <c:showPercent val="0"/>
              <c:showBubbleSize val="0"/>
            </c:dLbl>
            <c:dLbl>
              <c:idx val="5"/>
              <c:layout>
                <c:manualLayout>
                  <c:x val="-1.0374664252991498E-2"/>
                  <c:y val="-1.6094539578944033E-2"/>
                </c:manualLayout>
              </c:layout>
              <c:showLegendKey val="0"/>
              <c:showVal val="1"/>
              <c:showCatName val="0"/>
              <c:showSerName val="0"/>
              <c:showPercent val="0"/>
              <c:showBubbleSize val="0"/>
            </c:dLbl>
            <c:dLbl>
              <c:idx val="6"/>
              <c:layout>
                <c:manualLayout>
                  <c:x val="-1.1856759146275998E-2"/>
                  <c:y val="-3.7553925684202745E-2"/>
                </c:manualLayout>
              </c:layout>
              <c:showLegendKey val="0"/>
              <c:showVal val="1"/>
              <c:showCatName val="0"/>
              <c:showSerName val="0"/>
              <c:showPercent val="0"/>
              <c:showBubbleSize val="0"/>
            </c:dLbl>
            <c:dLbl>
              <c:idx val="7"/>
              <c:layout>
                <c:manualLayout>
                  <c:x val="-1.1856759146275998E-2"/>
                  <c:y val="-1.6094539578944033E-2"/>
                </c:manualLayout>
              </c:layout>
              <c:showLegendKey val="0"/>
              <c:showVal val="1"/>
              <c:showCatName val="0"/>
              <c:showSerName val="0"/>
              <c:showPercent val="0"/>
              <c:showBubbleSize val="0"/>
            </c:dLbl>
            <c:txPr>
              <a:bodyPr/>
              <a:lstStyle/>
              <a:p>
                <a:pPr>
                  <a:defRPr sz="1100" b="1"/>
                </a:pPr>
                <a:endParaRPr lang="en-US"/>
              </a:p>
            </c:txPr>
            <c:showLegendKey val="0"/>
            <c:showVal val="1"/>
            <c:showCatName val="0"/>
            <c:showSerName val="0"/>
            <c:showPercent val="0"/>
            <c:showBubbleSize val="0"/>
            <c:showLeaderLines val="0"/>
          </c:dLbls>
          <c:cat>
            <c:strRef>
              <c:f>Sheet1!$A$3:$A$12</c:f>
              <c:strCache>
                <c:ptCount val="10"/>
                <c:pt idx="0">
                  <c:v>% Ethnic Minority Staff</c:v>
                </c:pt>
                <c:pt idx="1">
                  <c:v>% Ethnic Minority Staff (VSM)</c:v>
                </c:pt>
                <c:pt idx="2">
                  <c:v>Appointment from shortlisting</c:v>
                </c:pt>
                <c:pt idx="3">
                  <c:v>Entering formal disciplinary</c:v>
                </c:pt>
                <c:pt idx="4">
                  <c:v>Accessing non-mandatory training</c:v>
                </c:pt>
                <c:pt idx="5">
                  <c:v>% H&amp;B (patients/ public)</c:v>
                </c:pt>
                <c:pt idx="6">
                  <c:v>% H&amp;B (staff)</c:v>
                </c:pt>
                <c:pt idx="7">
                  <c:v>% Equality in Career Progression</c:v>
                </c:pt>
                <c:pt idx="8">
                  <c:v>% Experiencing Discrimination</c:v>
                </c:pt>
                <c:pt idx="9">
                  <c:v>Ethnic Minority Board Membership</c:v>
                </c:pt>
              </c:strCache>
            </c:strRef>
          </c:cat>
          <c:val>
            <c:numRef>
              <c:f>Sheet1!$B$3:$B$12</c:f>
              <c:numCache>
                <c:formatCode>0.00%</c:formatCode>
                <c:ptCount val="10"/>
                <c:pt idx="0">
                  <c:v>0.21</c:v>
                </c:pt>
                <c:pt idx="1">
                  <c:v>6.8000000000000005E-2</c:v>
                </c:pt>
                <c:pt idx="2" formatCode="0.00">
                  <c:v>1.61</c:v>
                </c:pt>
                <c:pt idx="3" formatCode="General">
                  <c:v>1.1599999999999999</c:v>
                </c:pt>
                <c:pt idx="4" formatCode="General">
                  <c:v>1.1399999999999999</c:v>
                </c:pt>
                <c:pt idx="5">
                  <c:v>0.30299999999999999</c:v>
                </c:pt>
                <c:pt idx="6">
                  <c:v>0.28399999999999997</c:v>
                </c:pt>
                <c:pt idx="7">
                  <c:v>0.71199999999999997</c:v>
                </c:pt>
                <c:pt idx="8">
                  <c:v>0.14499999999999999</c:v>
                </c:pt>
                <c:pt idx="9">
                  <c:v>0.1</c:v>
                </c:pt>
              </c:numCache>
            </c:numRef>
          </c:val>
        </c:ser>
        <c:ser>
          <c:idx val="1"/>
          <c:order val="1"/>
          <c:tx>
            <c:strRef>
              <c:f>Sheet1!$C$2</c:f>
              <c:strCache>
                <c:ptCount val="1"/>
                <c:pt idx="0">
                  <c:v>BTHFT 2021</c:v>
                </c:pt>
              </c:strCache>
            </c:strRef>
          </c:tx>
          <c:spPr>
            <a:solidFill>
              <a:schemeClr val="accent6"/>
            </a:solidFill>
          </c:spPr>
          <c:invertIfNegative val="0"/>
          <c:dLbls>
            <c:dLbl>
              <c:idx val="0"/>
              <c:layout>
                <c:manualLayout>
                  <c:x val="2.9641897865689995E-3"/>
                  <c:y val="-4.0236348947360084E-2"/>
                </c:manualLayout>
              </c:layout>
              <c:showLegendKey val="0"/>
              <c:showVal val="1"/>
              <c:showCatName val="0"/>
              <c:showSerName val="0"/>
              <c:showPercent val="0"/>
              <c:showBubbleSize val="0"/>
            </c:dLbl>
            <c:dLbl>
              <c:idx val="1"/>
              <c:layout>
                <c:manualLayout>
                  <c:x val="7.4104744664224981E-3"/>
                  <c:y val="-4.2918772210517424E-2"/>
                </c:manualLayout>
              </c:layout>
              <c:showLegendKey val="0"/>
              <c:showVal val="1"/>
              <c:showCatName val="0"/>
              <c:showSerName val="0"/>
              <c:showPercent val="0"/>
              <c:showBubbleSize val="0"/>
            </c:dLbl>
            <c:dLbl>
              <c:idx val="2"/>
              <c:layout>
                <c:manualLayout>
                  <c:x val="2.9641897865689992E-2"/>
                  <c:y val="-2.1459386105258712E-2"/>
                </c:manualLayout>
              </c:layout>
              <c:showLegendKey val="0"/>
              <c:showVal val="1"/>
              <c:showCatName val="0"/>
              <c:showSerName val="0"/>
              <c:showPercent val="0"/>
              <c:showBubbleSize val="0"/>
            </c:dLbl>
            <c:dLbl>
              <c:idx val="3"/>
              <c:layout>
                <c:manualLayout>
                  <c:x val="1.3338854039560496E-2"/>
                  <c:y val="-2.1459386105258712E-2"/>
                </c:manualLayout>
              </c:layout>
              <c:showLegendKey val="0"/>
              <c:showVal val="1"/>
              <c:showCatName val="0"/>
              <c:showSerName val="0"/>
              <c:showPercent val="0"/>
              <c:showBubbleSize val="0"/>
            </c:dLbl>
            <c:dLbl>
              <c:idx val="4"/>
              <c:layout>
                <c:manualLayout>
                  <c:x val="4.446284679853499E-3"/>
                  <c:y val="-1.8776962842101372E-2"/>
                </c:manualLayout>
              </c:layout>
              <c:showLegendKey val="0"/>
              <c:showVal val="1"/>
              <c:showCatName val="0"/>
              <c:showSerName val="0"/>
              <c:showPercent val="0"/>
              <c:showBubbleSize val="0"/>
            </c:dLbl>
            <c:dLbl>
              <c:idx val="5"/>
              <c:layout>
                <c:manualLayout>
                  <c:x val="-5.928379573137999E-3"/>
                  <c:y val="-7.2425428105248157E-2"/>
                </c:manualLayout>
              </c:layout>
              <c:showLegendKey val="0"/>
              <c:showVal val="1"/>
              <c:showCatName val="0"/>
              <c:showSerName val="0"/>
              <c:showPercent val="0"/>
              <c:showBubbleSize val="0"/>
            </c:dLbl>
            <c:dLbl>
              <c:idx val="6"/>
              <c:layout>
                <c:manualLayout>
                  <c:x val="1.4820948932844996E-2"/>
                  <c:y val="-8.0472697894720165E-3"/>
                </c:manualLayout>
              </c:layout>
              <c:showLegendKey val="0"/>
              <c:showVal val="1"/>
              <c:showCatName val="0"/>
              <c:showSerName val="0"/>
              <c:showPercent val="0"/>
              <c:showBubbleSize val="0"/>
            </c:dLbl>
            <c:dLbl>
              <c:idx val="7"/>
              <c:layout>
                <c:manualLayout>
                  <c:x val="4.0016562118681494E-2"/>
                  <c:y val="-1.6094539578944033E-2"/>
                </c:manualLayout>
              </c:layout>
              <c:showLegendKey val="0"/>
              <c:showVal val="1"/>
              <c:showCatName val="0"/>
              <c:showSerName val="0"/>
              <c:showPercent val="0"/>
              <c:showBubbleSize val="0"/>
            </c:dLbl>
            <c:dLbl>
              <c:idx val="8"/>
              <c:layout>
                <c:manualLayout>
                  <c:x val="2.3713518292551996E-2"/>
                  <c:y val="-5.6330888526304114E-2"/>
                </c:manualLayout>
              </c:layout>
              <c:showLegendKey val="0"/>
              <c:showVal val="1"/>
              <c:showCatName val="0"/>
              <c:showSerName val="0"/>
              <c:showPercent val="0"/>
              <c:showBubbleSize val="0"/>
            </c:dLbl>
            <c:dLbl>
              <c:idx val="9"/>
              <c:layout>
                <c:manualLayout>
                  <c:x val="4.0016562118681494E-2"/>
                  <c:y val="-2.4141809368416051E-2"/>
                </c:manualLayout>
              </c:layout>
              <c:showLegendKey val="0"/>
              <c:showVal val="1"/>
              <c:showCatName val="0"/>
              <c:showSerName val="0"/>
              <c:showPercent val="0"/>
              <c:showBubbleSize val="0"/>
            </c:dLbl>
            <c:txPr>
              <a:bodyPr/>
              <a:lstStyle/>
              <a:p>
                <a:pPr>
                  <a:defRPr sz="1200" b="1"/>
                </a:pPr>
                <a:endParaRPr lang="en-US"/>
              </a:p>
            </c:txPr>
            <c:showLegendKey val="0"/>
            <c:showVal val="1"/>
            <c:showCatName val="0"/>
            <c:showSerName val="0"/>
            <c:showPercent val="0"/>
            <c:showBubbleSize val="0"/>
            <c:showLeaderLines val="0"/>
          </c:dLbls>
          <c:cat>
            <c:strRef>
              <c:f>Sheet1!$A$3:$A$12</c:f>
              <c:strCache>
                <c:ptCount val="10"/>
                <c:pt idx="0">
                  <c:v>% Ethnic Minority Staff</c:v>
                </c:pt>
                <c:pt idx="1">
                  <c:v>% Ethnic Minority Staff (VSM)</c:v>
                </c:pt>
                <c:pt idx="2">
                  <c:v>Appointment from shortlisting</c:v>
                </c:pt>
                <c:pt idx="3">
                  <c:v>Entering formal disciplinary</c:v>
                </c:pt>
                <c:pt idx="4">
                  <c:v>Accessing non-mandatory training</c:v>
                </c:pt>
                <c:pt idx="5">
                  <c:v>% H&amp;B (patients/ public)</c:v>
                </c:pt>
                <c:pt idx="6">
                  <c:v>% H&amp;B (staff)</c:v>
                </c:pt>
                <c:pt idx="7">
                  <c:v>% Equality in Career Progression</c:v>
                </c:pt>
                <c:pt idx="8">
                  <c:v>% Experiencing Discrimination</c:v>
                </c:pt>
                <c:pt idx="9">
                  <c:v>Ethnic Minority Board Membership</c:v>
                </c:pt>
              </c:strCache>
            </c:strRef>
          </c:cat>
          <c:val>
            <c:numRef>
              <c:f>Sheet1!$C$3:$C$12</c:f>
              <c:numCache>
                <c:formatCode>0.00%</c:formatCode>
                <c:ptCount val="10"/>
                <c:pt idx="0">
                  <c:v>0.33139999999999997</c:v>
                </c:pt>
                <c:pt idx="1">
                  <c:v>0.14499999999999999</c:v>
                </c:pt>
                <c:pt idx="2" formatCode="0.00">
                  <c:v>1.5</c:v>
                </c:pt>
                <c:pt idx="3" formatCode="0.00">
                  <c:v>1.19</c:v>
                </c:pt>
                <c:pt idx="4" formatCode="0.00">
                  <c:v>1.61</c:v>
                </c:pt>
                <c:pt idx="5">
                  <c:v>0.30299999999999999</c:v>
                </c:pt>
                <c:pt idx="6">
                  <c:v>0.26700000000000002</c:v>
                </c:pt>
                <c:pt idx="7">
                  <c:v>0.70399999999999996</c:v>
                </c:pt>
                <c:pt idx="8">
                  <c:v>0.157</c:v>
                </c:pt>
                <c:pt idx="9">
                  <c:v>0.111</c:v>
                </c:pt>
              </c:numCache>
            </c:numRef>
          </c:val>
        </c:ser>
        <c:dLbls>
          <c:showLegendKey val="0"/>
          <c:showVal val="0"/>
          <c:showCatName val="0"/>
          <c:showSerName val="0"/>
          <c:showPercent val="0"/>
          <c:showBubbleSize val="0"/>
        </c:dLbls>
        <c:gapWidth val="150"/>
        <c:shape val="box"/>
        <c:axId val="136379776"/>
        <c:axId val="136397952"/>
        <c:axId val="0"/>
      </c:bar3DChart>
      <c:catAx>
        <c:axId val="136379776"/>
        <c:scaling>
          <c:orientation val="minMax"/>
        </c:scaling>
        <c:delete val="0"/>
        <c:axPos val="b"/>
        <c:majorTickMark val="out"/>
        <c:minorTickMark val="none"/>
        <c:tickLblPos val="nextTo"/>
        <c:crossAx val="136397952"/>
        <c:crosses val="autoZero"/>
        <c:auto val="1"/>
        <c:lblAlgn val="ctr"/>
        <c:lblOffset val="100"/>
        <c:noMultiLvlLbl val="0"/>
      </c:catAx>
      <c:valAx>
        <c:axId val="136397952"/>
        <c:scaling>
          <c:orientation val="minMax"/>
        </c:scaling>
        <c:delete val="0"/>
        <c:axPos val="l"/>
        <c:majorGridlines/>
        <c:numFmt formatCode="0.00%" sourceLinked="1"/>
        <c:majorTickMark val="out"/>
        <c:minorTickMark val="none"/>
        <c:tickLblPos val="nextTo"/>
        <c:crossAx val="136379776"/>
        <c:crosses val="autoZero"/>
        <c:crossBetween val="between"/>
      </c:valAx>
    </c:plotArea>
    <c:legend>
      <c:legendPos val="t"/>
      <c:layout/>
      <c:overlay val="0"/>
    </c:legend>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92EB8D5-5A3C-4FAC-A73F-BEE3AD8F35AC}" type="datetimeFigureOut">
              <a:rPr lang="en-GB" smtClean="0"/>
              <a:t>16/05/2022</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5DE8383-7DFE-4B3F-B994-9A74CFC52345}" type="slidenum">
              <a:rPr lang="en-GB" smtClean="0"/>
              <a:t>‹#›</a:t>
            </a:fld>
            <a:endParaRPr lang="en-GB"/>
          </a:p>
        </p:txBody>
      </p:sp>
    </p:spTree>
    <p:extLst>
      <p:ext uri="{BB962C8B-B14F-4D97-AF65-F5344CB8AC3E}">
        <p14:creationId xmlns:p14="http://schemas.microsoft.com/office/powerpoint/2010/main" val="9367439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BC3B0AF-29FD-4E29-9234-ADF6A5A3C06D}" type="datetimeFigureOut">
              <a:rPr lang="en-GB" smtClean="0"/>
              <a:t>16/05/2022</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F00E5F6-2CEE-4AB1-8090-536972D31DF8}" type="slidenum">
              <a:rPr lang="en-GB" smtClean="0"/>
              <a:t>‹#›</a:t>
            </a:fld>
            <a:endParaRPr lang="en-GB"/>
          </a:p>
        </p:txBody>
      </p:sp>
    </p:spTree>
    <p:extLst>
      <p:ext uri="{BB962C8B-B14F-4D97-AF65-F5344CB8AC3E}">
        <p14:creationId xmlns:p14="http://schemas.microsoft.com/office/powerpoint/2010/main" val="3839470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4F00E5F6-2CEE-4AB1-8090-536972D31DF8}" type="slidenum">
              <a:rPr lang="en-GB" smtClean="0"/>
              <a:t>1</a:t>
            </a:fld>
            <a:endParaRPr lang="en-GB"/>
          </a:p>
        </p:txBody>
      </p:sp>
    </p:spTree>
    <p:extLst>
      <p:ext uri="{BB962C8B-B14F-4D97-AF65-F5344CB8AC3E}">
        <p14:creationId xmlns:p14="http://schemas.microsoft.com/office/powerpoint/2010/main" val="4105313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F00E5F6-2CEE-4AB1-8090-536972D31DF8}" type="slidenum">
              <a:rPr lang="en-GB" smtClean="0"/>
              <a:t>10</a:t>
            </a:fld>
            <a:endParaRPr lang="en-GB"/>
          </a:p>
        </p:txBody>
      </p:sp>
    </p:spTree>
    <p:extLst>
      <p:ext uri="{BB962C8B-B14F-4D97-AF65-F5344CB8AC3E}">
        <p14:creationId xmlns:p14="http://schemas.microsoft.com/office/powerpoint/2010/main" val="4218280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00E5F6-2CEE-4AB1-8090-536972D31DF8}" type="slidenum">
              <a:rPr lang="en-GB" smtClean="0"/>
              <a:t>11</a:t>
            </a:fld>
            <a:endParaRPr lang="en-GB"/>
          </a:p>
        </p:txBody>
      </p:sp>
    </p:spTree>
    <p:extLst>
      <p:ext uri="{BB962C8B-B14F-4D97-AF65-F5344CB8AC3E}">
        <p14:creationId xmlns:p14="http://schemas.microsoft.com/office/powerpoint/2010/main" val="151908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4F00E5F6-2CEE-4AB1-8090-536972D31DF8}" type="slidenum">
              <a:rPr lang="en-GB" smtClean="0"/>
              <a:t>12</a:t>
            </a:fld>
            <a:endParaRPr lang="en-GB"/>
          </a:p>
        </p:txBody>
      </p:sp>
    </p:spTree>
    <p:extLst>
      <p:ext uri="{BB962C8B-B14F-4D97-AF65-F5344CB8AC3E}">
        <p14:creationId xmlns:p14="http://schemas.microsoft.com/office/powerpoint/2010/main" val="250745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00E5F6-2CEE-4AB1-8090-536972D31DF8}" type="slidenum">
              <a:rPr lang="en-GB" smtClean="0"/>
              <a:t>13</a:t>
            </a:fld>
            <a:endParaRPr lang="en-GB"/>
          </a:p>
        </p:txBody>
      </p:sp>
    </p:spTree>
    <p:extLst>
      <p:ext uri="{BB962C8B-B14F-4D97-AF65-F5344CB8AC3E}">
        <p14:creationId xmlns:p14="http://schemas.microsoft.com/office/powerpoint/2010/main" val="3143850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00E5F6-2CEE-4AB1-8090-536972D31DF8}" type="slidenum">
              <a:rPr lang="en-GB" smtClean="0"/>
              <a:t>14</a:t>
            </a:fld>
            <a:endParaRPr lang="en-GB"/>
          </a:p>
        </p:txBody>
      </p:sp>
    </p:spTree>
    <p:extLst>
      <p:ext uri="{BB962C8B-B14F-4D97-AF65-F5344CB8AC3E}">
        <p14:creationId xmlns:p14="http://schemas.microsoft.com/office/powerpoint/2010/main" val="3143850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00E5F6-2CEE-4AB1-8090-536972D31DF8}" type="slidenum">
              <a:rPr lang="en-GB" smtClean="0"/>
              <a:t>15</a:t>
            </a:fld>
            <a:endParaRPr lang="en-GB"/>
          </a:p>
        </p:txBody>
      </p:sp>
    </p:spTree>
    <p:extLst>
      <p:ext uri="{BB962C8B-B14F-4D97-AF65-F5344CB8AC3E}">
        <p14:creationId xmlns:p14="http://schemas.microsoft.com/office/powerpoint/2010/main" val="3143850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F00E5F6-2CEE-4AB1-8090-536972D31DF8}" type="slidenum">
              <a:rPr lang="en-GB" smtClean="0"/>
              <a:t>16</a:t>
            </a:fld>
            <a:endParaRPr lang="en-GB"/>
          </a:p>
        </p:txBody>
      </p:sp>
    </p:spTree>
    <p:extLst>
      <p:ext uri="{BB962C8B-B14F-4D97-AF65-F5344CB8AC3E}">
        <p14:creationId xmlns:p14="http://schemas.microsoft.com/office/powerpoint/2010/main" val="3143850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F00E5F6-2CEE-4AB1-8090-536972D31DF8}" type="slidenum">
              <a:rPr lang="en-GB" smtClean="0"/>
              <a:t>17</a:t>
            </a:fld>
            <a:endParaRPr lang="en-GB"/>
          </a:p>
        </p:txBody>
      </p:sp>
    </p:spTree>
    <p:extLst>
      <p:ext uri="{BB962C8B-B14F-4D97-AF65-F5344CB8AC3E}">
        <p14:creationId xmlns:p14="http://schemas.microsoft.com/office/powerpoint/2010/main" val="31438504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F00E5F6-2CEE-4AB1-8090-536972D31DF8}" type="slidenum">
              <a:rPr lang="en-GB" smtClean="0"/>
              <a:t>18</a:t>
            </a:fld>
            <a:endParaRPr lang="en-GB"/>
          </a:p>
        </p:txBody>
      </p:sp>
    </p:spTree>
    <p:extLst>
      <p:ext uri="{BB962C8B-B14F-4D97-AF65-F5344CB8AC3E}">
        <p14:creationId xmlns:p14="http://schemas.microsoft.com/office/powerpoint/2010/main" val="31438504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E4BE69F-C55E-4538-A974-0C785EE48B78}" type="slidenum">
              <a:rPr lang="en-GB" smtClean="0"/>
              <a:t>19</a:t>
            </a:fld>
            <a:endParaRPr lang="en-GB" dirty="0"/>
          </a:p>
        </p:txBody>
      </p:sp>
    </p:spTree>
    <p:extLst>
      <p:ext uri="{BB962C8B-B14F-4D97-AF65-F5344CB8AC3E}">
        <p14:creationId xmlns:p14="http://schemas.microsoft.com/office/powerpoint/2010/main" val="4185343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00E5F6-2CEE-4AB1-8090-536972D31DF8}" type="slidenum">
              <a:rPr lang="en-GB" smtClean="0"/>
              <a:t>2</a:t>
            </a:fld>
            <a:endParaRPr lang="en-GB"/>
          </a:p>
        </p:txBody>
      </p:sp>
    </p:spTree>
    <p:extLst>
      <p:ext uri="{BB962C8B-B14F-4D97-AF65-F5344CB8AC3E}">
        <p14:creationId xmlns:p14="http://schemas.microsoft.com/office/powerpoint/2010/main" val="28036783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E4BE69F-C55E-4538-A974-0C785EE48B78}" type="slidenum">
              <a:rPr lang="en-GB" smtClean="0"/>
              <a:t>20</a:t>
            </a:fld>
            <a:endParaRPr lang="en-GB" dirty="0"/>
          </a:p>
        </p:txBody>
      </p:sp>
    </p:spTree>
    <p:extLst>
      <p:ext uri="{BB962C8B-B14F-4D97-AF65-F5344CB8AC3E}">
        <p14:creationId xmlns:p14="http://schemas.microsoft.com/office/powerpoint/2010/main" val="41853439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E4BE69F-C55E-4538-A974-0C785EE48B78}" type="slidenum">
              <a:rPr lang="en-GB" smtClean="0"/>
              <a:t>21</a:t>
            </a:fld>
            <a:endParaRPr lang="en-GB" dirty="0"/>
          </a:p>
        </p:txBody>
      </p:sp>
    </p:spTree>
    <p:extLst>
      <p:ext uri="{BB962C8B-B14F-4D97-AF65-F5344CB8AC3E}">
        <p14:creationId xmlns:p14="http://schemas.microsoft.com/office/powerpoint/2010/main" val="41853439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F00E5F6-2CEE-4AB1-8090-536972D31DF8}" type="slidenum">
              <a:rPr lang="en-GB" smtClean="0"/>
              <a:t>22</a:t>
            </a:fld>
            <a:endParaRPr lang="en-GB"/>
          </a:p>
        </p:txBody>
      </p:sp>
    </p:spTree>
    <p:extLst>
      <p:ext uri="{BB962C8B-B14F-4D97-AF65-F5344CB8AC3E}">
        <p14:creationId xmlns:p14="http://schemas.microsoft.com/office/powerpoint/2010/main" val="17322160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00E5F6-2CEE-4AB1-8090-536972D31DF8}" type="slidenum">
              <a:rPr lang="en-GB" smtClean="0"/>
              <a:t>23</a:t>
            </a:fld>
            <a:endParaRPr lang="en-GB"/>
          </a:p>
        </p:txBody>
      </p:sp>
    </p:spTree>
    <p:extLst>
      <p:ext uri="{BB962C8B-B14F-4D97-AF65-F5344CB8AC3E}">
        <p14:creationId xmlns:p14="http://schemas.microsoft.com/office/powerpoint/2010/main" val="18516165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F00E5F6-2CEE-4AB1-8090-536972D31DF8}" type="slidenum">
              <a:rPr lang="en-GB" smtClean="0"/>
              <a:t>24</a:t>
            </a:fld>
            <a:endParaRPr lang="en-GB"/>
          </a:p>
        </p:txBody>
      </p:sp>
    </p:spTree>
    <p:extLst>
      <p:ext uri="{BB962C8B-B14F-4D97-AF65-F5344CB8AC3E}">
        <p14:creationId xmlns:p14="http://schemas.microsoft.com/office/powerpoint/2010/main" val="31438504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F00E5F6-2CEE-4AB1-8090-536972D31DF8}" type="slidenum">
              <a:rPr lang="en-GB" smtClean="0"/>
              <a:t>25</a:t>
            </a:fld>
            <a:endParaRPr lang="en-GB"/>
          </a:p>
        </p:txBody>
      </p:sp>
    </p:spTree>
    <p:extLst>
      <p:ext uri="{BB962C8B-B14F-4D97-AF65-F5344CB8AC3E}">
        <p14:creationId xmlns:p14="http://schemas.microsoft.com/office/powerpoint/2010/main" val="31438504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F00E5F6-2CEE-4AB1-8090-536972D31DF8}" type="slidenum">
              <a:rPr lang="en-GB" smtClean="0"/>
              <a:t>26</a:t>
            </a:fld>
            <a:endParaRPr lang="en-GB"/>
          </a:p>
        </p:txBody>
      </p:sp>
    </p:spTree>
    <p:extLst>
      <p:ext uri="{BB962C8B-B14F-4D97-AF65-F5344CB8AC3E}">
        <p14:creationId xmlns:p14="http://schemas.microsoft.com/office/powerpoint/2010/main" val="31438504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F00E5F6-2CEE-4AB1-8090-536972D31DF8}" type="slidenum">
              <a:rPr lang="en-GB" smtClean="0"/>
              <a:t>27</a:t>
            </a:fld>
            <a:endParaRPr lang="en-GB"/>
          </a:p>
        </p:txBody>
      </p:sp>
    </p:spTree>
    <p:extLst>
      <p:ext uri="{BB962C8B-B14F-4D97-AF65-F5344CB8AC3E}">
        <p14:creationId xmlns:p14="http://schemas.microsoft.com/office/powerpoint/2010/main" val="31438504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sz="1200" u="sng" kern="1200" dirty="0" smtClean="0">
                <a:solidFill>
                  <a:schemeClr val="tx1"/>
                </a:solidFill>
                <a:effectLst/>
                <a:latin typeface="+mn-lt"/>
                <a:ea typeface="+mn-ea"/>
                <a:cs typeface="+mn-cs"/>
              </a:rPr>
              <a:t>Metric 5:</a:t>
            </a:r>
            <a:r>
              <a:rPr lang="en-GB" sz="1200" kern="1200" dirty="0" smtClean="0">
                <a:solidFill>
                  <a:schemeClr val="tx1"/>
                </a:solidFill>
                <a:effectLst/>
                <a:latin typeface="+mn-lt"/>
                <a:ea typeface="+mn-ea"/>
                <a:cs typeface="+mn-cs"/>
              </a:rPr>
              <a:t>  The percentage of staff believing that the Trust provides equal opportunities for career progression has increased this year for disabled staff and despite a slight decline this year; remains marginally higher for non-disabled staff.</a:t>
            </a:r>
          </a:p>
          <a:p>
            <a:r>
              <a:rPr lang="en-GB" sz="1200" kern="1200" dirty="0" smtClean="0">
                <a:solidFill>
                  <a:schemeClr val="tx1"/>
                </a:solidFill>
                <a:effectLst/>
                <a:latin typeface="+mn-lt"/>
                <a:ea typeface="+mn-ea"/>
                <a:cs typeface="+mn-cs"/>
              </a:rPr>
              <a:t> </a:t>
            </a:r>
          </a:p>
          <a:p>
            <a:pPr lvl="1"/>
            <a:r>
              <a:rPr lang="en-GB" sz="1200" u="sng" kern="1200" dirty="0" smtClean="0">
                <a:solidFill>
                  <a:schemeClr val="tx1"/>
                </a:solidFill>
                <a:effectLst/>
                <a:latin typeface="+mn-lt"/>
                <a:ea typeface="+mn-ea"/>
                <a:cs typeface="+mn-cs"/>
              </a:rPr>
              <a:t>Metric 6:</a:t>
            </a:r>
            <a:r>
              <a:rPr lang="en-GB" sz="1200" kern="1200" dirty="0" smtClean="0">
                <a:solidFill>
                  <a:schemeClr val="tx1"/>
                </a:solidFill>
                <a:effectLst/>
                <a:latin typeface="+mn-lt"/>
                <a:ea typeface="+mn-ea"/>
                <a:cs typeface="+mn-cs"/>
              </a:rPr>
              <a:t>  The percentage of staff saying that they have felt pressure to attend work when feeling unwell had decreased gradually in previous years, but has increased across the board in 2020.  Sadly this may be a consequence of working during Covid-19.  Having been recognised as a potential issue on the 2019 WDES return, one of our actions included the introduction of the Disability Equality Policy and provision for Disability Leave which should help to alleviate this.  Training on this policy was paused as a result of Covid-19, but will continue to be rolled out during 2021/2022 and will feature in the 2021/2022 WDES action plan.</a:t>
            </a:r>
          </a:p>
          <a:p>
            <a:r>
              <a:rPr lang="en-GB" sz="1200" kern="1200" dirty="0" smtClean="0">
                <a:solidFill>
                  <a:schemeClr val="tx1"/>
                </a:solidFill>
                <a:effectLst/>
                <a:latin typeface="+mn-lt"/>
                <a:ea typeface="+mn-ea"/>
                <a:cs typeface="+mn-cs"/>
              </a:rPr>
              <a:t> </a:t>
            </a:r>
          </a:p>
          <a:p>
            <a:pPr lvl="1"/>
            <a:r>
              <a:rPr lang="en-GB" sz="1200" u="sng" kern="1200" dirty="0" smtClean="0">
                <a:solidFill>
                  <a:schemeClr val="tx1"/>
                </a:solidFill>
                <a:effectLst/>
                <a:latin typeface="+mn-lt"/>
                <a:ea typeface="+mn-ea"/>
                <a:cs typeface="+mn-cs"/>
              </a:rPr>
              <a:t>Metric 7:</a:t>
            </a:r>
            <a:r>
              <a:rPr lang="en-GB" sz="1200" kern="1200" dirty="0" smtClean="0">
                <a:solidFill>
                  <a:schemeClr val="tx1"/>
                </a:solidFill>
                <a:effectLst/>
                <a:latin typeface="+mn-lt"/>
                <a:ea typeface="+mn-ea"/>
                <a:cs typeface="+mn-cs"/>
              </a:rPr>
              <a:t>  Despite an increase in previous years; the proportion of staff reporting that they feel the organisation values their work has decreased this year for both disabled and non-disabled staff.  There continues to be less satisfaction on this metric from disabled staff and the level of satisfaction is fairly low at 36.6%.  Both results are below the benchmark figure for acute trusts.  The roll out of training around compassionate and inclusive leadership in 2020/2021 and initiatives such as the peer to peer sessions facilitated by the organisational development service may impact on this result for the next staff survey.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F00E5F6-2CEE-4AB1-8090-536972D31DF8}" type="slidenum">
              <a:rPr lang="en-GB" smtClean="0"/>
              <a:t>28</a:t>
            </a:fld>
            <a:endParaRPr lang="en-GB"/>
          </a:p>
        </p:txBody>
      </p:sp>
    </p:spTree>
    <p:extLst>
      <p:ext uri="{BB962C8B-B14F-4D97-AF65-F5344CB8AC3E}">
        <p14:creationId xmlns:p14="http://schemas.microsoft.com/office/powerpoint/2010/main" val="31438504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F00E5F6-2CEE-4AB1-8090-536972D31DF8}" type="slidenum">
              <a:rPr lang="en-GB" smtClean="0"/>
              <a:t>29</a:t>
            </a:fld>
            <a:endParaRPr lang="en-GB"/>
          </a:p>
        </p:txBody>
      </p:sp>
    </p:spTree>
    <p:extLst>
      <p:ext uri="{BB962C8B-B14F-4D97-AF65-F5344CB8AC3E}">
        <p14:creationId xmlns:p14="http://schemas.microsoft.com/office/powerpoint/2010/main" val="3143850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F00E5F6-2CEE-4AB1-8090-536972D31DF8}" type="slidenum">
              <a:rPr lang="en-GB" smtClean="0"/>
              <a:t>3</a:t>
            </a:fld>
            <a:endParaRPr lang="en-GB"/>
          </a:p>
        </p:txBody>
      </p:sp>
    </p:spTree>
    <p:extLst>
      <p:ext uri="{BB962C8B-B14F-4D97-AF65-F5344CB8AC3E}">
        <p14:creationId xmlns:p14="http://schemas.microsoft.com/office/powerpoint/2010/main" val="16583763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GB" dirty="0"/>
          </a:p>
        </p:txBody>
      </p:sp>
      <p:sp>
        <p:nvSpPr>
          <p:cNvPr id="4" name="Slide Number Placeholder 3"/>
          <p:cNvSpPr>
            <a:spLocks noGrp="1"/>
          </p:cNvSpPr>
          <p:nvPr>
            <p:ph type="sldNum" sz="quarter" idx="10"/>
          </p:nvPr>
        </p:nvSpPr>
        <p:spPr/>
        <p:txBody>
          <a:bodyPr/>
          <a:lstStyle/>
          <a:p>
            <a:fld id="{4F00E5F6-2CEE-4AB1-8090-536972D31DF8}" type="slidenum">
              <a:rPr lang="en-GB" smtClean="0"/>
              <a:t>30</a:t>
            </a:fld>
            <a:endParaRPr lang="en-GB"/>
          </a:p>
        </p:txBody>
      </p:sp>
    </p:spTree>
    <p:extLst>
      <p:ext uri="{BB962C8B-B14F-4D97-AF65-F5344CB8AC3E}">
        <p14:creationId xmlns:p14="http://schemas.microsoft.com/office/powerpoint/2010/main" val="31438504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F00E5F6-2CEE-4AB1-8090-536972D31DF8}" type="slidenum">
              <a:rPr lang="en-GB" smtClean="0"/>
              <a:t>31</a:t>
            </a:fld>
            <a:endParaRPr lang="en-GB"/>
          </a:p>
        </p:txBody>
      </p:sp>
    </p:spTree>
    <p:extLst>
      <p:ext uri="{BB962C8B-B14F-4D97-AF65-F5344CB8AC3E}">
        <p14:creationId xmlns:p14="http://schemas.microsoft.com/office/powerpoint/2010/main" val="31438504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E4BE69F-C55E-4538-A974-0C785EE48B78}" type="slidenum">
              <a:rPr lang="en-GB" smtClean="0"/>
              <a:t>32</a:t>
            </a:fld>
            <a:endParaRPr lang="en-GB" dirty="0"/>
          </a:p>
        </p:txBody>
      </p:sp>
    </p:spTree>
    <p:extLst>
      <p:ext uri="{BB962C8B-B14F-4D97-AF65-F5344CB8AC3E}">
        <p14:creationId xmlns:p14="http://schemas.microsoft.com/office/powerpoint/2010/main" val="41853439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E4BE69F-C55E-4538-A974-0C785EE48B78}" type="slidenum">
              <a:rPr lang="en-GB" smtClean="0"/>
              <a:t>33</a:t>
            </a:fld>
            <a:endParaRPr lang="en-GB" dirty="0"/>
          </a:p>
        </p:txBody>
      </p:sp>
    </p:spTree>
    <p:extLst>
      <p:ext uri="{BB962C8B-B14F-4D97-AF65-F5344CB8AC3E}">
        <p14:creationId xmlns:p14="http://schemas.microsoft.com/office/powerpoint/2010/main" val="41853439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E4BE69F-C55E-4538-A974-0C785EE48B78}" type="slidenum">
              <a:rPr lang="en-GB" smtClean="0"/>
              <a:t>34</a:t>
            </a:fld>
            <a:endParaRPr lang="en-GB" dirty="0"/>
          </a:p>
        </p:txBody>
      </p:sp>
    </p:spTree>
    <p:extLst>
      <p:ext uri="{BB962C8B-B14F-4D97-AF65-F5344CB8AC3E}">
        <p14:creationId xmlns:p14="http://schemas.microsoft.com/office/powerpoint/2010/main" val="41853439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00E5F6-2CEE-4AB1-8090-536972D31DF8}" type="slidenum">
              <a:rPr lang="en-GB" smtClean="0"/>
              <a:t>35</a:t>
            </a:fld>
            <a:endParaRPr lang="en-GB"/>
          </a:p>
        </p:txBody>
      </p:sp>
    </p:spTree>
    <p:extLst>
      <p:ext uri="{BB962C8B-B14F-4D97-AF65-F5344CB8AC3E}">
        <p14:creationId xmlns:p14="http://schemas.microsoft.com/office/powerpoint/2010/main" val="7586968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00E5F6-2CEE-4AB1-8090-536972D31DF8}" type="slidenum">
              <a:rPr lang="en-GB" smtClean="0"/>
              <a:t>36</a:t>
            </a:fld>
            <a:endParaRPr lang="en-GB"/>
          </a:p>
        </p:txBody>
      </p:sp>
    </p:spTree>
    <p:extLst>
      <p:ext uri="{BB962C8B-B14F-4D97-AF65-F5344CB8AC3E}">
        <p14:creationId xmlns:p14="http://schemas.microsoft.com/office/powerpoint/2010/main" val="41773654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00E5F6-2CEE-4AB1-8090-536972D31DF8}" type="slidenum">
              <a:rPr lang="en-GB" smtClean="0"/>
              <a:t>37</a:t>
            </a:fld>
            <a:endParaRPr lang="en-GB"/>
          </a:p>
        </p:txBody>
      </p:sp>
    </p:spTree>
    <p:extLst>
      <p:ext uri="{BB962C8B-B14F-4D97-AF65-F5344CB8AC3E}">
        <p14:creationId xmlns:p14="http://schemas.microsoft.com/office/powerpoint/2010/main" val="40545584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00E5F6-2CEE-4AB1-8090-536972D31DF8}" type="slidenum">
              <a:rPr lang="en-GB" smtClean="0"/>
              <a:t>38</a:t>
            </a:fld>
            <a:endParaRPr lang="en-GB"/>
          </a:p>
        </p:txBody>
      </p:sp>
    </p:spTree>
    <p:extLst>
      <p:ext uri="{BB962C8B-B14F-4D97-AF65-F5344CB8AC3E}">
        <p14:creationId xmlns:p14="http://schemas.microsoft.com/office/powerpoint/2010/main" val="6028905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F00E5F6-2CEE-4AB1-8090-536972D31DF8}" type="slidenum">
              <a:rPr lang="en-GB" smtClean="0"/>
              <a:t>39</a:t>
            </a:fld>
            <a:endParaRPr lang="en-GB"/>
          </a:p>
        </p:txBody>
      </p:sp>
    </p:spTree>
    <p:extLst>
      <p:ext uri="{BB962C8B-B14F-4D97-AF65-F5344CB8AC3E}">
        <p14:creationId xmlns:p14="http://schemas.microsoft.com/office/powerpoint/2010/main" val="3036395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F00E5F6-2CEE-4AB1-8090-536972D31DF8}" type="slidenum">
              <a:rPr lang="en-GB" smtClean="0"/>
              <a:t>4</a:t>
            </a:fld>
            <a:endParaRPr lang="en-GB"/>
          </a:p>
        </p:txBody>
      </p:sp>
    </p:spTree>
    <p:extLst>
      <p:ext uri="{BB962C8B-B14F-4D97-AF65-F5344CB8AC3E}">
        <p14:creationId xmlns:p14="http://schemas.microsoft.com/office/powerpoint/2010/main" val="37329540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F00E5F6-2CEE-4AB1-8090-536972D31DF8}" type="slidenum">
              <a:rPr lang="en-GB" smtClean="0"/>
              <a:t>40</a:t>
            </a:fld>
            <a:endParaRPr lang="en-GB"/>
          </a:p>
        </p:txBody>
      </p:sp>
    </p:spTree>
    <p:extLst>
      <p:ext uri="{BB962C8B-B14F-4D97-AF65-F5344CB8AC3E}">
        <p14:creationId xmlns:p14="http://schemas.microsoft.com/office/powerpoint/2010/main" val="9241799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BE4684-7969-4038-B587-54F1F78E7A6E}" type="slidenum">
              <a:rPr lang="en-GB" smtClean="0"/>
              <a:t>41</a:t>
            </a:fld>
            <a:endParaRPr lang="en-GB"/>
          </a:p>
        </p:txBody>
      </p:sp>
    </p:spTree>
    <p:extLst>
      <p:ext uri="{BB962C8B-B14F-4D97-AF65-F5344CB8AC3E}">
        <p14:creationId xmlns:p14="http://schemas.microsoft.com/office/powerpoint/2010/main" val="35379067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F00E5F6-2CEE-4AB1-8090-536972D31DF8}" type="slidenum">
              <a:rPr lang="en-GB" smtClean="0"/>
              <a:t>42</a:t>
            </a:fld>
            <a:endParaRPr lang="en-GB"/>
          </a:p>
        </p:txBody>
      </p:sp>
    </p:spTree>
    <p:extLst>
      <p:ext uri="{BB962C8B-B14F-4D97-AF65-F5344CB8AC3E}">
        <p14:creationId xmlns:p14="http://schemas.microsoft.com/office/powerpoint/2010/main" val="3743703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eaLnBrk="1" hangingPunct="1">
              <a:spcBef>
                <a:spcPct val="0"/>
              </a:spcBef>
            </a:pPr>
            <a:endParaRPr lang="en-US" altLang="en-US" dirty="0" smtClean="0"/>
          </a:p>
        </p:txBody>
      </p:sp>
      <p:sp>
        <p:nvSpPr>
          <p:cNvPr id="4" name="Slide Number Placeholder 3"/>
          <p:cNvSpPr>
            <a:spLocks noGrp="1"/>
          </p:cNvSpPr>
          <p:nvPr>
            <p:ph type="sldNum" sz="quarter" idx="5"/>
          </p:nvPr>
        </p:nvSpPr>
        <p:spPr/>
        <p:txBody>
          <a:bodyPr/>
          <a:lstStyle/>
          <a:p>
            <a:pPr>
              <a:defRPr/>
            </a:pPr>
            <a:fld id="{12A19F98-72F8-4B97-90B0-5B62C40E3410}" type="slidenum">
              <a:rPr lang="en-US" smtClean="0">
                <a:solidFill>
                  <a:prstClr val="black"/>
                </a:solidFill>
              </a:rPr>
              <a:pPr>
                <a:defRPr/>
              </a:pPr>
              <a:t>5</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1363" indent="-284163" eaLnBrk="0" hangingPunct="0">
              <a:spcBef>
                <a:spcPct val="30000"/>
              </a:spcBef>
              <a:defRPr sz="1200">
                <a:solidFill>
                  <a:schemeClr val="tx1"/>
                </a:solidFill>
                <a:latin typeface="Calibri" pitchFamily="34" charset="0"/>
              </a:defRPr>
            </a:lvl2pPr>
            <a:lvl3pPr marL="1141413" indent="-227013" eaLnBrk="0" hangingPunct="0">
              <a:spcBef>
                <a:spcPct val="30000"/>
              </a:spcBef>
              <a:defRPr sz="1200">
                <a:solidFill>
                  <a:schemeClr val="tx1"/>
                </a:solidFill>
                <a:latin typeface="Calibri" pitchFamily="34" charset="0"/>
              </a:defRPr>
            </a:lvl3pPr>
            <a:lvl4pPr marL="1598613" indent="-227013" eaLnBrk="0" hangingPunct="0">
              <a:spcBef>
                <a:spcPct val="30000"/>
              </a:spcBef>
              <a:defRPr sz="1200">
                <a:solidFill>
                  <a:schemeClr val="tx1"/>
                </a:solidFill>
                <a:latin typeface="Calibri" pitchFamily="34" charset="0"/>
              </a:defRPr>
            </a:lvl4pPr>
            <a:lvl5pPr marL="2055813" indent="-227013" eaLnBrk="0" hangingPunct="0">
              <a:spcBef>
                <a:spcPct val="30000"/>
              </a:spcBef>
              <a:defRPr sz="1200">
                <a:solidFill>
                  <a:schemeClr val="tx1"/>
                </a:solidFill>
                <a:latin typeface="Calibri" pitchFamily="34" charset="0"/>
              </a:defRPr>
            </a:lvl5pPr>
            <a:lvl6pPr marL="2513013" indent="-227013" eaLnBrk="0" fontAlgn="base" hangingPunct="0">
              <a:spcBef>
                <a:spcPct val="30000"/>
              </a:spcBef>
              <a:spcAft>
                <a:spcPct val="0"/>
              </a:spcAft>
              <a:defRPr sz="1200">
                <a:solidFill>
                  <a:schemeClr val="tx1"/>
                </a:solidFill>
                <a:latin typeface="Calibri" pitchFamily="34" charset="0"/>
              </a:defRPr>
            </a:lvl6pPr>
            <a:lvl7pPr marL="2970213" indent="-227013" eaLnBrk="0" fontAlgn="base" hangingPunct="0">
              <a:spcBef>
                <a:spcPct val="30000"/>
              </a:spcBef>
              <a:spcAft>
                <a:spcPct val="0"/>
              </a:spcAft>
              <a:defRPr sz="1200">
                <a:solidFill>
                  <a:schemeClr val="tx1"/>
                </a:solidFill>
                <a:latin typeface="Calibri" pitchFamily="34" charset="0"/>
              </a:defRPr>
            </a:lvl7pPr>
            <a:lvl8pPr marL="3427413" indent="-227013" eaLnBrk="0" fontAlgn="base" hangingPunct="0">
              <a:spcBef>
                <a:spcPct val="30000"/>
              </a:spcBef>
              <a:spcAft>
                <a:spcPct val="0"/>
              </a:spcAft>
              <a:defRPr sz="1200">
                <a:solidFill>
                  <a:schemeClr val="tx1"/>
                </a:solidFill>
                <a:latin typeface="Calibri" pitchFamily="34" charset="0"/>
              </a:defRPr>
            </a:lvl8pPr>
            <a:lvl9pPr marL="3884613" indent="-227013"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F12BED0E-8116-4BB4-881F-D139AE4C74C6}" type="slidenum">
              <a:rPr lang="en-GB" altLang="en-US" smtClean="0">
                <a:solidFill>
                  <a:prstClr val="black"/>
                </a:solidFill>
                <a:latin typeface="Arial" pitchFamily="34" charset="0"/>
              </a:rPr>
              <a:pPr eaLnBrk="1" fontAlgn="base" hangingPunct="1">
                <a:spcBef>
                  <a:spcPct val="0"/>
                </a:spcBef>
                <a:spcAft>
                  <a:spcPct val="0"/>
                </a:spcAft>
              </a:pPr>
              <a:t>6</a:t>
            </a:fld>
            <a:endParaRPr lang="en-GB" altLang="en-US" smtClean="0">
              <a:solidFill>
                <a:prstClr val="black"/>
              </a:solidFill>
              <a:latin typeface="Arial" pitchFamily="34" charset="0"/>
            </a:endParaRPr>
          </a:p>
        </p:txBody>
      </p:sp>
      <p:sp>
        <p:nvSpPr>
          <p:cNvPr id="1269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80" name="Rectangle 3"/>
          <p:cNvSpPr>
            <a:spLocks noGrp="1" noChangeArrowheads="1"/>
          </p:cNvSpPr>
          <p:nvPr>
            <p:ph type="body" idx="1"/>
          </p:nvPr>
        </p:nvSpPr>
        <p:spPr bwMode="auto">
          <a:xfrm>
            <a:off x="906463" y="4714876"/>
            <a:ext cx="4984750"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F00E5F6-2CEE-4AB1-8090-536972D31DF8}" type="slidenum">
              <a:rPr lang="en-GB" smtClean="0"/>
              <a:t>7</a:t>
            </a:fld>
            <a:endParaRPr lang="en-GB"/>
          </a:p>
        </p:txBody>
      </p:sp>
    </p:spTree>
    <p:extLst>
      <p:ext uri="{BB962C8B-B14F-4D97-AF65-F5344CB8AC3E}">
        <p14:creationId xmlns:p14="http://schemas.microsoft.com/office/powerpoint/2010/main" val="217786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F00E5F6-2CEE-4AB1-8090-536972D31DF8}" type="slidenum">
              <a:rPr lang="en-GB" smtClean="0"/>
              <a:t>8</a:t>
            </a:fld>
            <a:endParaRPr lang="en-GB"/>
          </a:p>
        </p:txBody>
      </p:sp>
    </p:spTree>
    <p:extLst>
      <p:ext uri="{BB962C8B-B14F-4D97-AF65-F5344CB8AC3E}">
        <p14:creationId xmlns:p14="http://schemas.microsoft.com/office/powerpoint/2010/main" val="2527929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F00E5F6-2CEE-4AB1-8090-536972D31DF8}" type="slidenum">
              <a:rPr lang="en-GB" smtClean="0"/>
              <a:t>9</a:t>
            </a:fld>
            <a:endParaRPr lang="en-GB"/>
          </a:p>
        </p:txBody>
      </p:sp>
    </p:spTree>
    <p:extLst>
      <p:ext uri="{BB962C8B-B14F-4D97-AF65-F5344CB8AC3E}">
        <p14:creationId xmlns:p14="http://schemas.microsoft.com/office/powerpoint/2010/main" val="233269616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tiff"/><Relationship Id="rId7" Type="http://schemas.openxmlformats.org/officeDocument/2006/relationships/image" Target="../media/image6.png"/><Relationship Id="rId2" Type="http://schemas.openxmlformats.org/officeDocument/2006/relationships/image" Target="../media/image1.tif"/><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tiff"/><Relationship Id="rId4" Type="http://schemas.openxmlformats.org/officeDocument/2006/relationships/image" Target="../media/image3.tif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atin typeface="Arial" panose="020B0604020202020204" pitchFamily="34" charset="0"/>
                <a:cs typeface="Arial" panose="020B0604020202020204" pitchFamily="34" charset="0"/>
              </a:defRPr>
            </a:lvl1pPr>
          </a:lstStyle>
          <a:p>
            <a:r>
              <a:rPr lang="en-US"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Date Placeholder 3"/>
          <p:cNvSpPr>
            <a:spLocks noGrp="1"/>
          </p:cNvSpPr>
          <p:nvPr>
            <p:ph type="dt" sz="half" idx="10"/>
          </p:nvPr>
        </p:nvSpPr>
        <p:spPr/>
        <p:txBody>
          <a:bodyPr/>
          <a:lstStyle/>
          <a:p>
            <a:fld id="{E865F344-53DD-4207-8EF3-70F87BC0B047}" type="datetimeFigureOut">
              <a:rPr lang="en-GB" smtClean="0"/>
              <a:t>16/05/2022</a:t>
            </a:fld>
            <a:endParaRPr lang="en-GB"/>
          </a:p>
        </p:txBody>
      </p:sp>
      <p:sp>
        <p:nvSpPr>
          <p:cNvPr id="5" name="Footer Placeholder 4"/>
          <p:cNvSpPr>
            <a:spLocks noGrp="1"/>
          </p:cNvSpPr>
          <p:nvPr>
            <p:ph type="ftr" sz="quarter" idx="11"/>
          </p:nvPr>
        </p:nvSpPr>
        <p:spPr>
          <a:xfrm>
            <a:off x="5940152" y="6237312"/>
            <a:ext cx="2895600" cy="365125"/>
          </a:xfrm>
        </p:spPr>
        <p:txBody>
          <a:bodyPr/>
          <a:lstStyle>
            <a:lvl1pPr>
              <a:defRPr b="1" i="1">
                <a:solidFill>
                  <a:srgbClr val="0070C0"/>
                </a:solidFill>
                <a:latin typeface="Arial" panose="020B0604020202020204" pitchFamily="34" charset="0"/>
                <a:cs typeface="Arial" panose="020B0604020202020204" pitchFamily="34" charset="0"/>
              </a:defRPr>
            </a:lvl1pPr>
          </a:lstStyle>
          <a:p>
            <a:r>
              <a:rPr lang="en-GB" dirty="0" smtClean="0"/>
              <a:t>Together, putting patients first</a:t>
            </a:r>
            <a:endParaRPr lang="en-GB"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96136" y="260648"/>
            <a:ext cx="2987040" cy="819912"/>
          </a:xfrm>
          <a:prstGeom prst="rect">
            <a:avLst/>
          </a:prstGeom>
        </p:spPr>
      </p:pic>
      <p:grpSp>
        <p:nvGrpSpPr>
          <p:cNvPr id="7" name="Group 6"/>
          <p:cNvGrpSpPr/>
          <p:nvPr userDrawn="1"/>
        </p:nvGrpSpPr>
        <p:grpSpPr>
          <a:xfrm>
            <a:off x="208119" y="5084688"/>
            <a:ext cx="8756369" cy="936600"/>
            <a:chOff x="208119" y="5573078"/>
            <a:chExt cx="8756369" cy="93660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3155" y="5587326"/>
              <a:ext cx="1387492" cy="92235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8119" y="5573078"/>
              <a:ext cx="1408926" cy="93660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8315" y="5585180"/>
              <a:ext cx="1390445" cy="924498"/>
            </a:xfrm>
            <a:prstGeom prst="rect">
              <a:avLst/>
            </a:prstGeom>
          </p:spPr>
        </p:pic>
        <p:pic>
          <p:nvPicPr>
            <p:cNvPr id="11" name="Picture 10"/>
            <p:cNvPicPr>
              <a:picLocks noChangeAspect="1"/>
            </p:cNvPicPr>
            <p:nvPr/>
          </p:nvPicPr>
          <p:blipFill>
            <a:blip r:embed="rId6"/>
            <a:srcRect/>
            <a:stretch>
              <a:fillRect/>
            </a:stretch>
          </p:blipFill>
          <p:spPr>
            <a:xfrm>
              <a:off x="3156757" y="5592190"/>
              <a:ext cx="1623194" cy="917488"/>
            </a:xfrm>
            <a:prstGeom prst="rect">
              <a:avLst/>
            </a:prstGeom>
            <a:noFill/>
            <a:ln>
              <a:noFill/>
            </a:ln>
          </p:spPr>
        </p:pic>
        <p:pic>
          <p:nvPicPr>
            <p:cNvPr id="12" name="Picture 11"/>
            <p:cNvPicPr>
              <a:picLocks noChangeAspect="1"/>
            </p:cNvPicPr>
            <p:nvPr/>
          </p:nvPicPr>
          <p:blipFill>
            <a:blip r:embed="rId7"/>
            <a:srcRect/>
            <a:stretch>
              <a:fillRect/>
            </a:stretch>
          </p:blipFill>
          <p:spPr>
            <a:xfrm>
              <a:off x="7694872" y="5601935"/>
              <a:ext cx="1269616" cy="907743"/>
            </a:xfrm>
            <a:prstGeom prst="rect">
              <a:avLst/>
            </a:prstGeom>
            <a:noFill/>
            <a:ln>
              <a:noFill/>
            </a:ln>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56061" y="5600664"/>
              <a:ext cx="1296144" cy="909014"/>
            </a:xfrm>
            <a:prstGeom prst="rect">
              <a:avLst/>
            </a:prstGeom>
          </p:spPr>
        </p:pic>
      </p:grpSp>
      <p:sp>
        <p:nvSpPr>
          <p:cNvPr id="14" name="Rectangle 13"/>
          <p:cNvSpPr/>
          <p:nvPr userDrawn="1"/>
        </p:nvSpPr>
        <p:spPr>
          <a:xfrm>
            <a:off x="211817" y="4959170"/>
            <a:ext cx="8712968" cy="54006"/>
          </a:xfrm>
          <a:prstGeom prst="rect">
            <a:avLst/>
          </a:prstGeom>
          <a:gradFill flip="none" rotWithShape="1">
            <a:gsLst>
              <a:gs pos="0">
                <a:srgbClr val="005EB8"/>
              </a:gs>
              <a:gs pos="100000">
                <a:schemeClr val="accent1">
                  <a:tint val="44500"/>
                  <a:satMod val="160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76421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865F344-53DD-4207-8EF3-70F87BC0B047}" type="datetimeFigureOut">
              <a:rPr lang="en-GB" smtClean="0"/>
              <a:t>16/05/2022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EA3780-2D26-4A77-8676-A3760FC1749D}"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96136" y="260648"/>
            <a:ext cx="2987040" cy="819912"/>
          </a:xfrm>
          <a:prstGeom prst="rect">
            <a:avLst/>
          </a:prstGeom>
        </p:spPr>
      </p:pic>
    </p:spTree>
    <p:extLst>
      <p:ext uri="{BB962C8B-B14F-4D97-AF65-F5344CB8AC3E}">
        <p14:creationId xmlns:p14="http://schemas.microsoft.com/office/powerpoint/2010/main" val="2828941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865F344-53DD-4207-8EF3-70F87BC0B047}" type="datetimeFigureOut">
              <a:rPr lang="en-GB" smtClean="0"/>
              <a:t>16/05/2022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EA3780-2D26-4A77-8676-A3760FC1749D}"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96136" y="260648"/>
            <a:ext cx="2987040" cy="819912"/>
          </a:xfrm>
          <a:prstGeom prst="rect">
            <a:avLst/>
          </a:prstGeom>
        </p:spPr>
      </p:pic>
    </p:spTree>
    <p:extLst>
      <p:ext uri="{BB962C8B-B14F-4D97-AF65-F5344CB8AC3E}">
        <p14:creationId xmlns:p14="http://schemas.microsoft.com/office/powerpoint/2010/main" val="63654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6226B8-4AB3-4D4C-A596-6D0FAD04DADE}"/>
              </a:ext>
            </a:extLst>
          </p:cNvPr>
          <p:cNvSpPr>
            <a:spLocks noGrp="1"/>
          </p:cNvSpPr>
          <p:nvPr>
            <p:ph type="title" hasCustomPrompt="1"/>
          </p:nvPr>
        </p:nvSpPr>
        <p:spPr>
          <a:xfrm>
            <a:off x="629966" y="1089044"/>
            <a:ext cx="5108149" cy="364359"/>
          </a:xfrm>
        </p:spPr>
        <p:txBody>
          <a:bodyPr anchor="ctr">
            <a:noAutofit/>
          </a:bodyPr>
          <a:lstStyle>
            <a:lvl1pPr>
              <a:lnSpc>
                <a:spcPct val="100000"/>
              </a:lnSpc>
              <a:defRPr sz="1800" b="1" i="0">
                <a:solidFill>
                  <a:srgbClr val="3B2767"/>
                </a:solidFill>
                <a:latin typeface="Frutiger LT 45 Light" panose="020B0500000000000000" pitchFamily="34" charset="0"/>
              </a:defRPr>
            </a:lvl1pPr>
          </a:lstStyle>
          <a:p>
            <a:r>
              <a:rPr lang="en-GB" dirty="0"/>
              <a:t>Heading to go here…</a:t>
            </a:r>
            <a:endParaRPr lang="en-US" dirty="0"/>
          </a:p>
        </p:txBody>
      </p:sp>
      <p:sp>
        <p:nvSpPr>
          <p:cNvPr id="3" name="Content Placeholder 2">
            <a:extLst>
              <a:ext uri="{FF2B5EF4-FFF2-40B4-BE49-F238E27FC236}">
                <a16:creationId xmlns:a16="http://schemas.microsoft.com/office/drawing/2014/main" xmlns="" id="{CE273E4A-1EA8-5649-87FA-EB79F4875C20}"/>
              </a:ext>
            </a:extLst>
          </p:cNvPr>
          <p:cNvSpPr>
            <a:spLocks noGrp="1"/>
          </p:cNvSpPr>
          <p:nvPr>
            <p:ph idx="1" hasCustomPrompt="1"/>
          </p:nvPr>
        </p:nvSpPr>
        <p:spPr>
          <a:xfrm>
            <a:off x="6119352" y="1089043"/>
            <a:ext cx="2629562" cy="4679914"/>
          </a:xfrm>
        </p:spPr>
        <p:txBody>
          <a:bodyPr anchor="ctr">
            <a:normAutofit/>
          </a:bodyPr>
          <a:lstStyle>
            <a:lvl1pPr marL="0" indent="0" algn="ctr">
              <a:buNone/>
              <a:defRPr sz="1100" b="0" i="0">
                <a:solidFill>
                  <a:schemeClr val="tx1">
                    <a:lumMod val="65000"/>
                    <a:lumOff val="35000"/>
                  </a:schemeClr>
                </a:solidFill>
                <a:latin typeface="Frutiger LT 55 Roman" panose="02000503040000020004" pitchFamily="2" charset="0"/>
              </a:defRPr>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dirty="0"/>
              <a:t>Insert image here</a:t>
            </a:r>
          </a:p>
        </p:txBody>
      </p:sp>
      <p:sp>
        <p:nvSpPr>
          <p:cNvPr id="4" name="Text Placeholder 3">
            <a:extLst>
              <a:ext uri="{FF2B5EF4-FFF2-40B4-BE49-F238E27FC236}">
                <a16:creationId xmlns:a16="http://schemas.microsoft.com/office/drawing/2014/main" xmlns="" id="{B6FEDD1D-5824-2640-96F3-7D3CB895247B}"/>
              </a:ext>
            </a:extLst>
          </p:cNvPr>
          <p:cNvSpPr>
            <a:spLocks noGrp="1"/>
          </p:cNvSpPr>
          <p:nvPr>
            <p:ph type="body" sz="half" idx="2" hasCustomPrompt="1"/>
          </p:nvPr>
        </p:nvSpPr>
        <p:spPr>
          <a:xfrm>
            <a:off x="629965" y="2021982"/>
            <a:ext cx="2470984" cy="3746975"/>
          </a:xfrm>
        </p:spPr>
        <p:txBody>
          <a:bodyPr>
            <a:noAutofit/>
          </a:bodyPr>
          <a:lstStyle>
            <a:lvl1pPr marL="0" indent="0">
              <a:lnSpc>
                <a:spcPct val="100000"/>
              </a:lnSpc>
              <a:buNone/>
              <a:defRPr sz="1100" b="0" i="0">
                <a:latin typeface="Frutiger LT 55 Roman" panose="02000503040000020004" pitchFamily="2" charset="0"/>
              </a:defRPr>
            </a:lvl1pPr>
            <a:lvl2pPr marL="399908" indent="0">
              <a:buNone/>
              <a:defRPr sz="1200"/>
            </a:lvl2pPr>
            <a:lvl3pPr marL="799826" indent="0">
              <a:buNone/>
              <a:defRPr sz="1100"/>
            </a:lvl3pPr>
            <a:lvl4pPr marL="1199733" indent="0">
              <a:buNone/>
              <a:defRPr sz="900"/>
            </a:lvl4pPr>
            <a:lvl5pPr marL="1599650" indent="0">
              <a:buNone/>
              <a:defRPr sz="900"/>
            </a:lvl5pPr>
            <a:lvl6pPr marL="1999562" indent="0">
              <a:buNone/>
              <a:defRPr sz="900"/>
            </a:lvl6pPr>
            <a:lvl7pPr marL="2399477" indent="0">
              <a:buNone/>
              <a:defRPr sz="900"/>
            </a:lvl7pPr>
            <a:lvl8pPr marL="2799388" indent="0">
              <a:buNone/>
              <a:defRPr sz="900"/>
            </a:lvl8pPr>
            <a:lvl9pPr marL="3199303" indent="0">
              <a:buNone/>
              <a:defRPr sz="900"/>
            </a:lvl9pPr>
          </a:lstStyle>
          <a:p>
            <a:pPr lvl="0"/>
            <a:r>
              <a:rPr lang="en-GB" dirty="0"/>
              <a:t>Body copy to go here…</a:t>
            </a:r>
          </a:p>
        </p:txBody>
      </p:sp>
      <p:cxnSp>
        <p:nvCxnSpPr>
          <p:cNvPr id="10" name="Straight Connector 9">
            <a:extLst>
              <a:ext uri="{FF2B5EF4-FFF2-40B4-BE49-F238E27FC236}">
                <a16:creationId xmlns:a16="http://schemas.microsoft.com/office/drawing/2014/main" xmlns="" id="{E2295BBD-9FE3-334F-B833-9BAC89166F77}"/>
              </a:ext>
            </a:extLst>
          </p:cNvPr>
          <p:cNvCxnSpPr>
            <a:cxnSpLocks/>
          </p:cNvCxnSpPr>
          <p:nvPr userDrawn="1"/>
        </p:nvCxnSpPr>
        <p:spPr>
          <a:xfrm>
            <a:off x="629966" y="1617578"/>
            <a:ext cx="5108149" cy="0"/>
          </a:xfrm>
          <a:prstGeom prst="line">
            <a:avLst/>
          </a:prstGeom>
          <a:ln w="19050">
            <a:solidFill>
              <a:srgbClr val="7C5090"/>
            </a:solidFill>
          </a:ln>
        </p:spPr>
        <p:style>
          <a:lnRef idx="1">
            <a:schemeClr val="dk1"/>
          </a:lnRef>
          <a:fillRef idx="0">
            <a:schemeClr val="dk1"/>
          </a:fillRef>
          <a:effectRef idx="0">
            <a:schemeClr val="dk1"/>
          </a:effectRef>
          <a:fontRef idx="minor">
            <a:schemeClr val="tx1"/>
          </a:fontRef>
        </p:style>
      </p:cxnSp>
      <p:sp>
        <p:nvSpPr>
          <p:cNvPr id="11" name="Text Placeholder 3">
            <a:extLst>
              <a:ext uri="{FF2B5EF4-FFF2-40B4-BE49-F238E27FC236}">
                <a16:creationId xmlns:a16="http://schemas.microsoft.com/office/drawing/2014/main" xmlns="" id="{D3C0D935-3259-F84E-BBF7-19B256EC4B86}"/>
              </a:ext>
            </a:extLst>
          </p:cNvPr>
          <p:cNvSpPr>
            <a:spLocks noGrp="1"/>
          </p:cNvSpPr>
          <p:nvPr>
            <p:ph type="body" sz="half" idx="10" hasCustomPrompt="1"/>
          </p:nvPr>
        </p:nvSpPr>
        <p:spPr>
          <a:xfrm>
            <a:off x="3267130" y="2021982"/>
            <a:ext cx="2470984" cy="3746975"/>
          </a:xfrm>
        </p:spPr>
        <p:txBody>
          <a:bodyPr>
            <a:noAutofit/>
          </a:bodyPr>
          <a:lstStyle>
            <a:lvl1pPr marL="0" indent="0">
              <a:lnSpc>
                <a:spcPct val="100000"/>
              </a:lnSpc>
              <a:buNone/>
              <a:defRPr sz="1100" b="0" i="0">
                <a:latin typeface="Frutiger LT 55 Roman" panose="02000503040000020004" pitchFamily="2" charset="0"/>
              </a:defRPr>
            </a:lvl1pPr>
            <a:lvl2pPr marL="399908" indent="0">
              <a:buNone/>
              <a:defRPr sz="1200"/>
            </a:lvl2pPr>
            <a:lvl3pPr marL="799826" indent="0">
              <a:buNone/>
              <a:defRPr sz="1100"/>
            </a:lvl3pPr>
            <a:lvl4pPr marL="1199733" indent="0">
              <a:buNone/>
              <a:defRPr sz="900"/>
            </a:lvl4pPr>
            <a:lvl5pPr marL="1599650" indent="0">
              <a:buNone/>
              <a:defRPr sz="900"/>
            </a:lvl5pPr>
            <a:lvl6pPr marL="1999562" indent="0">
              <a:buNone/>
              <a:defRPr sz="900"/>
            </a:lvl6pPr>
            <a:lvl7pPr marL="2399477" indent="0">
              <a:buNone/>
              <a:defRPr sz="900"/>
            </a:lvl7pPr>
            <a:lvl8pPr marL="2799388" indent="0">
              <a:buNone/>
              <a:defRPr sz="900"/>
            </a:lvl8pPr>
            <a:lvl9pPr marL="3199303" indent="0">
              <a:buNone/>
              <a:defRPr sz="900"/>
            </a:lvl9pPr>
          </a:lstStyle>
          <a:p>
            <a:pPr lvl="0"/>
            <a:r>
              <a:rPr lang="en-GB" dirty="0"/>
              <a:t>Body copy to go here…</a:t>
            </a:r>
          </a:p>
        </p:txBody>
      </p:sp>
    </p:spTree>
    <p:extLst>
      <p:ext uri="{BB962C8B-B14F-4D97-AF65-F5344CB8AC3E}">
        <p14:creationId xmlns:p14="http://schemas.microsoft.com/office/powerpoint/2010/main" val="1990923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AF1C7D7-66DD-4D27-AFBD-6E542F6796BE}" type="datetimeFigureOut">
              <a:rPr lang="en-GB" smtClean="0">
                <a:solidFill>
                  <a:prstClr val="black">
                    <a:tint val="75000"/>
                  </a:prstClr>
                </a:solidFill>
              </a:rPr>
              <a:pPr/>
              <a:t>16/05/2022</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5DA655-28B5-47D3-A8CE-AD664663A6F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384086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AF1C7D7-66DD-4D27-AFBD-6E542F6796BE}" type="datetimeFigureOut">
              <a:rPr lang="en-GB" smtClean="0">
                <a:solidFill>
                  <a:prstClr val="black">
                    <a:tint val="75000"/>
                  </a:prstClr>
                </a:solidFill>
              </a:rPr>
              <a:pPr/>
              <a:t>16/05/2022</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5DA655-28B5-47D3-A8CE-AD664663A6F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02049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F1C7D7-66DD-4D27-AFBD-6E542F6796BE}" type="datetimeFigureOut">
              <a:rPr lang="en-GB" smtClean="0">
                <a:solidFill>
                  <a:prstClr val="black">
                    <a:tint val="75000"/>
                  </a:prstClr>
                </a:solidFill>
              </a:rPr>
              <a:pPr/>
              <a:t>16/05/2022</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5DA655-28B5-47D3-A8CE-AD664663A6F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226031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AF1C7D7-66DD-4D27-AFBD-6E542F6796BE}" type="datetimeFigureOut">
              <a:rPr lang="en-GB" smtClean="0">
                <a:solidFill>
                  <a:prstClr val="black">
                    <a:tint val="75000"/>
                  </a:prstClr>
                </a:solidFill>
              </a:rPr>
              <a:pPr/>
              <a:t>16/05/2022</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55DA655-28B5-47D3-A8CE-AD664663A6F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3803319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AF1C7D7-66DD-4D27-AFBD-6E542F6796BE}" type="datetimeFigureOut">
              <a:rPr lang="en-GB" smtClean="0">
                <a:solidFill>
                  <a:prstClr val="black">
                    <a:tint val="75000"/>
                  </a:prstClr>
                </a:solidFill>
              </a:rPr>
              <a:pPr/>
              <a:t>16/05/2022</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55DA655-28B5-47D3-A8CE-AD664663A6F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9995571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AF1C7D7-66DD-4D27-AFBD-6E542F6796BE}" type="datetimeFigureOut">
              <a:rPr lang="en-GB" smtClean="0">
                <a:solidFill>
                  <a:prstClr val="black">
                    <a:tint val="75000"/>
                  </a:prstClr>
                </a:solidFill>
              </a:rPr>
              <a:pPr/>
              <a:t>16/05/2022</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55DA655-28B5-47D3-A8CE-AD664663A6F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215288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1C7D7-66DD-4D27-AFBD-6E542F6796BE}" type="datetimeFigureOut">
              <a:rPr lang="en-GB" smtClean="0">
                <a:solidFill>
                  <a:prstClr val="black">
                    <a:tint val="75000"/>
                  </a:prstClr>
                </a:solidFill>
              </a:rPr>
              <a:pPr/>
              <a:t>16/05/2022</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55DA655-28B5-47D3-A8CE-AD664663A6F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59716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marL="342900" indent="-342900">
              <a:buClr>
                <a:srgbClr val="005EB8"/>
              </a:buClr>
              <a:buFont typeface="Wingdings" panose="05000000000000000000" pitchFamily="2" charset="2"/>
              <a:buChar char="§"/>
              <a:defRPr>
                <a:latin typeface="Arial" panose="020B0604020202020204" pitchFamily="34" charset="0"/>
                <a:cs typeface="Arial" panose="020B0604020202020204" pitchFamily="34" charset="0"/>
              </a:defRPr>
            </a:lvl1pPr>
            <a:lvl2pPr marL="742950" indent="-285750">
              <a:buClr>
                <a:srgbClr val="005EB8"/>
              </a:buClr>
              <a:buFont typeface="Wingdings" panose="05000000000000000000" pitchFamily="2" charset="2"/>
              <a:buChar char="§"/>
              <a:defRPr>
                <a:latin typeface="Arial" panose="020B0604020202020204" pitchFamily="34" charset="0"/>
                <a:cs typeface="Arial" panose="020B0604020202020204" pitchFamily="34" charset="0"/>
              </a:defRPr>
            </a:lvl2pPr>
            <a:lvl3pPr marL="1143000" indent="-228600">
              <a:buClr>
                <a:srgbClr val="005EB8"/>
              </a:buClr>
              <a:buFont typeface="Wingdings" panose="05000000000000000000" pitchFamily="2" charset="2"/>
              <a:buChar char="§"/>
              <a:defRPr>
                <a:latin typeface="Arial" panose="020B0604020202020204" pitchFamily="34" charset="0"/>
                <a:cs typeface="Arial" panose="020B0604020202020204" pitchFamily="34" charset="0"/>
              </a:defRPr>
            </a:lvl3pPr>
            <a:lvl4pPr marL="1600200" indent="-228600">
              <a:buClr>
                <a:srgbClr val="005EB8"/>
              </a:buClr>
              <a:buFont typeface="Wingdings" panose="05000000000000000000" pitchFamily="2" charset="2"/>
              <a:buChar char="§"/>
              <a:defRPr>
                <a:latin typeface="Arial" panose="020B0604020202020204" pitchFamily="34" charset="0"/>
                <a:cs typeface="Arial" panose="020B0604020202020204" pitchFamily="34" charset="0"/>
              </a:defRPr>
            </a:lvl4pPr>
            <a:lvl5pPr marL="2057400" indent="-228600">
              <a:buClr>
                <a:srgbClr val="005EB8"/>
              </a:buClr>
              <a:buFont typeface="Wingdings" panose="05000000000000000000" pitchFamily="2" charset="2"/>
              <a:buChar cha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E865F344-53DD-4207-8EF3-70F87BC0B047}" type="datetimeFigureOut">
              <a:rPr lang="en-GB" smtClean="0"/>
              <a:t>16/05/2022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EA3780-2D26-4A77-8676-A3760FC1749D}"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96136" y="260648"/>
            <a:ext cx="2987040" cy="819912"/>
          </a:xfrm>
          <a:prstGeom prst="rect">
            <a:avLst/>
          </a:prstGeom>
        </p:spPr>
      </p:pic>
    </p:spTree>
    <p:extLst>
      <p:ext uri="{BB962C8B-B14F-4D97-AF65-F5344CB8AC3E}">
        <p14:creationId xmlns:p14="http://schemas.microsoft.com/office/powerpoint/2010/main" val="38901480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1C7D7-66DD-4D27-AFBD-6E542F6796BE}" type="datetimeFigureOut">
              <a:rPr lang="en-GB" smtClean="0">
                <a:solidFill>
                  <a:prstClr val="black">
                    <a:tint val="75000"/>
                  </a:prstClr>
                </a:solidFill>
              </a:rPr>
              <a:pPr/>
              <a:t>16/05/2022</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55DA655-28B5-47D3-A8CE-AD664663A6F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0072581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1C7D7-66DD-4D27-AFBD-6E542F6796BE}" type="datetimeFigureOut">
              <a:rPr lang="en-GB" smtClean="0">
                <a:solidFill>
                  <a:prstClr val="black">
                    <a:tint val="75000"/>
                  </a:prstClr>
                </a:solidFill>
              </a:rPr>
              <a:pPr/>
              <a:t>16/05/2022</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55DA655-28B5-47D3-A8CE-AD664663A6F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7176979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AF1C7D7-66DD-4D27-AFBD-6E542F6796BE}" type="datetimeFigureOut">
              <a:rPr lang="en-GB" smtClean="0">
                <a:solidFill>
                  <a:prstClr val="black">
                    <a:tint val="75000"/>
                  </a:prstClr>
                </a:solidFill>
              </a:rPr>
              <a:pPr/>
              <a:t>16/05/2022</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5DA655-28B5-47D3-A8CE-AD664663A6F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8056573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AF1C7D7-66DD-4D27-AFBD-6E542F6796BE}" type="datetimeFigureOut">
              <a:rPr lang="en-GB" smtClean="0">
                <a:solidFill>
                  <a:prstClr val="black">
                    <a:tint val="75000"/>
                  </a:prstClr>
                </a:solidFill>
              </a:rPr>
              <a:pPr/>
              <a:t>16/05/2022</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5DA655-28B5-47D3-A8CE-AD664663A6F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535370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Arial" panose="020B0604020202020204" pitchFamily="34" charset="0"/>
                <a:cs typeface="Arial" panose="020B0604020202020204" pitchFamily="34" charset="0"/>
              </a:defRPr>
            </a:lvl1pPr>
          </a:lstStyle>
          <a:p>
            <a:r>
              <a:rPr lang="en-US"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65F344-53DD-4207-8EF3-70F87BC0B047}" type="datetimeFigureOut">
              <a:rPr lang="en-GB" smtClean="0"/>
              <a:t>16/05/2022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EA3780-2D26-4A77-8676-A3760FC1749D}"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96136" y="260648"/>
            <a:ext cx="2987040" cy="819912"/>
          </a:xfrm>
          <a:prstGeom prst="rect">
            <a:avLst/>
          </a:prstGeom>
        </p:spPr>
      </p:pic>
    </p:spTree>
    <p:extLst>
      <p:ext uri="{BB962C8B-B14F-4D97-AF65-F5344CB8AC3E}">
        <p14:creationId xmlns:p14="http://schemas.microsoft.com/office/powerpoint/2010/main" val="3841852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marL="342900" indent="-342900">
              <a:buClr>
                <a:srgbClr val="005EB8"/>
              </a:buClr>
              <a:buFont typeface="Wingdings" panose="05000000000000000000" pitchFamily="2" charset="2"/>
              <a:buChar char="§"/>
              <a:defRPr sz="2800">
                <a:latin typeface="Arial" panose="020B0604020202020204" pitchFamily="34" charset="0"/>
                <a:cs typeface="Arial" panose="020B0604020202020204" pitchFamily="34" charset="0"/>
              </a:defRPr>
            </a:lvl1pPr>
            <a:lvl2pPr marL="742950" indent="-285750">
              <a:buClr>
                <a:srgbClr val="005EB8"/>
              </a:buClr>
              <a:buFont typeface="Wingdings" panose="05000000000000000000" pitchFamily="2" charset="2"/>
              <a:buChar char="§"/>
              <a:defRPr sz="2400">
                <a:latin typeface="Arial" panose="020B0604020202020204" pitchFamily="34" charset="0"/>
                <a:cs typeface="Arial" panose="020B0604020202020204" pitchFamily="34" charset="0"/>
              </a:defRPr>
            </a:lvl2pPr>
            <a:lvl3pPr marL="1143000" indent="-228600">
              <a:buClr>
                <a:srgbClr val="005EB8"/>
              </a:buClr>
              <a:buFont typeface="Wingdings" panose="05000000000000000000" pitchFamily="2" charset="2"/>
              <a:buChar char="§"/>
              <a:defRPr sz="2000">
                <a:latin typeface="Arial" panose="020B0604020202020204" pitchFamily="34" charset="0"/>
                <a:cs typeface="Arial" panose="020B0604020202020204" pitchFamily="34" charset="0"/>
              </a:defRPr>
            </a:lvl3pPr>
            <a:lvl4pPr marL="1600200" indent="-228600">
              <a:buClr>
                <a:srgbClr val="005EB8"/>
              </a:buClr>
              <a:buFont typeface="Wingdings" panose="05000000000000000000" pitchFamily="2" charset="2"/>
              <a:buChar char="§"/>
              <a:defRPr sz="1800">
                <a:latin typeface="Arial" panose="020B0604020202020204" pitchFamily="34" charset="0"/>
                <a:cs typeface="Arial" panose="020B0604020202020204" pitchFamily="34" charset="0"/>
              </a:defRPr>
            </a:lvl4pPr>
            <a:lvl5pPr marL="2057400" indent="-228600">
              <a:buClr>
                <a:srgbClr val="005EB8"/>
              </a:buClr>
              <a:buFont typeface="Wingdings" panose="05000000000000000000" pitchFamily="2" charset="2"/>
              <a:buChar cha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marL="342900" indent="-342900">
              <a:buClr>
                <a:srgbClr val="005EB8"/>
              </a:buClr>
              <a:buFont typeface="Wingdings" panose="05000000000000000000" pitchFamily="2" charset="2"/>
              <a:buChar char="§"/>
              <a:defRPr sz="2800">
                <a:latin typeface="Arial" panose="020B0604020202020204" pitchFamily="34" charset="0"/>
                <a:cs typeface="Arial" panose="020B0604020202020204" pitchFamily="34" charset="0"/>
              </a:defRPr>
            </a:lvl1pPr>
            <a:lvl2pPr marL="742950" indent="-285750">
              <a:buClr>
                <a:srgbClr val="005EB8"/>
              </a:buClr>
              <a:buFont typeface="Wingdings" panose="05000000000000000000" pitchFamily="2" charset="2"/>
              <a:buChar char="§"/>
              <a:defRPr sz="2400">
                <a:latin typeface="Arial" panose="020B0604020202020204" pitchFamily="34" charset="0"/>
                <a:cs typeface="Arial" panose="020B0604020202020204" pitchFamily="34" charset="0"/>
              </a:defRPr>
            </a:lvl2pPr>
            <a:lvl3pPr marL="1143000" indent="-228600">
              <a:buClr>
                <a:srgbClr val="005EB8"/>
              </a:buClr>
              <a:buFont typeface="Wingdings" panose="05000000000000000000" pitchFamily="2" charset="2"/>
              <a:buChar char="§"/>
              <a:defRPr sz="2000">
                <a:latin typeface="Arial" panose="020B0604020202020204" pitchFamily="34" charset="0"/>
                <a:cs typeface="Arial" panose="020B0604020202020204" pitchFamily="34" charset="0"/>
              </a:defRPr>
            </a:lvl3pPr>
            <a:lvl4pPr marL="1600200" indent="-228600">
              <a:buClr>
                <a:srgbClr val="005EB8"/>
              </a:buClr>
              <a:buFont typeface="Wingdings" panose="05000000000000000000" pitchFamily="2" charset="2"/>
              <a:buChar char="§"/>
              <a:defRPr sz="1800">
                <a:latin typeface="Arial" panose="020B0604020202020204" pitchFamily="34" charset="0"/>
                <a:cs typeface="Arial" panose="020B0604020202020204" pitchFamily="34" charset="0"/>
              </a:defRPr>
            </a:lvl4pPr>
            <a:lvl5pPr marL="2057400" indent="-228600">
              <a:buClr>
                <a:srgbClr val="005EB8"/>
              </a:buClr>
              <a:buFont typeface="Wingdings" panose="05000000000000000000" pitchFamily="2" charset="2"/>
              <a:buChar cha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4"/>
          <p:cNvSpPr>
            <a:spLocks noGrp="1"/>
          </p:cNvSpPr>
          <p:nvPr>
            <p:ph type="dt" sz="half" idx="10"/>
          </p:nvPr>
        </p:nvSpPr>
        <p:spPr/>
        <p:txBody>
          <a:bodyPr/>
          <a:lstStyle/>
          <a:p>
            <a:fld id="{E865F344-53DD-4207-8EF3-70F87BC0B047}" type="datetimeFigureOut">
              <a:rPr lang="en-GB" smtClean="0"/>
              <a:t>16/05/2022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EA3780-2D26-4A77-8676-A3760FC1749D}" type="slidenum">
              <a:rPr lang="en-GB" smtClean="0"/>
              <a:t>‹#›</a:t>
            </a:fld>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96136" y="260648"/>
            <a:ext cx="2987040" cy="819912"/>
          </a:xfrm>
          <a:prstGeom prst="rect">
            <a:avLst/>
          </a:prstGeom>
        </p:spPr>
      </p:pic>
    </p:spTree>
    <p:extLst>
      <p:ext uri="{BB962C8B-B14F-4D97-AF65-F5344CB8AC3E}">
        <p14:creationId xmlns:p14="http://schemas.microsoft.com/office/powerpoint/2010/main" val="2302716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marL="342900" indent="-342900">
              <a:buClr>
                <a:srgbClr val="005EB8"/>
              </a:buClr>
              <a:buFont typeface="Wingdings" panose="05000000000000000000" pitchFamily="2" charset="2"/>
              <a:buChar char="§"/>
              <a:defRPr sz="2400">
                <a:latin typeface="Arial" panose="020B0604020202020204" pitchFamily="34" charset="0"/>
                <a:cs typeface="Arial" panose="020B0604020202020204" pitchFamily="34" charset="0"/>
              </a:defRPr>
            </a:lvl1pPr>
            <a:lvl2pPr marL="742950" indent="-285750">
              <a:buClr>
                <a:srgbClr val="005EB8"/>
              </a:buClr>
              <a:buFont typeface="Wingdings" panose="05000000000000000000" pitchFamily="2" charset="2"/>
              <a:buChar char="§"/>
              <a:defRPr sz="2000">
                <a:latin typeface="Arial" panose="020B0604020202020204" pitchFamily="34" charset="0"/>
                <a:cs typeface="Arial" panose="020B0604020202020204" pitchFamily="34" charset="0"/>
              </a:defRPr>
            </a:lvl2pPr>
            <a:lvl3pPr marL="1143000" indent="-228600">
              <a:buClr>
                <a:srgbClr val="005EB8"/>
              </a:buClr>
              <a:buFont typeface="Wingdings" panose="05000000000000000000" pitchFamily="2" charset="2"/>
              <a:buChar char="§"/>
              <a:defRPr sz="1800">
                <a:latin typeface="Arial" panose="020B0604020202020204" pitchFamily="34" charset="0"/>
                <a:cs typeface="Arial" panose="020B0604020202020204" pitchFamily="34" charset="0"/>
              </a:defRPr>
            </a:lvl3pPr>
            <a:lvl4pPr marL="1600200" indent="-228600">
              <a:buClr>
                <a:srgbClr val="005EB8"/>
              </a:buClr>
              <a:buFont typeface="Wingdings" panose="05000000000000000000" pitchFamily="2" charset="2"/>
              <a:buChar char="§"/>
              <a:defRPr sz="1600">
                <a:latin typeface="Arial" panose="020B0604020202020204" pitchFamily="34" charset="0"/>
                <a:cs typeface="Arial" panose="020B0604020202020204" pitchFamily="34" charset="0"/>
              </a:defRPr>
            </a:lvl4pPr>
            <a:lvl5pPr marL="2057400" indent="-228600">
              <a:buClr>
                <a:srgbClr val="005EB8"/>
              </a:buClr>
              <a:buFont typeface="Wingdings" panose="05000000000000000000" pitchFamily="2" charset="2"/>
              <a:buChar cha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342900" indent="-342900">
              <a:buClr>
                <a:srgbClr val="005EB8"/>
              </a:buClr>
              <a:buFont typeface="Wingdings" panose="05000000000000000000" pitchFamily="2" charset="2"/>
              <a:buChar char="§"/>
              <a:defRPr sz="2400">
                <a:latin typeface="Arial" panose="020B0604020202020204" pitchFamily="34" charset="0"/>
                <a:cs typeface="Arial" panose="020B0604020202020204" pitchFamily="34" charset="0"/>
              </a:defRPr>
            </a:lvl1pPr>
            <a:lvl2pPr marL="742950" indent="-285750">
              <a:buClr>
                <a:srgbClr val="005EB8"/>
              </a:buClr>
              <a:buFont typeface="Wingdings" panose="05000000000000000000" pitchFamily="2" charset="2"/>
              <a:buChar char="§"/>
              <a:defRPr sz="2000">
                <a:latin typeface="Arial" panose="020B0604020202020204" pitchFamily="34" charset="0"/>
                <a:cs typeface="Arial" panose="020B0604020202020204" pitchFamily="34" charset="0"/>
              </a:defRPr>
            </a:lvl2pPr>
            <a:lvl3pPr marL="1143000" indent="-228600">
              <a:buClr>
                <a:srgbClr val="005EB8"/>
              </a:buClr>
              <a:buFont typeface="Wingdings" panose="05000000000000000000" pitchFamily="2" charset="2"/>
              <a:buChar char="§"/>
              <a:defRPr sz="1800">
                <a:latin typeface="Arial" panose="020B0604020202020204" pitchFamily="34" charset="0"/>
                <a:cs typeface="Arial" panose="020B0604020202020204" pitchFamily="34" charset="0"/>
              </a:defRPr>
            </a:lvl3pPr>
            <a:lvl4pPr marL="1600200" indent="-228600">
              <a:buClr>
                <a:srgbClr val="005EB8"/>
              </a:buClr>
              <a:buFont typeface="Wingdings" panose="05000000000000000000" pitchFamily="2" charset="2"/>
              <a:buChar char="§"/>
              <a:defRPr sz="1600">
                <a:latin typeface="Arial" panose="020B0604020202020204" pitchFamily="34" charset="0"/>
                <a:cs typeface="Arial" panose="020B0604020202020204" pitchFamily="34" charset="0"/>
              </a:defRPr>
            </a:lvl4pPr>
            <a:lvl5pPr marL="2057400" indent="-228600">
              <a:buClr>
                <a:srgbClr val="005EB8"/>
              </a:buClr>
              <a:buFont typeface="Wingdings" panose="05000000000000000000" pitchFamily="2" charset="2"/>
              <a:buChar cha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Date Placeholder 6"/>
          <p:cNvSpPr>
            <a:spLocks noGrp="1"/>
          </p:cNvSpPr>
          <p:nvPr>
            <p:ph type="dt" sz="half" idx="10"/>
          </p:nvPr>
        </p:nvSpPr>
        <p:spPr/>
        <p:txBody>
          <a:bodyPr/>
          <a:lstStyle/>
          <a:p>
            <a:fld id="{E865F344-53DD-4207-8EF3-70F87BC0B047}" type="datetimeFigureOut">
              <a:rPr lang="en-GB" smtClean="0"/>
              <a:t>16/05/2022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CEA3780-2D26-4A77-8676-A3760FC1749D}" type="slidenum">
              <a:rPr lang="en-GB" smtClean="0"/>
              <a:t>‹#›</a:t>
            </a:fld>
            <a:endParaRPr lang="en-GB"/>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96136" y="260648"/>
            <a:ext cx="2987040" cy="819912"/>
          </a:xfrm>
          <a:prstGeom prst="rect">
            <a:avLst/>
          </a:prstGeom>
        </p:spPr>
      </p:pic>
    </p:spTree>
    <p:extLst>
      <p:ext uri="{BB962C8B-B14F-4D97-AF65-F5344CB8AC3E}">
        <p14:creationId xmlns:p14="http://schemas.microsoft.com/office/powerpoint/2010/main" val="3987411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smtClean="0"/>
              <a:t>Click to edit Master title style</a:t>
            </a:r>
            <a:endParaRPr lang="en-GB" dirty="0"/>
          </a:p>
        </p:txBody>
      </p:sp>
      <p:sp>
        <p:nvSpPr>
          <p:cNvPr id="3" name="Date Placeholder 2"/>
          <p:cNvSpPr>
            <a:spLocks noGrp="1"/>
          </p:cNvSpPr>
          <p:nvPr>
            <p:ph type="dt" sz="half" idx="10"/>
          </p:nvPr>
        </p:nvSpPr>
        <p:spPr/>
        <p:txBody>
          <a:bodyPr/>
          <a:lstStyle/>
          <a:p>
            <a:fld id="{E865F344-53DD-4207-8EF3-70F87BC0B047}" type="datetimeFigureOut">
              <a:rPr lang="en-GB" smtClean="0"/>
              <a:t>16/05/2022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CEA3780-2D26-4A77-8676-A3760FC1749D}" type="slidenum">
              <a:rPr lang="en-GB" smtClean="0"/>
              <a:t>‹#›</a:t>
            </a:fld>
            <a:endParaRPr lang="en-GB"/>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96136" y="260648"/>
            <a:ext cx="2987040" cy="819912"/>
          </a:xfrm>
          <a:prstGeom prst="rect">
            <a:avLst/>
          </a:prstGeom>
        </p:spPr>
      </p:pic>
    </p:spTree>
    <p:extLst>
      <p:ext uri="{BB962C8B-B14F-4D97-AF65-F5344CB8AC3E}">
        <p14:creationId xmlns:p14="http://schemas.microsoft.com/office/powerpoint/2010/main" val="2112725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65F344-53DD-4207-8EF3-70F87BC0B047}" type="datetimeFigureOut">
              <a:rPr lang="en-GB" smtClean="0"/>
              <a:t>16/05/2022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CEA3780-2D26-4A77-8676-A3760FC1749D}" type="slidenum">
              <a:rPr lang="en-GB" smtClean="0"/>
              <a:t>‹#›</a:t>
            </a:fld>
            <a:endParaRPr lang="en-GB"/>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96136" y="260648"/>
            <a:ext cx="2987040" cy="819912"/>
          </a:xfrm>
          <a:prstGeom prst="rect">
            <a:avLst/>
          </a:prstGeom>
        </p:spPr>
      </p:pic>
    </p:spTree>
    <p:extLst>
      <p:ext uri="{BB962C8B-B14F-4D97-AF65-F5344CB8AC3E}">
        <p14:creationId xmlns:p14="http://schemas.microsoft.com/office/powerpoint/2010/main" val="687514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marL="342900" indent="-342900">
              <a:buClr>
                <a:srgbClr val="005EB8"/>
              </a:buClr>
              <a:buFont typeface="Wingdings" panose="05000000000000000000" pitchFamily="2" charset="2"/>
              <a:buChar char="§"/>
              <a:defRPr sz="3200">
                <a:latin typeface="Arial" panose="020B0604020202020204" pitchFamily="34" charset="0"/>
                <a:cs typeface="Arial" panose="020B0604020202020204" pitchFamily="34" charset="0"/>
              </a:defRPr>
            </a:lvl1pPr>
            <a:lvl2pPr marL="742950" indent="-285750">
              <a:buClr>
                <a:srgbClr val="005EB8"/>
              </a:buClr>
              <a:buFont typeface="Wingdings" panose="05000000000000000000" pitchFamily="2" charset="2"/>
              <a:buChar char="§"/>
              <a:defRPr sz="2800">
                <a:latin typeface="Arial" panose="020B0604020202020204" pitchFamily="34" charset="0"/>
                <a:cs typeface="Arial" panose="020B0604020202020204" pitchFamily="34" charset="0"/>
              </a:defRPr>
            </a:lvl2pPr>
            <a:lvl3pPr marL="1143000" indent="-228600">
              <a:buClr>
                <a:srgbClr val="005EB8"/>
              </a:buClr>
              <a:buFont typeface="Wingdings" panose="05000000000000000000" pitchFamily="2" charset="2"/>
              <a:buChar char="§"/>
              <a:defRPr sz="2400">
                <a:latin typeface="Arial" panose="020B0604020202020204" pitchFamily="34" charset="0"/>
                <a:cs typeface="Arial" panose="020B0604020202020204" pitchFamily="34" charset="0"/>
              </a:defRPr>
            </a:lvl3pPr>
            <a:lvl4pPr marL="1600200" indent="-228600">
              <a:buClr>
                <a:srgbClr val="005EB8"/>
              </a:buClr>
              <a:buFont typeface="Wingdings" panose="05000000000000000000" pitchFamily="2" charset="2"/>
              <a:buChar char="§"/>
              <a:defRPr sz="2000">
                <a:latin typeface="Arial" panose="020B0604020202020204" pitchFamily="34" charset="0"/>
                <a:cs typeface="Arial" panose="020B0604020202020204" pitchFamily="34" charset="0"/>
              </a:defRPr>
            </a:lvl4pPr>
            <a:lvl5pPr marL="2057400" indent="-228600">
              <a:buClr>
                <a:srgbClr val="005EB8"/>
              </a:buClr>
              <a:buFont typeface="Wingdings" panose="05000000000000000000" pitchFamily="2" charset="2"/>
              <a:buChar cha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65F344-53DD-4207-8EF3-70F87BC0B047}" type="datetimeFigureOut">
              <a:rPr lang="en-GB" smtClean="0"/>
              <a:t>16/05/2022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EA3780-2D26-4A77-8676-A3760FC1749D}" type="slidenum">
              <a:rPr lang="en-GB" smtClean="0"/>
              <a:t>‹#›</a:t>
            </a:fld>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96136" y="260648"/>
            <a:ext cx="2987040" cy="819912"/>
          </a:xfrm>
          <a:prstGeom prst="rect">
            <a:avLst/>
          </a:prstGeom>
        </p:spPr>
      </p:pic>
    </p:spTree>
    <p:extLst>
      <p:ext uri="{BB962C8B-B14F-4D97-AF65-F5344CB8AC3E}">
        <p14:creationId xmlns:p14="http://schemas.microsoft.com/office/powerpoint/2010/main" val="3228556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65F344-53DD-4207-8EF3-70F87BC0B047}" type="datetimeFigureOut">
              <a:rPr lang="en-GB" smtClean="0"/>
              <a:t>16/05/2022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EA3780-2D26-4A77-8676-A3760FC1749D}" type="slidenum">
              <a:rPr lang="en-GB" smtClean="0"/>
              <a:t>‹#›</a:t>
            </a:fld>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96136" y="260648"/>
            <a:ext cx="2987040" cy="819912"/>
          </a:xfrm>
          <a:prstGeom prst="rect">
            <a:avLst/>
          </a:prstGeom>
        </p:spPr>
      </p:pic>
    </p:spTree>
    <p:extLst>
      <p:ext uri="{BB962C8B-B14F-4D97-AF65-F5344CB8AC3E}">
        <p14:creationId xmlns:p14="http://schemas.microsoft.com/office/powerpoint/2010/main" val="3307668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ti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65F344-53DD-4207-8EF3-70F87BC0B047}" type="datetimeFigureOut">
              <a:rPr lang="en-GB" smtClean="0"/>
              <a:t>16/05/2022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A3780-2D26-4A77-8676-A3760FC1749D}" type="slidenum">
              <a:rPr lang="en-GB" smtClean="0"/>
              <a:t>‹#›</a:t>
            </a:fld>
            <a:endParaRPr lang="en-GB"/>
          </a:p>
        </p:txBody>
      </p:sp>
      <p:sp>
        <p:nvSpPr>
          <p:cNvPr id="7" name="Footer Placeholder 4"/>
          <p:cNvSpPr txBox="1">
            <a:spLocks/>
          </p:cNvSpPr>
          <p:nvPr/>
        </p:nvSpPr>
        <p:spPr>
          <a:xfrm>
            <a:off x="6068888" y="6237312"/>
            <a:ext cx="2895600" cy="365125"/>
          </a:xfrm>
          <a:prstGeom prst="rect">
            <a:avLst/>
          </a:prstGeom>
        </p:spPr>
        <p:txBody>
          <a:bodyPr/>
          <a:lstStyle>
            <a:defPPr>
              <a:defRPr lang="en-US"/>
            </a:defPPr>
            <a:lvl1pPr marL="0" algn="l" defTabSz="914400" rtl="0" eaLnBrk="1" latinLnBrk="0" hangingPunct="1">
              <a:defRPr sz="1800" b="1" i="1" kern="1200">
                <a:solidFill>
                  <a:srgbClr val="0070C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400" dirty="0" smtClean="0">
                <a:solidFill>
                  <a:srgbClr val="005EB8"/>
                </a:solidFill>
              </a:rPr>
              <a:t>Together</a:t>
            </a:r>
            <a:r>
              <a:rPr lang="en-GB" dirty="0" smtClean="0">
                <a:solidFill>
                  <a:srgbClr val="005EB8"/>
                </a:solidFill>
              </a:rPr>
              <a:t>, </a:t>
            </a:r>
            <a:r>
              <a:rPr lang="en-GB" sz="1400" dirty="0" smtClean="0">
                <a:solidFill>
                  <a:srgbClr val="005EB8"/>
                </a:solidFill>
              </a:rPr>
              <a:t>putting patients first</a:t>
            </a:r>
            <a:endParaRPr lang="en-GB" dirty="0">
              <a:solidFill>
                <a:srgbClr val="005EB8"/>
              </a:solidFill>
            </a:endParaRPr>
          </a:p>
        </p:txBody>
      </p:sp>
      <p:sp>
        <p:nvSpPr>
          <p:cNvPr id="8" name="Rectangle 7"/>
          <p:cNvSpPr/>
          <p:nvPr/>
        </p:nvSpPr>
        <p:spPr>
          <a:xfrm>
            <a:off x="211817" y="6183306"/>
            <a:ext cx="8712968" cy="54006"/>
          </a:xfrm>
          <a:prstGeom prst="rect">
            <a:avLst/>
          </a:prstGeom>
          <a:gradFill flip="none" rotWithShape="1">
            <a:gsLst>
              <a:gs pos="0">
                <a:srgbClr val="005EB8"/>
              </a:gs>
              <a:gs pos="100000">
                <a:schemeClr val="accent1">
                  <a:tint val="44500"/>
                  <a:satMod val="160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796136" y="260648"/>
            <a:ext cx="2987040" cy="819912"/>
          </a:xfrm>
          <a:prstGeom prst="rect">
            <a:avLst/>
          </a:prstGeom>
        </p:spPr>
      </p:pic>
    </p:spTree>
    <p:extLst>
      <p:ext uri="{BB962C8B-B14F-4D97-AF65-F5344CB8AC3E}">
        <p14:creationId xmlns:p14="http://schemas.microsoft.com/office/powerpoint/2010/main" val="36322274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ctr" defTabSz="9144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Clr>
          <a:srgbClr val="005EB8"/>
        </a:buClr>
        <a:buFont typeface="Wingdings" panose="05000000000000000000" pitchFamily="2" charset="2"/>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005EB8"/>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005EB8"/>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005EB8"/>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005EB8"/>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F1C7D7-66DD-4D27-AFBD-6E542F6796BE}" type="datetimeFigureOut">
              <a:rPr lang="en-GB" smtClean="0">
                <a:solidFill>
                  <a:prstClr val="black">
                    <a:tint val="75000"/>
                  </a:prstClr>
                </a:solidFill>
              </a:rPr>
              <a:pPr/>
              <a:t>16/05/2022</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5DA655-28B5-47D3-A8CE-AD664663A6F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62746160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0ahUKEwiGwfTpn4TLAhXE8Q4KHRIaDMsQjRwIBw&amp;url=https://www.tes.com/lessons/zXzw-4AxxxOieQ/who-what-when-where-why-how&amp;psig=AFQjCNFBMIrMRLz1NjALjdPack04mchPdg&amp;ust=1455985747819048"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95536" y="2420888"/>
            <a:ext cx="8229600" cy="25922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GB" sz="3600" dirty="0" smtClean="0"/>
              <a:t>May 2021 EDI Update</a:t>
            </a:r>
          </a:p>
          <a:p>
            <a:r>
              <a:rPr lang="en-GB" sz="2400" dirty="0" smtClean="0"/>
              <a:t>Focus on WRES/ WDES</a:t>
            </a:r>
          </a:p>
          <a:p>
            <a:endParaRPr lang="en-GB" sz="2000" dirty="0" smtClean="0"/>
          </a:p>
          <a:p>
            <a:endParaRPr lang="en-GB" sz="2000" dirty="0">
              <a:solidFill>
                <a:schemeClr val="tx2"/>
              </a:solidFill>
            </a:endParaRPr>
          </a:p>
          <a:p>
            <a:r>
              <a:rPr lang="en-GB" sz="2000" dirty="0" smtClean="0">
                <a:solidFill>
                  <a:schemeClr val="tx2">
                    <a:lumMod val="75000"/>
                  </a:schemeClr>
                </a:solidFill>
              </a:rPr>
              <a:t>Kez Hayat, Head of Equality, Diversity &amp; Inclusion</a:t>
            </a:r>
          </a:p>
          <a:p>
            <a:r>
              <a:rPr lang="en-GB" sz="2000" dirty="0" smtClean="0">
                <a:solidFill>
                  <a:schemeClr val="tx2">
                    <a:lumMod val="75000"/>
                  </a:schemeClr>
                </a:solidFill>
              </a:rPr>
              <a:t>(People Academy 26</a:t>
            </a:r>
            <a:r>
              <a:rPr lang="en-GB" sz="2000" baseline="30000" dirty="0" smtClean="0">
                <a:solidFill>
                  <a:schemeClr val="tx2">
                    <a:lumMod val="75000"/>
                  </a:schemeClr>
                </a:solidFill>
              </a:rPr>
              <a:t>th</a:t>
            </a:r>
            <a:r>
              <a:rPr lang="en-GB" sz="2000" dirty="0" smtClean="0">
                <a:solidFill>
                  <a:schemeClr val="tx2">
                    <a:lumMod val="75000"/>
                  </a:schemeClr>
                </a:solidFill>
              </a:rPr>
              <a:t> May 2021)</a:t>
            </a:r>
            <a:endParaRPr lang="en-GB" sz="2000" dirty="0">
              <a:solidFill>
                <a:schemeClr val="tx2">
                  <a:lumMod val="75000"/>
                </a:schemeClr>
              </a:solidFill>
            </a:endParaRPr>
          </a:p>
        </p:txBody>
      </p:sp>
      <p:sp>
        <p:nvSpPr>
          <p:cNvPr id="2" name="TextBox 1"/>
          <p:cNvSpPr txBox="1"/>
          <p:nvPr/>
        </p:nvSpPr>
        <p:spPr>
          <a:xfrm>
            <a:off x="755576" y="692696"/>
            <a:ext cx="1656184" cy="369332"/>
          </a:xfrm>
          <a:prstGeom prst="rect">
            <a:avLst/>
          </a:prstGeom>
          <a:noFill/>
        </p:spPr>
        <p:txBody>
          <a:bodyPr wrap="square" rtlCol="0">
            <a:spAutoFit/>
          </a:bodyPr>
          <a:lstStyle/>
          <a:p>
            <a:endParaRPr lang="en-GB" dirty="0"/>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2546" y="317658"/>
            <a:ext cx="2713549" cy="1887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39552" y="692696"/>
            <a:ext cx="1656184" cy="369332"/>
          </a:xfrm>
          <a:prstGeom prst="rect">
            <a:avLst/>
          </a:prstGeom>
          <a:noFill/>
        </p:spPr>
        <p:txBody>
          <a:bodyPr wrap="square" rtlCol="0">
            <a:spAutoFit/>
          </a:bodyPr>
          <a:lstStyle/>
          <a:p>
            <a:endParaRPr lang="en-GB" dirty="0"/>
          </a:p>
        </p:txBody>
      </p:sp>
    </p:spTree>
    <p:extLst>
      <p:ext uri="{BB962C8B-B14F-4D97-AF65-F5344CB8AC3E}">
        <p14:creationId xmlns:p14="http://schemas.microsoft.com/office/powerpoint/2010/main" val="16610292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b="1" dirty="0" smtClean="0">
                <a:solidFill>
                  <a:schemeClr val="tx2"/>
                </a:solidFill>
                <a:latin typeface="Arial" panose="020B0604020202020204" pitchFamily="34" charset="0"/>
                <a:cs typeface="Arial" panose="020B0604020202020204" pitchFamily="34" charset="0"/>
              </a:rPr>
              <a:t>Relevant to workforce</a:t>
            </a:r>
            <a:endParaRPr lang="en-GB" sz="3200" b="1" dirty="0">
              <a:solidFill>
                <a:schemeClr val="tx2"/>
              </a:solidFill>
              <a:latin typeface="Arial" panose="020B0604020202020204" pitchFamily="34" charset="0"/>
              <a:cs typeface="Arial" panose="020B0604020202020204" pitchFamily="34" charset="0"/>
            </a:endParaRPr>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2544" y="2492896"/>
            <a:ext cx="8571944" cy="2680176"/>
          </a:xfrm>
        </p:spPr>
      </p:pic>
      <p:sp>
        <p:nvSpPr>
          <p:cNvPr id="5" name="Oval 4"/>
          <p:cNvSpPr/>
          <p:nvPr/>
        </p:nvSpPr>
        <p:spPr>
          <a:xfrm>
            <a:off x="172142" y="1877356"/>
            <a:ext cx="8216282" cy="335184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0155" tIns="40078" rIns="80155" bIns="40078" rtlCol="0" anchor="ctr"/>
          <a:lstStyle/>
          <a:p>
            <a:pPr algn="ctr"/>
            <a:endParaRPr lang="en-GB">
              <a:solidFill>
                <a:prstClr val="white"/>
              </a:solidFill>
            </a:endParaRPr>
          </a:p>
        </p:txBody>
      </p:sp>
    </p:spTree>
    <p:extLst>
      <p:ext uri="{BB962C8B-B14F-4D97-AF65-F5344CB8AC3E}">
        <p14:creationId xmlns:p14="http://schemas.microsoft.com/office/powerpoint/2010/main" val="12614626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3600" dirty="0" smtClean="0"/>
              <a:t>Workforce race equality standard (</a:t>
            </a:r>
            <a:r>
              <a:rPr lang="en-GB" sz="3600" dirty="0" err="1" smtClean="0"/>
              <a:t>wres</a:t>
            </a:r>
            <a:r>
              <a:rPr lang="en-GB" sz="3600" dirty="0" smtClean="0"/>
              <a:t>)</a:t>
            </a:r>
            <a:endParaRPr lang="en-GB" sz="3600" dirty="0"/>
          </a:p>
        </p:txBody>
      </p:sp>
      <p:sp>
        <p:nvSpPr>
          <p:cNvPr id="5" name="Text Placeholder 4"/>
          <p:cNvSpPr>
            <a:spLocks noGrp="1"/>
          </p:cNvSpPr>
          <p:nvPr>
            <p:ph type="body" idx="1"/>
          </p:nvPr>
        </p:nvSpPr>
        <p:spPr/>
        <p:txBody>
          <a:bodyPr>
            <a:normAutofit/>
          </a:bodyPr>
          <a:lstStyle/>
          <a:p>
            <a:r>
              <a:rPr lang="en-GB" sz="2800" dirty="0">
                <a:solidFill>
                  <a:schemeClr val="tx2">
                    <a:lumMod val="75000"/>
                  </a:schemeClr>
                </a:solidFill>
              </a:rPr>
              <a:t>Our </a:t>
            </a:r>
            <a:r>
              <a:rPr lang="en-GB" sz="2800" dirty="0" smtClean="0">
                <a:solidFill>
                  <a:schemeClr val="tx2">
                    <a:lumMod val="75000"/>
                  </a:schemeClr>
                </a:solidFill>
              </a:rPr>
              <a:t>Performance &amp; Position</a:t>
            </a:r>
            <a:endParaRPr lang="en-GB" sz="2800" dirty="0">
              <a:solidFill>
                <a:schemeClr val="tx2">
                  <a:lumMod val="75000"/>
                </a:schemeClr>
              </a:solidFill>
            </a:endParaRPr>
          </a:p>
          <a:p>
            <a:r>
              <a:rPr lang="en-GB" sz="2800" dirty="0">
                <a:solidFill>
                  <a:schemeClr val="tx2">
                    <a:lumMod val="75000"/>
                  </a:schemeClr>
                </a:solidFill>
              </a:rPr>
              <a:t>(</a:t>
            </a:r>
            <a:r>
              <a:rPr lang="en-GB" sz="2800" dirty="0" smtClean="0">
                <a:solidFill>
                  <a:schemeClr val="tx2">
                    <a:lumMod val="75000"/>
                  </a:schemeClr>
                </a:solidFill>
              </a:rPr>
              <a:t>March 2021 Data &amp; Analysis)</a:t>
            </a:r>
            <a:endParaRPr lang="en-GB" sz="2800" dirty="0">
              <a:solidFill>
                <a:schemeClr val="tx2">
                  <a:lumMod val="75000"/>
                </a:schemeClr>
              </a:solidFill>
            </a:endParaRPr>
          </a:p>
        </p:txBody>
      </p:sp>
    </p:spTree>
    <p:extLst>
      <p:ext uri="{BB962C8B-B14F-4D97-AF65-F5344CB8AC3E}">
        <p14:creationId xmlns:p14="http://schemas.microsoft.com/office/powerpoint/2010/main" val="24095654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55576" y="332656"/>
            <a:ext cx="4392488" cy="954107"/>
          </a:xfrm>
          <a:prstGeom prst="rect">
            <a:avLst/>
          </a:prstGeom>
          <a:noFill/>
        </p:spPr>
        <p:txBody>
          <a:bodyPr wrap="square" rtlCol="0">
            <a:spAutoFit/>
          </a:bodyPr>
          <a:lstStyle/>
          <a:p>
            <a:r>
              <a:rPr lang="en-GB" sz="2800" b="1" dirty="0" smtClean="0">
                <a:latin typeface="Arial" panose="020B0604020202020204" pitchFamily="34" charset="0"/>
                <a:cs typeface="Arial" panose="020B0604020202020204" pitchFamily="34" charset="0"/>
              </a:rPr>
              <a:t>BTHFT Comparison with National data</a:t>
            </a:r>
            <a:endParaRPr lang="en-GB" sz="2800" b="1" dirty="0">
              <a:latin typeface="Arial" panose="020B0604020202020204" pitchFamily="34" charset="0"/>
              <a:cs typeface="Arial" panose="020B0604020202020204"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1778327822"/>
              </p:ext>
            </p:extLst>
          </p:nvPr>
        </p:nvGraphicFramePr>
        <p:xfrm>
          <a:off x="251520" y="1286763"/>
          <a:ext cx="8568952" cy="473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8612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1366" y="0"/>
            <a:ext cx="5915000" cy="1143000"/>
          </a:xfrm>
        </p:spPr>
        <p:txBody>
          <a:bodyPr>
            <a:noAutofit/>
          </a:bodyPr>
          <a:lstStyle/>
          <a:p>
            <a:pPr algn="l">
              <a:tabLst>
                <a:tab pos="2606675" algn="l"/>
              </a:tabLst>
            </a:pPr>
            <a:r>
              <a:rPr lang="en-GB" sz="2800" dirty="0" smtClean="0">
                <a:solidFill>
                  <a:schemeClr val="accent3"/>
                </a:solidFill>
              </a:rPr>
              <a:t>Indicator 1</a:t>
            </a:r>
            <a:r>
              <a:rPr lang="en-GB" sz="2800" dirty="0" smtClean="0"/>
              <a:t>: Staffing over a 3 year period</a:t>
            </a:r>
            <a:endParaRPr lang="en-GB" sz="2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54558460"/>
              </p:ext>
            </p:extLst>
          </p:nvPr>
        </p:nvGraphicFramePr>
        <p:xfrm>
          <a:off x="399456" y="1124744"/>
          <a:ext cx="8386941" cy="2182681"/>
        </p:xfrm>
        <a:graphic>
          <a:graphicData uri="http://schemas.openxmlformats.org/drawingml/2006/table">
            <a:tbl>
              <a:tblPr firstRow="1" firstCol="1" bandRow="1">
                <a:tableStyleId>{5C22544A-7EE6-4342-B048-85BDC9FD1C3A}</a:tableStyleId>
              </a:tblPr>
              <a:tblGrid>
                <a:gridCol w="1368154"/>
                <a:gridCol w="1510831"/>
                <a:gridCol w="1843103"/>
                <a:gridCol w="1686626"/>
                <a:gridCol w="1978227"/>
              </a:tblGrid>
              <a:tr h="1008112">
                <a:tc>
                  <a:txBody>
                    <a:bodyPr/>
                    <a:lstStyle/>
                    <a:p>
                      <a:pPr marL="0" indent="0">
                        <a:spcAft>
                          <a:spcPts val="0"/>
                        </a:spcAft>
                      </a:pPr>
                      <a:r>
                        <a:rPr lang="en-GB" sz="1400" b="1" i="0" baseline="0" dirty="0">
                          <a:solidFill>
                            <a:schemeClr val="bg1"/>
                          </a:solidFill>
                          <a:effectLst/>
                          <a:latin typeface="Arial" panose="020B0604020202020204" pitchFamily="34" charset="0"/>
                        </a:rPr>
                        <a:t>Year</a:t>
                      </a:r>
                      <a:endParaRPr lang="en-GB" sz="1400" b="1" i="0" baseline="0" dirty="0">
                        <a:solidFill>
                          <a:schemeClr val="bg1"/>
                        </a:solidFill>
                        <a:effectLst/>
                        <a:latin typeface="Arial" panose="020B0604020202020204" pitchFamily="34" charset="0"/>
                        <a:ea typeface="Calibri"/>
                        <a:cs typeface="Times New Roman"/>
                      </a:endParaRPr>
                    </a:p>
                  </a:txBody>
                  <a:tcPr marL="68580" marR="68580" marT="0" marB="0"/>
                </a:tc>
                <a:tc>
                  <a:txBody>
                    <a:bodyPr/>
                    <a:lstStyle/>
                    <a:p>
                      <a:pPr marL="0" indent="0">
                        <a:spcAft>
                          <a:spcPts val="0"/>
                        </a:spcAft>
                      </a:pPr>
                      <a:r>
                        <a:rPr lang="en-GB" sz="1400" b="1" i="0" baseline="0" dirty="0">
                          <a:solidFill>
                            <a:schemeClr val="bg1"/>
                          </a:solidFill>
                          <a:effectLst/>
                          <a:latin typeface="Arial" panose="020B0604020202020204" pitchFamily="34" charset="0"/>
                        </a:rPr>
                        <a:t>Number of Staff in overall workforce</a:t>
                      </a:r>
                      <a:endParaRPr lang="en-GB" sz="1400" b="1" i="0" baseline="0" dirty="0">
                        <a:solidFill>
                          <a:schemeClr val="bg1"/>
                        </a:solidFill>
                        <a:effectLst/>
                        <a:latin typeface="Arial" panose="020B0604020202020204" pitchFamily="34" charset="0"/>
                        <a:ea typeface="Calibri"/>
                        <a:cs typeface="Times New Roman"/>
                      </a:endParaRPr>
                    </a:p>
                  </a:txBody>
                  <a:tcPr marL="68580" marR="68580" marT="0" marB="0"/>
                </a:tc>
                <a:tc>
                  <a:txBody>
                    <a:bodyPr/>
                    <a:lstStyle/>
                    <a:p>
                      <a:pPr marL="0" indent="0">
                        <a:spcAft>
                          <a:spcPts val="0"/>
                        </a:spcAft>
                      </a:pPr>
                      <a:r>
                        <a:rPr lang="en-GB" sz="1400" b="1" i="0" baseline="0" dirty="0">
                          <a:solidFill>
                            <a:schemeClr val="bg1"/>
                          </a:solidFill>
                          <a:effectLst/>
                          <a:latin typeface="Arial" panose="020B0604020202020204" pitchFamily="34" charset="0"/>
                        </a:rPr>
                        <a:t>Number of Staff in overall workforce who have declared their ethnicity</a:t>
                      </a:r>
                      <a:endParaRPr lang="en-GB" sz="1400" b="1" i="0" baseline="0" dirty="0">
                        <a:solidFill>
                          <a:schemeClr val="bg1"/>
                        </a:solidFill>
                        <a:effectLst/>
                        <a:latin typeface="Arial" panose="020B0604020202020204" pitchFamily="34" charset="0"/>
                        <a:ea typeface="Calibri"/>
                        <a:cs typeface="Times New Roman"/>
                      </a:endParaRPr>
                    </a:p>
                  </a:txBody>
                  <a:tcPr marL="68580" marR="68580" marT="0" marB="0"/>
                </a:tc>
                <a:tc>
                  <a:txBody>
                    <a:bodyPr/>
                    <a:lstStyle/>
                    <a:p>
                      <a:pPr marL="0" indent="0">
                        <a:spcAft>
                          <a:spcPts val="0"/>
                        </a:spcAft>
                      </a:pPr>
                      <a:r>
                        <a:rPr lang="en-GB" sz="1400" b="1" i="0" baseline="0" dirty="0">
                          <a:solidFill>
                            <a:schemeClr val="bg1"/>
                          </a:solidFill>
                          <a:effectLst/>
                          <a:latin typeface="Arial" panose="020B0604020202020204" pitchFamily="34" charset="0"/>
                        </a:rPr>
                        <a:t>Number of Ethnic Minority Staff in overall workforce</a:t>
                      </a:r>
                      <a:endParaRPr lang="en-GB" sz="1400" b="1" i="0" baseline="0" dirty="0">
                        <a:solidFill>
                          <a:schemeClr val="bg1"/>
                        </a:solidFill>
                        <a:effectLst/>
                        <a:latin typeface="Arial" panose="020B0604020202020204" pitchFamily="34" charset="0"/>
                        <a:ea typeface="Calibri"/>
                        <a:cs typeface="Times New Roman"/>
                      </a:endParaRPr>
                    </a:p>
                  </a:txBody>
                  <a:tcPr marL="68580" marR="68580" marT="0" marB="0"/>
                </a:tc>
                <a:tc>
                  <a:txBody>
                    <a:bodyPr/>
                    <a:lstStyle/>
                    <a:p>
                      <a:pPr marL="0" indent="0">
                        <a:spcAft>
                          <a:spcPts val="0"/>
                        </a:spcAft>
                      </a:pPr>
                      <a:r>
                        <a:rPr lang="en-GB" sz="1400" b="1" i="0" baseline="0" dirty="0">
                          <a:solidFill>
                            <a:schemeClr val="bg1"/>
                          </a:solidFill>
                          <a:effectLst/>
                          <a:latin typeface="Arial" panose="020B0604020202020204" pitchFamily="34" charset="0"/>
                        </a:rPr>
                        <a:t>Percentage of Ethnic Minority Staff in overall workforce</a:t>
                      </a:r>
                      <a:endParaRPr lang="en-GB" sz="1400" b="1" i="0" baseline="0" dirty="0">
                        <a:solidFill>
                          <a:schemeClr val="bg1"/>
                        </a:solidFill>
                        <a:effectLst/>
                        <a:latin typeface="Arial" panose="020B0604020202020204" pitchFamily="34" charset="0"/>
                        <a:ea typeface="Calibri"/>
                        <a:cs typeface="Times New Roman"/>
                      </a:endParaRPr>
                    </a:p>
                  </a:txBody>
                  <a:tcPr marL="68580" marR="68580" marT="0" marB="0"/>
                </a:tc>
              </a:tr>
              <a:tr h="391523">
                <a:tc>
                  <a:txBody>
                    <a:bodyPr/>
                    <a:lstStyle/>
                    <a:p>
                      <a:pPr marL="0" indent="0">
                        <a:spcAft>
                          <a:spcPts val="0"/>
                        </a:spcAft>
                      </a:pPr>
                      <a:r>
                        <a:rPr lang="en-GB" sz="1400" b="1" i="0" baseline="0" dirty="0">
                          <a:solidFill>
                            <a:schemeClr val="bg1"/>
                          </a:solidFill>
                          <a:effectLst/>
                          <a:latin typeface="Arial" panose="020B0604020202020204" pitchFamily="34" charset="0"/>
                        </a:rPr>
                        <a:t>March 2019</a:t>
                      </a:r>
                      <a:endParaRPr lang="en-GB" sz="1400" b="1" i="0" baseline="0" dirty="0">
                        <a:solidFill>
                          <a:schemeClr val="bg1"/>
                        </a:solidFill>
                        <a:effectLst/>
                        <a:latin typeface="Arial" panose="020B0604020202020204" pitchFamily="34" charset="0"/>
                        <a:ea typeface="Calibri"/>
                        <a:cs typeface="Times New Roman"/>
                      </a:endParaRPr>
                    </a:p>
                  </a:txBody>
                  <a:tcPr marL="68580" marR="68580" marT="0" marB="0"/>
                </a:tc>
                <a:tc>
                  <a:txBody>
                    <a:bodyPr/>
                    <a:lstStyle/>
                    <a:p>
                      <a:pPr marL="457200" algn="ctr">
                        <a:spcAft>
                          <a:spcPts val="0"/>
                        </a:spcAft>
                      </a:pPr>
                      <a:r>
                        <a:rPr lang="en-GB" sz="1400" b="0" i="0" baseline="0">
                          <a:solidFill>
                            <a:schemeClr val="tx2">
                              <a:lumMod val="50000"/>
                            </a:schemeClr>
                          </a:solidFill>
                          <a:effectLst/>
                          <a:latin typeface="Arial" panose="020B0604020202020204" pitchFamily="34" charset="0"/>
                        </a:rPr>
                        <a:t>6198</a:t>
                      </a:r>
                      <a:endParaRPr lang="en-GB" sz="1400" b="0" i="0" baseline="0">
                        <a:solidFill>
                          <a:schemeClr val="tx2">
                            <a:lumMod val="50000"/>
                          </a:schemeClr>
                        </a:solidFill>
                        <a:effectLst/>
                        <a:latin typeface="Arial" panose="020B0604020202020204" pitchFamily="34" charset="0"/>
                        <a:ea typeface="Calibri"/>
                        <a:cs typeface="Times New Roman"/>
                      </a:endParaRPr>
                    </a:p>
                  </a:txBody>
                  <a:tcPr marL="68580" marR="68580" marT="0" marB="0"/>
                </a:tc>
                <a:tc>
                  <a:txBody>
                    <a:bodyPr/>
                    <a:lstStyle/>
                    <a:p>
                      <a:pPr marL="457200" algn="ctr">
                        <a:spcAft>
                          <a:spcPts val="0"/>
                        </a:spcAft>
                      </a:pPr>
                      <a:r>
                        <a:rPr lang="en-GB" sz="1400" b="0" i="0" baseline="0">
                          <a:solidFill>
                            <a:schemeClr val="tx2">
                              <a:lumMod val="50000"/>
                            </a:schemeClr>
                          </a:solidFill>
                          <a:effectLst/>
                          <a:latin typeface="Arial" panose="020B0604020202020204" pitchFamily="34" charset="0"/>
                        </a:rPr>
                        <a:t>6059</a:t>
                      </a:r>
                      <a:endParaRPr lang="en-GB" sz="1400" b="0" i="0" baseline="0">
                        <a:solidFill>
                          <a:schemeClr val="tx2">
                            <a:lumMod val="50000"/>
                          </a:schemeClr>
                        </a:solidFill>
                        <a:effectLst/>
                        <a:latin typeface="Arial" panose="020B0604020202020204" pitchFamily="34" charset="0"/>
                        <a:ea typeface="Calibri"/>
                        <a:cs typeface="Times New Roman"/>
                      </a:endParaRPr>
                    </a:p>
                  </a:txBody>
                  <a:tcPr marL="68580" marR="68580" marT="0" marB="0"/>
                </a:tc>
                <a:tc>
                  <a:txBody>
                    <a:bodyPr/>
                    <a:lstStyle/>
                    <a:p>
                      <a:pPr marL="457200" algn="ctr">
                        <a:spcAft>
                          <a:spcPts val="0"/>
                        </a:spcAft>
                      </a:pPr>
                      <a:r>
                        <a:rPr lang="en-GB" sz="1400" b="0" i="0" baseline="0" dirty="0">
                          <a:solidFill>
                            <a:schemeClr val="tx2">
                              <a:lumMod val="50000"/>
                            </a:schemeClr>
                          </a:solidFill>
                          <a:effectLst/>
                          <a:latin typeface="Arial" panose="020B0604020202020204" pitchFamily="34" charset="0"/>
                        </a:rPr>
                        <a:t>1862</a:t>
                      </a:r>
                      <a:endParaRPr lang="en-GB" sz="1400" b="0" i="0" baseline="0" dirty="0">
                        <a:solidFill>
                          <a:schemeClr val="tx2">
                            <a:lumMod val="50000"/>
                          </a:schemeClr>
                        </a:solidFill>
                        <a:effectLst/>
                        <a:latin typeface="Arial" panose="020B0604020202020204" pitchFamily="34" charset="0"/>
                        <a:ea typeface="Calibri"/>
                        <a:cs typeface="Times New Roman"/>
                      </a:endParaRPr>
                    </a:p>
                  </a:txBody>
                  <a:tcPr marL="68580" marR="68580" marT="0" marB="0"/>
                </a:tc>
                <a:tc>
                  <a:txBody>
                    <a:bodyPr/>
                    <a:lstStyle/>
                    <a:p>
                      <a:pPr marL="457200" algn="ctr">
                        <a:spcAft>
                          <a:spcPts val="0"/>
                        </a:spcAft>
                      </a:pPr>
                      <a:r>
                        <a:rPr lang="en-GB" sz="1400" b="1" i="0" baseline="0">
                          <a:solidFill>
                            <a:schemeClr val="tx2">
                              <a:lumMod val="50000"/>
                            </a:schemeClr>
                          </a:solidFill>
                          <a:effectLst/>
                          <a:latin typeface="Arial" panose="020B0604020202020204" pitchFamily="34" charset="0"/>
                        </a:rPr>
                        <a:t>30.73%</a:t>
                      </a:r>
                      <a:endParaRPr lang="en-GB" sz="1400" b="1" i="0" baseline="0">
                        <a:solidFill>
                          <a:schemeClr val="tx2">
                            <a:lumMod val="50000"/>
                          </a:schemeClr>
                        </a:solidFill>
                        <a:effectLst/>
                        <a:latin typeface="Arial" panose="020B0604020202020204" pitchFamily="34" charset="0"/>
                        <a:ea typeface="Calibri"/>
                        <a:cs typeface="Times New Roman"/>
                      </a:endParaRPr>
                    </a:p>
                  </a:txBody>
                  <a:tcPr marL="68580" marR="68580" marT="0" marB="0"/>
                </a:tc>
              </a:tr>
              <a:tr h="391523">
                <a:tc>
                  <a:txBody>
                    <a:bodyPr/>
                    <a:lstStyle/>
                    <a:p>
                      <a:pPr marL="0" indent="0">
                        <a:spcAft>
                          <a:spcPts val="0"/>
                        </a:spcAft>
                      </a:pPr>
                      <a:r>
                        <a:rPr lang="en-GB" sz="1400" b="1" i="0" baseline="0" dirty="0">
                          <a:solidFill>
                            <a:schemeClr val="bg1"/>
                          </a:solidFill>
                          <a:effectLst/>
                          <a:latin typeface="Arial" panose="020B0604020202020204" pitchFamily="34" charset="0"/>
                        </a:rPr>
                        <a:t>March 2020</a:t>
                      </a:r>
                      <a:endParaRPr lang="en-GB" sz="1400" b="1" i="0" baseline="0" dirty="0">
                        <a:solidFill>
                          <a:schemeClr val="bg1"/>
                        </a:solidFill>
                        <a:effectLst/>
                        <a:latin typeface="Arial" panose="020B0604020202020204" pitchFamily="34" charset="0"/>
                        <a:ea typeface="Calibri"/>
                        <a:cs typeface="Times New Roman"/>
                      </a:endParaRPr>
                    </a:p>
                  </a:txBody>
                  <a:tcPr marL="68580" marR="68580" marT="0" marB="0"/>
                </a:tc>
                <a:tc>
                  <a:txBody>
                    <a:bodyPr/>
                    <a:lstStyle/>
                    <a:p>
                      <a:pPr marL="457200" algn="ctr">
                        <a:spcAft>
                          <a:spcPts val="0"/>
                        </a:spcAft>
                      </a:pPr>
                      <a:r>
                        <a:rPr lang="en-GB" sz="1400" b="0" i="0" baseline="0" dirty="0">
                          <a:solidFill>
                            <a:schemeClr val="tx2">
                              <a:lumMod val="50000"/>
                            </a:schemeClr>
                          </a:solidFill>
                          <a:effectLst/>
                          <a:latin typeface="Arial" panose="020B0604020202020204" pitchFamily="34" charset="0"/>
                        </a:rPr>
                        <a:t>6240</a:t>
                      </a:r>
                      <a:endParaRPr lang="en-GB" sz="1400" b="0" i="0" baseline="0" dirty="0">
                        <a:solidFill>
                          <a:schemeClr val="tx2">
                            <a:lumMod val="50000"/>
                          </a:schemeClr>
                        </a:solidFill>
                        <a:effectLst/>
                        <a:latin typeface="Arial" panose="020B0604020202020204" pitchFamily="34" charset="0"/>
                        <a:ea typeface="Calibri"/>
                        <a:cs typeface="Times New Roman"/>
                      </a:endParaRPr>
                    </a:p>
                  </a:txBody>
                  <a:tcPr marL="68580" marR="68580" marT="0" marB="0"/>
                </a:tc>
                <a:tc>
                  <a:txBody>
                    <a:bodyPr/>
                    <a:lstStyle/>
                    <a:p>
                      <a:pPr marL="457200" algn="ctr">
                        <a:spcAft>
                          <a:spcPts val="0"/>
                        </a:spcAft>
                      </a:pPr>
                      <a:r>
                        <a:rPr lang="en-GB" sz="1400" b="0" i="0" baseline="0">
                          <a:solidFill>
                            <a:schemeClr val="tx2">
                              <a:lumMod val="50000"/>
                            </a:schemeClr>
                          </a:solidFill>
                          <a:effectLst/>
                          <a:latin typeface="Arial" panose="020B0604020202020204" pitchFamily="34" charset="0"/>
                        </a:rPr>
                        <a:t>6111</a:t>
                      </a:r>
                      <a:endParaRPr lang="en-GB" sz="1400" b="0" i="0" baseline="0">
                        <a:solidFill>
                          <a:schemeClr val="tx2">
                            <a:lumMod val="50000"/>
                          </a:schemeClr>
                        </a:solidFill>
                        <a:effectLst/>
                        <a:latin typeface="Arial" panose="020B0604020202020204" pitchFamily="34" charset="0"/>
                        <a:ea typeface="Calibri"/>
                        <a:cs typeface="Times New Roman"/>
                      </a:endParaRPr>
                    </a:p>
                  </a:txBody>
                  <a:tcPr marL="68580" marR="68580" marT="0" marB="0"/>
                </a:tc>
                <a:tc>
                  <a:txBody>
                    <a:bodyPr/>
                    <a:lstStyle/>
                    <a:p>
                      <a:pPr marL="457200" algn="ctr">
                        <a:spcAft>
                          <a:spcPts val="0"/>
                        </a:spcAft>
                      </a:pPr>
                      <a:r>
                        <a:rPr lang="en-GB" sz="1400" b="0" i="0" baseline="0">
                          <a:solidFill>
                            <a:schemeClr val="tx2">
                              <a:lumMod val="50000"/>
                            </a:schemeClr>
                          </a:solidFill>
                          <a:effectLst/>
                          <a:latin typeface="Arial" panose="020B0604020202020204" pitchFamily="34" charset="0"/>
                        </a:rPr>
                        <a:t>1963</a:t>
                      </a:r>
                      <a:endParaRPr lang="en-GB" sz="1400" b="0" i="0" baseline="0">
                        <a:solidFill>
                          <a:schemeClr val="tx2">
                            <a:lumMod val="50000"/>
                          </a:schemeClr>
                        </a:solidFill>
                        <a:effectLst/>
                        <a:latin typeface="Arial" panose="020B0604020202020204" pitchFamily="34" charset="0"/>
                        <a:ea typeface="Calibri"/>
                        <a:cs typeface="Times New Roman"/>
                      </a:endParaRPr>
                    </a:p>
                  </a:txBody>
                  <a:tcPr marL="68580" marR="68580" marT="0" marB="0"/>
                </a:tc>
                <a:tc>
                  <a:txBody>
                    <a:bodyPr/>
                    <a:lstStyle/>
                    <a:p>
                      <a:pPr marL="457200" algn="ctr">
                        <a:spcAft>
                          <a:spcPts val="0"/>
                        </a:spcAft>
                      </a:pPr>
                      <a:r>
                        <a:rPr lang="en-GB" sz="1400" b="1" i="0" baseline="0" dirty="0">
                          <a:solidFill>
                            <a:schemeClr val="tx2">
                              <a:lumMod val="50000"/>
                            </a:schemeClr>
                          </a:solidFill>
                          <a:effectLst/>
                          <a:latin typeface="Arial" panose="020B0604020202020204" pitchFamily="34" charset="0"/>
                        </a:rPr>
                        <a:t>32.11%</a:t>
                      </a:r>
                      <a:endParaRPr lang="en-GB" sz="1400" b="1" i="0" baseline="0" dirty="0">
                        <a:solidFill>
                          <a:schemeClr val="tx2">
                            <a:lumMod val="50000"/>
                          </a:schemeClr>
                        </a:solidFill>
                        <a:effectLst/>
                        <a:latin typeface="Arial" panose="020B0604020202020204" pitchFamily="34" charset="0"/>
                        <a:ea typeface="Calibri"/>
                        <a:cs typeface="Times New Roman"/>
                      </a:endParaRPr>
                    </a:p>
                  </a:txBody>
                  <a:tcPr marL="68580" marR="68580" marT="0" marB="0"/>
                </a:tc>
              </a:tr>
              <a:tr h="391523">
                <a:tc>
                  <a:txBody>
                    <a:bodyPr/>
                    <a:lstStyle/>
                    <a:p>
                      <a:pPr marL="0" indent="0">
                        <a:spcAft>
                          <a:spcPts val="0"/>
                        </a:spcAft>
                      </a:pPr>
                      <a:r>
                        <a:rPr lang="en-GB" sz="1400" b="1" i="0" baseline="0" dirty="0">
                          <a:solidFill>
                            <a:schemeClr val="bg1"/>
                          </a:solidFill>
                          <a:effectLst/>
                          <a:latin typeface="Arial" panose="020B0604020202020204" pitchFamily="34" charset="0"/>
                        </a:rPr>
                        <a:t>March 2021</a:t>
                      </a:r>
                      <a:endParaRPr lang="en-GB" sz="1400" b="1" i="0" baseline="0" dirty="0">
                        <a:solidFill>
                          <a:schemeClr val="bg1"/>
                        </a:solidFill>
                        <a:effectLst/>
                        <a:latin typeface="Arial" panose="020B0604020202020204" pitchFamily="34" charset="0"/>
                        <a:ea typeface="Calibri"/>
                        <a:cs typeface="Times New Roman"/>
                      </a:endParaRPr>
                    </a:p>
                  </a:txBody>
                  <a:tcPr marL="68580" marR="68580" marT="0" marB="0"/>
                </a:tc>
                <a:tc>
                  <a:txBody>
                    <a:bodyPr/>
                    <a:lstStyle/>
                    <a:p>
                      <a:pPr marL="457200" algn="ctr">
                        <a:spcAft>
                          <a:spcPts val="0"/>
                        </a:spcAft>
                      </a:pPr>
                      <a:r>
                        <a:rPr lang="en-GB" sz="1400" b="0" i="0" baseline="0">
                          <a:solidFill>
                            <a:schemeClr val="tx2">
                              <a:lumMod val="50000"/>
                            </a:schemeClr>
                          </a:solidFill>
                          <a:effectLst/>
                          <a:latin typeface="Arial" panose="020B0604020202020204" pitchFamily="34" charset="0"/>
                        </a:rPr>
                        <a:t>6397</a:t>
                      </a:r>
                      <a:endParaRPr lang="en-GB" sz="1400" b="0" i="0" baseline="0">
                        <a:solidFill>
                          <a:schemeClr val="tx2">
                            <a:lumMod val="50000"/>
                          </a:schemeClr>
                        </a:solidFill>
                        <a:effectLst/>
                        <a:latin typeface="Arial" panose="020B0604020202020204" pitchFamily="34" charset="0"/>
                        <a:ea typeface="Calibri"/>
                        <a:cs typeface="Times New Roman"/>
                      </a:endParaRPr>
                    </a:p>
                  </a:txBody>
                  <a:tcPr marL="68580" marR="68580" marT="0" marB="0"/>
                </a:tc>
                <a:tc>
                  <a:txBody>
                    <a:bodyPr/>
                    <a:lstStyle/>
                    <a:p>
                      <a:pPr marL="457200" algn="ctr">
                        <a:spcAft>
                          <a:spcPts val="0"/>
                        </a:spcAft>
                      </a:pPr>
                      <a:r>
                        <a:rPr lang="en-GB" sz="1400" b="0" i="0" baseline="0" dirty="0">
                          <a:solidFill>
                            <a:schemeClr val="tx2">
                              <a:lumMod val="50000"/>
                            </a:schemeClr>
                          </a:solidFill>
                          <a:effectLst/>
                          <a:latin typeface="Arial" panose="020B0604020202020204" pitchFamily="34" charset="0"/>
                        </a:rPr>
                        <a:t>6273</a:t>
                      </a:r>
                      <a:endParaRPr lang="en-GB" sz="1400" b="0" i="0" baseline="0" dirty="0">
                        <a:solidFill>
                          <a:schemeClr val="tx2">
                            <a:lumMod val="50000"/>
                          </a:schemeClr>
                        </a:solidFill>
                        <a:effectLst/>
                        <a:latin typeface="Arial" panose="020B0604020202020204" pitchFamily="34" charset="0"/>
                        <a:ea typeface="Calibri"/>
                        <a:cs typeface="Times New Roman"/>
                      </a:endParaRPr>
                    </a:p>
                  </a:txBody>
                  <a:tcPr marL="68580" marR="68580" marT="0" marB="0"/>
                </a:tc>
                <a:tc>
                  <a:txBody>
                    <a:bodyPr/>
                    <a:lstStyle/>
                    <a:p>
                      <a:pPr marL="457200" algn="ctr">
                        <a:spcAft>
                          <a:spcPts val="0"/>
                        </a:spcAft>
                      </a:pPr>
                      <a:r>
                        <a:rPr lang="en-GB" sz="1400" b="0" i="0" baseline="0" dirty="0">
                          <a:solidFill>
                            <a:schemeClr val="tx2">
                              <a:lumMod val="50000"/>
                            </a:schemeClr>
                          </a:solidFill>
                          <a:effectLst/>
                          <a:latin typeface="Arial" panose="020B0604020202020204" pitchFamily="34" charset="0"/>
                        </a:rPr>
                        <a:t>2079</a:t>
                      </a:r>
                      <a:endParaRPr lang="en-GB" sz="1400" b="0" i="0" baseline="0" dirty="0">
                        <a:solidFill>
                          <a:schemeClr val="tx2">
                            <a:lumMod val="50000"/>
                          </a:schemeClr>
                        </a:solidFill>
                        <a:effectLst/>
                        <a:latin typeface="Arial" panose="020B0604020202020204" pitchFamily="34" charset="0"/>
                        <a:ea typeface="Calibri"/>
                        <a:cs typeface="Times New Roman"/>
                      </a:endParaRPr>
                    </a:p>
                  </a:txBody>
                  <a:tcPr marL="68580" marR="68580" marT="0" marB="0"/>
                </a:tc>
                <a:tc>
                  <a:txBody>
                    <a:bodyPr/>
                    <a:lstStyle/>
                    <a:p>
                      <a:pPr marL="457200" algn="ctr">
                        <a:spcAft>
                          <a:spcPts val="0"/>
                        </a:spcAft>
                      </a:pPr>
                      <a:r>
                        <a:rPr lang="en-GB" sz="1400" b="1" i="0" baseline="0" dirty="0">
                          <a:solidFill>
                            <a:schemeClr val="tx2">
                              <a:lumMod val="50000"/>
                            </a:schemeClr>
                          </a:solidFill>
                          <a:effectLst/>
                          <a:latin typeface="Arial" panose="020B0604020202020204" pitchFamily="34" charset="0"/>
                        </a:rPr>
                        <a:t>33.14%</a:t>
                      </a:r>
                      <a:endParaRPr lang="en-GB" sz="1400" b="1" i="0" baseline="0" dirty="0">
                        <a:solidFill>
                          <a:schemeClr val="tx2">
                            <a:lumMod val="50000"/>
                          </a:schemeClr>
                        </a:solidFill>
                        <a:effectLst/>
                        <a:latin typeface="Arial" panose="020B0604020202020204" pitchFamily="34" charset="0"/>
                        <a:ea typeface="Calibri"/>
                        <a:cs typeface="Times New Roman"/>
                      </a:endParaRPr>
                    </a:p>
                  </a:txBody>
                  <a:tcPr marL="68580" marR="68580" marT="0" marB="0"/>
                </a:tc>
              </a:tr>
            </a:tbl>
          </a:graphicData>
        </a:graphic>
      </p:graphicFrame>
      <p:sp>
        <p:nvSpPr>
          <p:cNvPr id="8" name="Up Arrow 7"/>
          <p:cNvSpPr/>
          <p:nvPr/>
        </p:nvSpPr>
        <p:spPr>
          <a:xfrm>
            <a:off x="8504244" y="2998107"/>
            <a:ext cx="46038" cy="82550"/>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 name="Up Arrow 8"/>
          <p:cNvSpPr/>
          <p:nvPr/>
        </p:nvSpPr>
        <p:spPr>
          <a:xfrm>
            <a:off x="8460432" y="2616805"/>
            <a:ext cx="44450" cy="84138"/>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 name="TextBox 1"/>
          <p:cNvSpPr txBox="1"/>
          <p:nvPr/>
        </p:nvSpPr>
        <p:spPr>
          <a:xfrm>
            <a:off x="232879" y="3284984"/>
            <a:ext cx="8743122" cy="3262432"/>
          </a:xfrm>
          <a:prstGeom prst="rect">
            <a:avLst/>
          </a:prstGeom>
          <a:noFill/>
        </p:spPr>
        <p:txBody>
          <a:bodyPr wrap="square" rtlCol="0">
            <a:spAutoFit/>
          </a:bodyPr>
          <a:lstStyle/>
          <a:p>
            <a:pPr marL="285750" indent="-285750">
              <a:buClr>
                <a:schemeClr val="accent3"/>
              </a:buClr>
              <a:buFont typeface="Wingdings" panose="05000000000000000000" pitchFamily="2" charset="2"/>
              <a:buChar char="§"/>
            </a:pPr>
            <a:r>
              <a:rPr lang="en-GB" sz="2000" dirty="0" smtClean="0">
                <a:solidFill>
                  <a:schemeClr val="tx2">
                    <a:lumMod val="50000"/>
                  </a:schemeClr>
                </a:solidFill>
                <a:latin typeface="Arial" panose="020B0604020202020204" pitchFamily="34" charset="0"/>
                <a:cs typeface="Arial" panose="020B0604020202020204" pitchFamily="34" charset="0"/>
              </a:rPr>
              <a:t>Overall increase in Trust employee numbers</a:t>
            </a:r>
          </a:p>
          <a:p>
            <a:pPr>
              <a:buClr>
                <a:schemeClr val="accent3"/>
              </a:buClr>
            </a:pPr>
            <a:endParaRPr lang="en-GB" sz="1000" dirty="0" smtClean="0">
              <a:solidFill>
                <a:schemeClr val="tx2">
                  <a:lumMod val="50000"/>
                </a:schemeClr>
              </a:solidFill>
              <a:latin typeface="Arial" panose="020B0604020202020204" pitchFamily="34" charset="0"/>
              <a:cs typeface="Arial" panose="020B0604020202020204" pitchFamily="34" charset="0"/>
            </a:endParaRPr>
          </a:p>
          <a:p>
            <a:pPr marL="285750" indent="-285750">
              <a:buClr>
                <a:schemeClr val="accent3"/>
              </a:buClr>
              <a:buFont typeface="Wingdings" panose="05000000000000000000" pitchFamily="2" charset="2"/>
              <a:buChar char="§"/>
            </a:pPr>
            <a:r>
              <a:rPr lang="en-GB" sz="2000" dirty="0" smtClean="0">
                <a:solidFill>
                  <a:schemeClr val="tx2">
                    <a:lumMod val="50000"/>
                  </a:schemeClr>
                </a:solidFill>
                <a:latin typeface="Arial" panose="020B0604020202020204" pitchFamily="34" charset="0"/>
                <a:cs typeface="Arial" panose="020B0604020202020204" pitchFamily="34" charset="0"/>
              </a:rPr>
              <a:t>Increased % of Ethnic Minority Staff in the overall workforce.  On target to achieve our ambition of </a:t>
            </a:r>
            <a:r>
              <a:rPr lang="en-GB" sz="2000" b="1" dirty="0" smtClean="0">
                <a:solidFill>
                  <a:schemeClr val="accent4"/>
                </a:solidFill>
                <a:latin typeface="Arial" panose="020B0604020202020204" pitchFamily="34" charset="0"/>
                <a:cs typeface="Arial" panose="020B0604020202020204" pitchFamily="34" charset="0"/>
              </a:rPr>
              <a:t>35% </a:t>
            </a:r>
            <a:r>
              <a:rPr lang="en-GB" sz="2000" dirty="0" smtClean="0">
                <a:solidFill>
                  <a:schemeClr val="tx2">
                    <a:lumMod val="50000"/>
                  </a:schemeClr>
                </a:solidFill>
                <a:latin typeface="Arial" panose="020B0604020202020204" pitchFamily="34" charset="0"/>
                <a:cs typeface="Arial" panose="020B0604020202020204" pitchFamily="34" charset="0"/>
              </a:rPr>
              <a:t>by 2025</a:t>
            </a:r>
          </a:p>
          <a:p>
            <a:pPr>
              <a:buClr>
                <a:schemeClr val="accent3"/>
              </a:buClr>
            </a:pPr>
            <a:endParaRPr lang="en-GB" sz="1000" dirty="0" smtClean="0">
              <a:solidFill>
                <a:schemeClr val="tx2">
                  <a:lumMod val="50000"/>
                </a:schemeClr>
              </a:solidFill>
              <a:latin typeface="Arial" panose="020B0604020202020204" pitchFamily="34" charset="0"/>
              <a:cs typeface="Arial" panose="020B0604020202020204" pitchFamily="34" charset="0"/>
            </a:endParaRPr>
          </a:p>
          <a:p>
            <a:pPr marL="285750" indent="-285750">
              <a:buClr>
                <a:schemeClr val="accent3"/>
              </a:buClr>
              <a:buFont typeface="Wingdings" panose="05000000000000000000" pitchFamily="2" charset="2"/>
              <a:buChar char="§"/>
            </a:pPr>
            <a:r>
              <a:rPr lang="en-GB" sz="2000" dirty="0" smtClean="0">
                <a:solidFill>
                  <a:schemeClr val="tx2">
                    <a:lumMod val="50000"/>
                  </a:schemeClr>
                </a:solidFill>
                <a:latin typeface="Arial" panose="020B0604020202020204" pitchFamily="34" charset="0"/>
                <a:cs typeface="Arial" panose="020B0604020202020204" pitchFamily="34" charset="0"/>
              </a:rPr>
              <a:t>Continue to be underrepresented at bands 8a+ (</a:t>
            </a:r>
            <a:r>
              <a:rPr lang="en-GB" sz="2000" dirty="0" err="1" smtClean="0">
                <a:solidFill>
                  <a:schemeClr val="tx2">
                    <a:lumMod val="50000"/>
                  </a:schemeClr>
                </a:solidFill>
                <a:latin typeface="Arial" panose="020B0604020202020204" pitchFamily="34" charset="0"/>
                <a:cs typeface="Arial" panose="020B0604020202020204" pitchFamily="34" charset="0"/>
              </a:rPr>
              <a:t>incl</a:t>
            </a:r>
            <a:r>
              <a:rPr lang="en-GB" sz="2000" dirty="0" smtClean="0">
                <a:solidFill>
                  <a:schemeClr val="tx2">
                    <a:lumMod val="50000"/>
                  </a:schemeClr>
                </a:solidFill>
                <a:latin typeface="Arial" panose="020B0604020202020204" pitchFamily="34" charset="0"/>
                <a:cs typeface="Arial" panose="020B0604020202020204" pitchFamily="34" charset="0"/>
              </a:rPr>
              <a:t> VSM) but some key appointments made.  However;</a:t>
            </a:r>
          </a:p>
          <a:p>
            <a:pPr>
              <a:buClr>
                <a:schemeClr val="accent3"/>
              </a:buClr>
            </a:pPr>
            <a:endParaRPr lang="en-GB" sz="1000" dirty="0" smtClean="0">
              <a:solidFill>
                <a:schemeClr val="tx2">
                  <a:lumMod val="50000"/>
                </a:schemeClr>
              </a:solidFill>
              <a:latin typeface="Arial" panose="020B0604020202020204" pitchFamily="34" charset="0"/>
              <a:cs typeface="Arial" panose="020B0604020202020204" pitchFamily="34" charset="0"/>
            </a:endParaRPr>
          </a:p>
          <a:p>
            <a:pPr marL="285750" indent="-285750">
              <a:buClr>
                <a:schemeClr val="accent3"/>
              </a:buClr>
              <a:buFont typeface="Wingdings" panose="05000000000000000000" pitchFamily="2" charset="2"/>
              <a:buChar char="§"/>
            </a:pPr>
            <a:r>
              <a:rPr lang="en-GB" sz="2000" dirty="0" smtClean="0">
                <a:solidFill>
                  <a:schemeClr val="tx2">
                    <a:lumMod val="50000"/>
                  </a:schemeClr>
                </a:solidFill>
                <a:latin typeface="Arial" panose="020B0604020202020204" pitchFamily="34" charset="0"/>
                <a:cs typeface="Arial" panose="020B0604020202020204" pitchFamily="34" charset="0"/>
              </a:rPr>
              <a:t>Encouraging pipeline growth : increase of </a:t>
            </a:r>
            <a:r>
              <a:rPr lang="en-GB" sz="2000" b="1" dirty="0" smtClean="0">
                <a:solidFill>
                  <a:schemeClr val="accent4"/>
                </a:solidFill>
                <a:latin typeface="Arial" panose="020B0604020202020204" pitchFamily="34" charset="0"/>
                <a:cs typeface="Arial" panose="020B0604020202020204" pitchFamily="34" charset="0"/>
              </a:rPr>
              <a:t>27</a:t>
            </a:r>
            <a:r>
              <a:rPr lang="en-GB" sz="2000" dirty="0" smtClean="0">
                <a:solidFill>
                  <a:schemeClr val="tx2">
                    <a:lumMod val="50000"/>
                  </a:schemeClr>
                </a:solidFill>
                <a:latin typeface="Arial" panose="020B0604020202020204" pitchFamily="34" charset="0"/>
                <a:cs typeface="Arial" panose="020B0604020202020204" pitchFamily="34" charset="0"/>
              </a:rPr>
              <a:t> ethnic minority appointments in clinical band 7 roles from last year</a:t>
            </a:r>
            <a:endParaRPr lang="en-GB" sz="2000" dirty="0" smtClean="0">
              <a:solidFill>
                <a:schemeClr val="tx2">
                  <a:lumMod val="50000"/>
                </a:schemeClr>
              </a:solidFill>
            </a:endParaRPr>
          </a:p>
          <a:p>
            <a:pPr marL="742950" lvl="1" indent="-285750">
              <a:buClr>
                <a:schemeClr val="accent3"/>
              </a:buClr>
              <a:buFont typeface="Wingdings" panose="05000000000000000000" pitchFamily="2" charset="2"/>
              <a:buChar char="§"/>
            </a:pPr>
            <a:endParaRPr lang="en-GB" dirty="0" smtClean="0">
              <a:solidFill>
                <a:schemeClr val="tx2">
                  <a:lumMod val="50000"/>
                </a:schemeClr>
              </a:solidFill>
            </a:endParaRPr>
          </a:p>
          <a:p>
            <a:pPr marL="285750" indent="-285750">
              <a:buClr>
                <a:schemeClr val="accent3"/>
              </a:buClr>
              <a:buFont typeface="Wingdings" panose="05000000000000000000" pitchFamily="2" charset="2"/>
              <a:buChar char="§"/>
            </a:pPr>
            <a:endParaRPr lang="en-GB" dirty="0" smtClean="0">
              <a:solidFill>
                <a:schemeClr val="tx2">
                  <a:lumMod val="50000"/>
                </a:schemeClr>
              </a:solidFill>
            </a:endParaRPr>
          </a:p>
        </p:txBody>
      </p:sp>
    </p:spTree>
    <p:extLst>
      <p:ext uri="{BB962C8B-B14F-4D97-AF65-F5344CB8AC3E}">
        <p14:creationId xmlns:p14="http://schemas.microsoft.com/office/powerpoint/2010/main" val="36350792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3310" y="116632"/>
            <a:ext cx="6086882" cy="1143000"/>
          </a:xfrm>
        </p:spPr>
        <p:txBody>
          <a:bodyPr>
            <a:noAutofit/>
          </a:bodyPr>
          <a:lstStyle/>
          <a:p>
            <a:pPr algn="l">
              <a:tabLst>
                <a:tab pos="2606675" algn="l"/>
              </a:tabLst>
            </a:pPr>
            <a:r>
              <a:rPr lang="en-GB" sz="2800" dirty="0" smtClean="0">
                <a:solidFill>
                  <a:schemeClr val="accent3"/>
                </a:solidFill>
              </a:rPr>
              <a:t>Indicator 2: </a:t>
            </a:r>
            <a:r>
              <a:rPr lang="en-GB" sz="2800" dirty="0" smtClean="0"/>
              <a:t>Likelihood of appointment from shortlisting</a:t>
            </a:r>
            <a:endParaRPr lang="en-GB" sz="2800" dirty="0"/>
          </a:p>
        </p:txBody>
      </p:sp>
      <p:sp>
        <p:nvSpPr>
          <p:cNvPr id="8" name="Up Arrow 7"/>
          <p:cNvSpPr/>
          <p:nvPr/>
        </p:nvSpPr>
        <p:spPr>
          <a:xfrm>
            <a:off x="8297201" y="3182243"/>
            <a:ext cx="46038" cy="82550"/>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 name="Up Arrow 8"/>
          <p:cNvSpPr/>
          <p:nvPr/>
        </p:nvSpPr>
        <p:spPr>
          <a:xfrm>
            <a:off x="8314497" y="2924944"/>
            <a:ext cx="44450" cy="84138"/>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 name="TextBox 1"/>
          <p:cNvSpPr txBox="1"/>
          <p:nvPr/>
        </p:nvSpPr>
        <p:spPr>
          <a:xfrm>
            <a:off x="222696" y="4365104"/>
            <a:ext cx="8743122" cy="2769989"/>
          </a:xfrm>
          <a:prstGeom prst="rect">
            <a:avLst/>
          </a:prstGeom>
          <a:noFill/>
        </p:spPr>
        <p:txBody>
          <a:bodyPr wrap="square" rtlCol="0">
            <a:spAutoFit/>
          </a:bodyPr>
          <a:lstStyle/>
          <a:p>
            <a:pPr marL="285750" indent="-285750">
              <a:buClr>
                <a:schemeClr val="accent3"/>
              </a:buClr>
              <a:buFont typeface="Wingdings" panose="05000000000000000000" pitchFamily="2" charset="2"/>
              <a:buChar char="§"/>
            </a:pPr>
            <a:r>
              <a:rPr lang="en-GB" sz="2000" dirty="0" smtClean="0">
                <a:solidFill>
                  <a:schemeClr val="tx2">
                    <a:lumMod val="50000"/>
                  </a:schemeClr>
                </a:solidFill>
                <a:latin typeface="Arial" panose="020B0604020202020204" pitchFamily="34" charset="0"/>
                <a:cs typeface="Arial" panose="020B0604020202020204" pitchFamily="34" charset="0"/>
              </a:rPr>
              <a:t>The proportion of shortlisted applicants being appointed has risen each year across the board</a:t>
            </a:r>
          </a:p>
          <a:p>
            <a:pPr marL="285750" indent="-285750">
              <a:buClr>
                <a:schemeClr val="accent3"/>
              </a:buClr>
              <a:buFont typeface="Wingdings" panose="05000000000000000000" pitchFamily="2" charset="2"/>
              <a:buChar char="§"/>
            </a:pPr>
            <a:endParaRPr lang="en-GB" sz="1000" dirty="0" smtClean="0">
              <a:solidFill>
                <a:schemeClr val="tx2">
                  <a:lumMod val="50000"/>
                </a:schemeClr>
              </a:solidFill>
              <a:latin typeface="Arial" panose="020B0604020202020204" pitchFamily="34" charset="0"/>
              <a:cs typeface="Arial" panose="020B0604020202020204" pitchFamily="34" charset="0"/>
            </a:endParaRPr>
          </a:p>
          <a:p>
            <a:pPr marL="285750" indent="-285750">
              <a:buClr>
                <a:schemeClr val="accent3"/>
              </a:buClr>
              <a:buFont typeface="Wingdings" panose="05000000000000000000" pitchFamily="2" charset="2"/>
              <a:buChar char="§"/>
            </a:pPr>
            <a:r>
              <a:rPr lang="en-GB" sz="2000" dirty="0" smtClean="0">
                <a:solidFill>
                  <a:schemeClr val="tx2">
                    <a:lumMod val="50000"/>
                  </a:schemeClr>
                </a:solidFill>
                <a:latin typeface="Arial" panose="020B0604020202020204" pitchFamily="34" charset="0"/>
                <a:cs typeface="Arial" panose="020B0604020202020204" pitchFamily="34" charset="0"/>
              </a:rPr>
              <a:t>Chance of being appointed from shortlisting continues to be </a:t>
            </a:r>
            <a:r>
              <a:rPr lang="en-GB" sz="2000" b="1" dirty="0" smtClean="0">
                <a:solidFill>
                  <a:schemeClr val="accent4"/>
                </a:solidFill>
                <a:latin typeface="Arial" panose="020B0604020202020204" pitchFamily="34" charset="0"/>
                <a:cs typeface="Arial" panose="020B0604020202020204" pitchFamily="34" charset="0"/>
              </a:rPr>
              <a:t>1.5 times </a:t>
            </a:r>
            <a:r>
              <a:rPr lang="en-GB" sz="2000" dirty="0" smtClean="0">
                <a:solidFill>
                  <a:schemeClr val="tx2">
                    <a:lumMod val="50000"/>
                  </a:schemeClr>
                </a:solidFill>
                <a:latin typeface="Arial" panose="020B0604020202020204" pitchFamily="34" charset="0"/>
                <a:cs typeface="Arial" panose="020B0604020202020204" pitchFamily="34" charset="0"/>
              </a:rPr>
              <a:t>higher for White applicants (no change from last year)</a:t>
            </a:r>
          </a:p>
          <a:p>
            <a:pPr>
              <a:buClr>
                <a:schemeClr val="accent3"/>
              </a:buClr>
            </a:pPr>
            <a:endParaRPr lang="en-GB" sz="1000" dirty="0">
              <a:solidFill>
                <a:srgbClr val="FF0000"/>
              </a:solidFill>
              <a:latin typeface="Arial" panose="020B0604020202020204" pitchFamily="34" charset="0"/>
              <a:cs typeface="Arial" panose="020B0604020202020204" pitchFamily="34" charset="0"/>
            </a:endParaRPr>
          </a:p>
          <a:p>
            <a:pPr marL="285750" indent="-285750">
              <a:buClr>
                <a:schemeClr val="accent3"/>
              </a:buClr>
              <a:buFont typeface="Wingdings" panose="05000000000000000000" pitchFamily="2" charset="2"/>
              <a:buChar char="§"/>
            </a:pPr>
            <a:r>
              <a:rPr lang="en-GB" sz="2000" dirty="0" smtClean="0">
                <a:solidFill>
                  <a:schemeClr val="tx2">
                    <a:lumMod val="50000"/>
                  </a:schemeClr>
                </a:solidFill>
                <a:latin typeface="Arial" panose="020B0604020202020204" pitchFamily="34" charset="0"/>
                <a:cs typeface="Arial" panose="020B0604020202020204" pitchFamily="34" charset="0"/>
              </a:rPr>
              <a:t>National position 2020: White staff are </a:t>
            </a:r>
            <a:r>
              <a:rPr lang="en-GB" sz="2000" b="1" dirty="0" smtClean="0">
                <a:solidFill>
                  <a:schemeClr val="accent4"/>
                </a:solidFill>
                <a:latin typeface="Arial" panose="020B0604020202020204" pitchFamily="34" charset="0"/>
                <a:cs typeface="Arial" panose="020B0604020202020204" pitchFamily="34" charset="0"/>
              </a:rPr>
              <a:t>1.61 </a:t>
            </a:r>
            <a:r>
              <a:rPr lang="en-GB" sz="2000" dirty="0" smtClean="0">
                <a:solidFill>
                  <a:schemeClr val="tx2">
                    <a:lumMod val="50000"/>
                  </a:schemeClr>
                </a:solidFill>
                <a:latin typeface="Arial" panose="020B0604020202020204" pitchFamily="34" charset="0"/>
                <a:cs typeface="Arial" panose="020B0604020202020204" pitchFamily="34" charset="0"/>
              </a:rPr>
              <a:t>x more likely</a:t>
            </a:r>
            <a:endParaRPr lang="en-GB" sz="2000" b="1" dirty="0" smtClean="0">
              <a:solidFill>
                <a:schemeClr val="accent4"/>
              </a:solidFill>
              <a:latin typeface="Arial" panose="020B0604020202020204" pitchFamily="34" charset="0"/>
              <a:cs typeface="Arial" panose="020B0604020202020204" pitchFamily="34" charset="0"/>
            </a:endParaRPr>
          </a:p>
          <a:p>
            <a:pPr lvl="1">
              <a:buClr>
                <a:schemeClr val="accent3"/>
              </a:buClr>
            </a:pPr>
            <a:endParaRPr lang="en-GB" dirty="0" smtClean="0">
              <a:solidFill>
                <a:schemeClr val="tx2">
                  <a:lumMod val="50000"/>
                </a:schemeClr>
              </a:solidFill>
            </a:endParaRPr>
          </a:p>
          <a:p>
            <a:pPr marL="742950" lvl="1" indent="-285750">
              <a:buClr>
                <a:schemeClr val="accent3"/>
              </a:buClr>
              <a:buFont typeface="Wingdings" panose="05000000000000000000" pitchFamily="2" charset="2"/>
              <a:buChar char="§"/>
            </a:pPr>
            <a:endParaRPr lang="en-GB" dirty="0" smtClean="0">
              <a:solidFill>
                <a:schemeClr val="tx2">
                  <a:lumMod val="50000"/>
                </a:schemeClr>
              </a:solidFill>
            </a:endParaRPr>
          </a:p>
          <a:p>
            <a:pPr marL="285750" indent="-285750">
              <a:buClr>
                <a:schemeClr val="accent3"/>
              </a:buClr>
              <a:buFont typeface="Wingdings" panose="05000000000000000000" pitchFamily="2" charset="2"/>
              <a:buChar char="§"/>
            </a:pPr>
            <a:endParaRPr lang="en-GB" dirty="0" smtClean="0">
              <a:solidFill>
                <a:schemeClr val="tx2">
                  <a:lumMod val="50000"/>
                </a:scheme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19173744"/>
              </p:ext>
            </p:extLst>
          </p:nvPr>
        </p:nvGraphicFramePr>
        <p:xfrm>
          <a:off x="360641" y="1090631"/>
          <a:ext cx="8568953" cy="3258262"/>
        </p:xfrm>
        <a:graphic>
          <a:graphicData uri="http://schemas.openxmlformats.org/drawingml/2006/table">
            <a:tbl>
              <a:tblPr firstRow="1" firstCol="1" bandRow="1">
                <a:tableStyleId>{5C22544A-7EE6-4342-B048-85BDC9FD1C3A}</a:tableStyleId>
              </a:tblPr>
              <a:tblGrid>
                <a:gridCol w="1080120"/>
                <a:gridCol w="720080"/>
                <a:gridCol w="864096"/>
                <a:gridCol w="648072"/>
                <a:gridCol w="1080120"/>
                <a:gridCol w="792088"/>
                <a:gridCol w="1224136"/>
                <a:gridCol w="2160241"/>
              </a:tblGrid>
              <a:tr h="372183">
                <a:tc>
                  <a:txBody>
                    <a:bodyPr/>
                    <a:lstStyle/>
                    <a:p>
                      <a:pPr>
                        <a:spcAft>
                          <a:spcPts val="0"/>
                        </a:spcAft>
                      </a:pPr>
                      <a:r>
                        <a:rPr lang="en-GB" sz="1400" dirty="0" smtClean="0">
                          <a:effectLst/>
                          <a:latin typeface="Arial" panose="020B0604020202020204" pitchFamily="34" charset="0"/>
                          <a:cs typeface="Arial" panose="020B0604020202020204" pitchFamily="34" charset="0"/>
                        </a:rPr>
                        <a:t>Year</a:t>
                      </a:r>
                      <a:endParaRPr lang="en-GB" sz="1400" dirty="0">
                        <a:effectLst/>
                        <a:latin typeface="Arial" panose="020B0604020202020204" pitchFamily="34" charset="0"/>
                        <a:ea typeface="Calibri"/>
                        <a:cs typeface="Arial" panose="020B0604020202020204" pitchFamily="34" charset="0"/>
                      </a:endParaRPr>
                    </a:p>
                  </a:txBody>
                  <a:tcPr marL="39017" marR="39017" marT="0" marB="0"/>
                </a:tc>
                <a:tc gridSpan="7">
                  <a:txBody>
                    <a:bodyPr/>
                    <a:lstStyle/>
                    <a:p>
                      <a:pPr>
                        <a:spcAft>
                          <a:spcPts val="0"/>
                        </a:spcAft>
                      </a:pPr>
                      <a:r>
                        <a:rPr lang="en-GB" sz="1400" dirty="0">
                          <a:effectLst/>
                          <a:latin typeface="Arial" panose="020B0604020202020204" pitchFamily="34" charset="0"/>
                          <a:cs typeface="Arial" panose="020B0604020202020204" pitchFamily="34" charset="0"/>
                        </a:rPr>
                        <a:t>Relative likelihood of staff being appointed from shortlisting across all posts </a:t>
                      </a:r>
                    </a:p>
                    <a:p>
                      <a:pPr>
                        <a:spcAft>
                          <a:spcPts val="0"/>
                        </a:spcAft>
                      </a:pPr>
                      <a:r>
                        <a:rPr lang="en-GB" sz="1400" dirty="0">
                          <a:effectLst/>
                          <a:latin typeface="Arial" panose="020B0604020202020204" pitchFamily="34" charset="0"/>
                          <a:cs typeface="Arial" panose="020B0604020202020204" pitchFamily="34" charset="0"/>
                        </a:rPr>
                        <a:t> </a:t>
                      </a:r>
                      <a:endParaRPr lang="en-GB" sz="1400" dirty="0">
                        <a:effectLst/>
                        <a:latin typeface="Arial" panose="020B0604020202020204" pitchFamily="34" charset="0"/>
                        <a:ea typeface="Calibri"/>
                        <a:cs typeface="Arial" panose="020B0604020202020204" pitchFamily="34" charset="0"/>
                      </a:endParaRPr>
                    </a:p>
                  </a:txBody>
                  <a:tcPr marL="39017" marR="39017"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1162558">
                <a:tc>
                  <a:txBody>
                    <a:bodyPr/>
                    <a:lstStyle/>
                    <a:p>
                      <a:pPr marL="457200">
                        <a:spcAft>
                          <a:spcPts val="0"/>
                        </a:spcAft>
                      </a:pPr>
                      <a:r>
                        <a:rPr lang="en-GB" sz="1400" dirty="0">
                          <a:effectLst/>
                          <a:latin typeface="Arial" panose="020B0604020202020204" pitchFamily="34" charset="0"/>
                          <a:cs typeface="Arial" panose="020B0604020202020204" pitchFamily="34" charset="0"/>
                        </a:rPr>
                        <a:t> </a:t>
                      </a:r>
                      <a:endParaRPr lang="en-GB" sz="1400" dirty="0">
                        <a:effectLst/>
                        <a:latin typeface="Arial" panose="020B0604020202020204" pitchFamily="34" charset="0"/>
                        <a:ea typeface="Calibri"/>
                        <a:cs typeface="Arial" panose="020B0604020202020204" pitchFamily="34" charset="0"/>
                      </a:endParaRPr>
                    </a:p>
                  </a:txBody>
                  <a:tcPr marL="39017" marR="39017" marT="0" marB="0"/>
                </a:tc>
                <a:tc gridSpan="2">
                  <a:txBody>
                    <a:bodyPr/>
                    <a:lstStyle/>
                    <a:p>
                      <a:pPr marL="0" indent="0">
                        <a:spcAft>
                          <a:spcPts val="0"/>
                        </a:spcAft>
                      </a:pPr>
                      <a:r>
                        <a:rPr lang="en-GB" sz="1400" b="0" dirty="0">
                          <a:solidFill>
                            <a:schemeClr val="tx2">
                              <a:lumMod val="50000"/>
                            </a:schemeClr>
                          </a:solidFill>
                          <a:effectLst/>
                          <a:latin typeface="Arial" panose="020B0604020202020204" pitchFamily="34" charset="0"/>
                          <a:cs typeface="Arial" panose="020B0604020202020204" pitchFamily="34" charset="0"/>
                        </a:rPr>
                        <a:t>Number of shortlisted applicants</a:t>
                      </a:r>
                      <a:endParaRPr lang="en-GB" sz="1400" b="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39017" marR="39017" marT="0" marB="0"/>
                </a:tc>
                <a:tc hMerge="1">
                  <a:txBody>
                    <a:bodyPr/>
                    <a:lstStyle/>
                    <a:p>
                      <a:endParaRPr lang="en-GB"/>
                    </a:p>
                  </a:txBody>
                  <a:tcPr/>
                </a:tc>
                <a:tc gridSpan="2">
                  <a:txBody>
                    <a:bodyPr/>
                    <a:lstStyle/>
                    <a:p>
                      <a:pPr marL="0" indent="0">
                        <a:spcAft>
                          <a:spcPts val="0"/>
                        </a:spcAft>
                      </a:pPr>
                      <a:r>
                        <a:rPr lang="en-GB" sz="1400" b="0" dirty="0">
                          <a:solidFill>
                            <a:schemeClr val="tx2">
                              <a:lumMod val="50000"/>
                            </a:schemeClr>
                          </a:solidFill>
                          <a:effectLst/>
                          <a:latin typeface="Arial" panose="020B0604020202020204" pitchFamily="34" charset="0"/>
                          <a:cs typeface="Arial" panose="020B0604020202020204" pitchFamily="34" charset="0"/>
                        </a:rPr>
                        <a:t>Number appointed from shortlisting</a:t>
                      </a:r>
                      <a:endParaRPr lang="en-GB" sz="1400" b="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39017" marR="39017" marT="0" marB="0"/>
                </a:tc>
                <a:tc hMerge="1">
                  <a:txBody>
                    <a:bodyPr/>
                    <a:lstStyle/>
                    <a:p>
                      <a:endParaRPr lang="en-GB"/>
                    </a:p>
                  </a:txBody>
                  <a:tcPr/>
                </a:tc>
                <a:tc gridSpan="2">
                  <a:txBody>
                    <a:bodyPr/>
                    <a:lstStyle/>
                    <a:p>
                      <a:pPr marL="0" indent="0">
                        <a:spcAft>
                          <a:spcPts val="0"/>
                        </a:spcAft>
                      </a:pPr>
                      <a:r>
                        <a:rPr lang="en-GB" sz="1400" b="0" dirty="0">
                          <a:solidFill>
                            <a:schemeClr val="tx2">
                              <a:lumMod val="50000"/>
                            </a:schemeClr>
                          </a:solidFill>
                          <a:effectLst/>
                          <a:latin typeface="Arial" panose="020B0604020202020204" pitchFamily="34" charset="0"/>
                          <a:cs typeface="Arial" panose="020B0604020202020204" pitchFamily="34" charset="0"/>
                        </a:rPr>
                        <a:t>Ratio appointed/ shortlisted (relative likelihood of appointment from shortlisting</a:t>
                      </a:r>
                      <a:r>
                        <a:rPr lang="en-GB" sz="1400" b="0" dirty="0" smtClean="0">
                          <a:solidFill>
                            <a:schemeClr val="tx2">
                              <a:lumMod val="50000"/>
                            </a:schemeClr>
                          </a:solidFill>
                          <a:effectLst/>
                          <a:latin typeface="Arial" panose="020B0604020202020204" pitchFamily="34" charset="0"/>
                          <a:cs typeface="Arial" panose="020B0604020202020204" pitchFamily="34" charset="0"/>
                        </a:rPr>
                        <a:t>)</a:t>
                      </a:r>
                      <a:endParaRPr lang="en-GB" sz="1400" b="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39017" marR="39017" marT="0" marB="0"/>
                </a:tc>
                <a:tc hMerge="1">
                  <a:txBody>
                    <a:bodyPr/>
                    <a:lstStyle/>
                    <a:p>
                      <a:endParaRPr lang="en-GB"/>
                    </a:p>
                  </a:txBody>
                  <a:tcPr/>
                </a:tc>
                <a:tc>
                  <a:txBody>
                    <a:bodyPr/>
                    <a:lstStyle/>
                    <a:p>
                      <a:pPr marL="0" indent="0">
                        <a:spcAft>
                          <a:spcPts val="0"/>
                        </a:spcAft>
                      </a:pPr>
                      <a:r>
                        <a:rPr lang="en-GB" sz="1400" b="0" dirty="0">
                          <a:solidFill>
                            <a:schemeClr val="tx2">
                              <a:lumMod val="50000"/>
                            </a:schemeClr>
                          </a:solidFill>
                          <a:effectLst/>
                          <a:latin typeface="Arial" panose="020B0604020202020204" pitchFamily="34" charset="0"/>
                          <a:cs typeface="Arial" panose="020B0604020202020204" pitchFamily="34" charset="0"/>
                        </a:rPr>
                        <a:t>The relative likelihood of White staff being appointed compared to Ethnic </a:t>
                      </a:r>
                      <a:r>
                        <a:rPr lang="en-GB" sz="1400" b="0" dirty="0" smtClean="0">
                          <a:solidFill>
                            <a:schemeClr val="tx2">
                              <a:lumMod val="50000"/>
                            </a:schemeClr>
                          </a:solidFill>
                          <a:effectLst/>
                          <a:latin typeface="Arial" panose="020B0604020202020204" pitchFamily="34" charset="0"/>
                          <a:cs typeface="Arial" panose="020B0604020202020204" pitchFamily="34" charset="0"/>
                        </a:rPr>
                        <a:t>Minority </a:t>
                      </a:r>
                      <a:r>
                        <a:rPr lang="en-GB" sz="1400" b="0" dirty="0">
                          <a:solidFill>
                            <a:schemeClr val="tx2">
                              <a:lumMod val="50000"/>
                            </a:schemeClr>
                          </a:solidFill>
                          <a:effectLst/>
                          <a:latin typeface="Arial" panose="020B0604020202020204" pitchFamily="34" charset="0"/>
                          <a:cs typeface="Arial" panose="020B0604020202020204" pitchFamily="34" charset="0"/>
                        </a:rPr>
                        <a:t>staff </a:t>
                      </a:r>
                      <a:endParaRPr lang="en-GB" sz="1400" b="0" dirty="0" smtClean="0">
                        <a:solidFill>
                          <a:schemeClr val="tx2">
                            <a:lumMod val="50000"/>
                          </a:schemeClr>
                        </a:solidFill>
                        <a:effectLst/>
                        <a:latin typeface="Arial" panose="020B0604020202020204" pitchFamily="34" charset="0"/>
                        <a:cs typeface="Arial" panose="020B0604020202020204" pitchFamily="34" charset="0"/>
                      </a:endParaRPr>
                    </a:p>
                  </a:txBody>
                  <a:tcPr marL="39017" marR="39017" marT="0" marB="0"/>
                </a:tc>
              </a:tr>
              <a:tr h="502596">
                <a:tc>
                  <a:txBody>
                    <a:bodyPr/>
                    <a:lstStyle/>
                    <a:p>
                      <a:pPr marL="457200">
                        <a:spcAft>
                          <a:spcPts val="0"/>
                        </a:spcAft>
                      </a:pPr>
                      <a:r>
                        <a:rPr lang="en-GB" sz="1400" dirty="0">
                          <a:effectLst/>
                          <a:latin typeface="Arial" panose="020B0604020202020204" pitchFamily="34" charset="0"/>
                          <a:cs typeface="Arial" panose="020B0604020202020204" pitchFamily="34" charset="0"/>
                        </a:rPr>
                        <a:t> </a:t>
                      </a:r>
                      <a:endParaRPr lang="en-GB" sz="1400" dirty="0">
                        <a:effectLst/>
                        <a:latin typeface="Arial" panose="020B0604020202020204" pitchFamily="34" charset="0"/>
                        <a:ea typeface="Calibri"/>
                        <a:cs typeface="Arial" panose="020B0604020202020204" pitchFamily="34" charset="0"/>
                      </a:endParaRPr>
                    </a:p>
                  </a:txBody>
                  <a:tcPr marL="39017" marR="39017" marT="0" marB="0"/>
                </a:tc>
                <a:tc>
                  <a:txBody>
                    <a:bodyPr/>
                    <a:lstStyle/>
                    <a:p>
                      <a:pPr marL="0" indent="0" algn="ctr">
                        <a:spcAft>
                          <a:spcPts val="0"/>
                        </a:spcAft>
                      </a:pPr>
                      <a:r>
                        <a:rPr lang="en-GB" sz="1400" b="1" dirty="0">
                          <a:solidFill>
                            <a:schemeClr val="tx2">
                              <a:lumMod val="50000"/>
                            </a:schemeClr>
                          </a:solidFill>
                          <a:effectLst/>
                          <a:latin typeface="Arial" panose="020B0604020202020204" pitchFamily="34" charset="0"/>
                          <a:cs typeface="Arial" panose="020B0604020202020204" pitchFamily="34" charset="0"/>
                        </a:rPr>
                        <a:t>White</a:t>
                      </a:r>
                      <a:endParaRPr lang="en-GB" sz="1400" b="1" dirty="0">
                        <a:solidFill>
                          <a:schemeClr val="tx2">
                            <a:lumMod val="50000"/>
                          </a:schemeClr>
                        </a:solidFill>
                        <a:effectLst/>
                        <a:latin typeface="Arial" panose="020B0604020202020204" pitchFamily="34" charset="0"/>
                        <a:ea typeface="Calibri"/>
                        <a:cs typeface="Arial" panose="020B0604020202020204" pitchFamily="34" charset="0"/>
                      </a:endParaRPr>
                    </a:p>
                  </a:txBody>
                  <a:tcPr marL="39017" marR="39017" marT="0" marB="0"/>
                </a:tc>
                <a:tc>
                  <a:txBody>
                    <a:bodyPr/>
                    <a:lstStyle/>
                    <a:p>
                      <a:pPr marL="0" indent="0" algn="ctr">
                        <a:spcAft>
                          <a:spcPts val="0"/>
                        </a:spcAft>
                      </a:pPr>
                      <a:r>
                        <a:rPr lang="en-GB" sz="1400" b="1" dirty="0">
                          <a:solidFill>
                            <a:schemeClr val="tx2">
                              <a:lumMod val="50000"/>
                            </a:schemeClr>
                          </a:solidFill>
                          <a:effectLst/>
                          <a:latin typeface="Arial" panose="020B0604020202020204" pitchFamily="34" charset="0"/>
                          <a:cs typeface="Arial" panose="020B0604020202020204" pitchFamily="34" charset="0"/>
                        </a:rPr>
                        <a:t>Ethnic Minority</a:t>
                      </a:r>
                      <a:endParaRPr lang="en-GB" sz="1400" b="1" dirty="0">
                        <a:solidFill>
                          <a:schemeClr val="tx2">
                            <a:lumMod val="50000"/>
                          </a:schemeClr>
                        </a:solidFill>
                        <a:effectLst/>
                        <a:latin typeface="Arial" panose="020B0604020202020204" pitchFamily="34" charset="0"/>
                        <a:ea typeface="Calibri"/>
                        <a:cs typeface="Arial" panose="020B0604020202020204" pitchFamily="34" charset="0"/>
                      </a:endParaRPr>
                    </a:p>
                  </a:txBody>
                  <a:tcPr marL="39017" marR="39017" marT="0" marB="0"/>
                </a:tc>
                <a:tc>
                  <a:txBody>
                    <a:bodyPr/>
                    <a:lstStyle/>
                    <a:p>
                      <a:pPr marL="0" indent="0" algn="ctr">
                        <a:spcAft>
                          <a:spcPts val="0"/>
                        </a:spcAft>
                      </a:pPr>
                      <a:r>
                        <a:rPr lang="en-GB" sz="1400" b="1" dirty="0">
                          <a:solidFill>
                            <a:schemeClr val="tx2">
                              <a:lumMod val="50000"/>
                            </a:schemeClr>
                          </a:solidFill>
                          <a:effectLst/>
                          <a:latin typeface="Arial" panose="020B0604020202020204" pitchFamily="34" charset="0"/>
                          <a:cs typeface="Arial" panose="020B0604020202020204" pitchFamily="34" charset="0"/>
                        </a:rPr>
                        <a:t>White</a:t>
                      </a:r>
                      <a:endParaRPr lang="en-GB" sz="1400" b="1" dirty="0">
                        <a:solidFill>
                          <a:schemeClr val="tx2">
                            <a:lumMod val="50000"/>
                          </a:schemeClr>
                        </a:solidFill>
                        <a:effectLst/>
                        <a:latin typeface="Arial" panose="020B0604020202020204" pitchFamily="34" charset="0"/>
                        <a:ea typeface="Calibri"/>
                        <a:cs typeface="Arial" panose="020B0604020202020204" pitchFamily="34" charset="0"/>
                      </a:endParaRPr>
                    </a:p>
                  </a:txBody>
                  <a:tcPr marL="39017" marR="39017" marT="0" marB="0"/>
                </a:tc>
                <a:tc>
                  <a:txBody>
                    <a:bodyPr/>
                    <a:lstStyle/>
                    <a:p>
                      <a:pPr marL="0" indent="0" algn="ctr">
                        <a:spcAft>
                          <a:spcPts val="0"/>
                        </a:spcAft>
                      </a:pPr>
                      <a:r>
                        <a:rPr lang="en-GB" sz="1400" b="1" dirty="0">
                          <a:solidFill>
                            <a:schemeClr val="tx2">
                              <a:lumMod val="50000"/>
                            </a:schemeClr>
                          </a:solidFill>
                          <a:effectLst/>
                          <a:latin typeface="Arial" panose="020B0604020202020204" pitchFamily="34" charset="0"/>
                          <a:cs typeface="Arial" panose="020B0604020202020204" pitchFamily="34" charset="0"/>
                        </a:rPr>
                        <a:t>Ethnic Minority</a:t>
                      </a:r>
                      <a:endParaRPr lang="en-GB" sz="1400" b="1" dirty="0">
                        <a:solidFill>
                          <a:schemeClr val="tx2">
                            <a:lumMod val="50000"/>
                          </a:schemeClr>
                        </a:solidFill>
                        <a:effectLst/>
                        <a:latin typeface="Arial" panose="020B0604020202020204" pitchFamily="34" charset="0"/>
                        <a:ea typeface="Calibri"/>
                        <a:cs typeface="Arial" panose="020B0604020202020204" pitchFamily="34" charset="0"/>
                      </a:endParaRPr>
                    </a:p>
                  </a:txBody>
                  <a:tcPr marL="39017" marR="39017" marT="0" marB="0"/>
                </a:tc>
                <a:tc>
                  <a:txBody>
                    <a:bodyPr/>
                    <a:lstStyle/>
                    <a:p>
                      <a:pPr marL="0" indent="0" algn="ctr">
                        <a:spcAft>
                          <a:spcPts val="0"/>
                        </a:spcAft>
                      </a:pPr>
                      <a:r>
                        <a:rPr lang="en-GB" sz="1400" b="1" dirty="0">
                          <a:solidFill>
                            <a:schemeClr val="tx2">
                              <a:lumMod val="50000"/>
                            </a:schemeClr>
                          </a:solidFill>
                          <a:effectLst/>
                          <a:latin typeface="Arial" panose="020B0604020202020204" pitchFamily="34" charset="0"/>
                          <a:cs typeface="Arial" panose="020B0604020202020204" pitchFamily="34" charset="0"/>
                        </a:rPr>
                        <a:t>White</a:t>
                      </a:r>
                      <a:endParaRPr lang="en-GB" sz="1400" b="1" dirty="0">
                        <a:solidFill>
                          <a:schemeClr val="tx2">
                            <a:lumMod val="50000"/>
                          </a:schemeClr>
                        </a:solidFill>
                        <a:effectLst/>
                        <a:latin typeface="Arial" panose="020B0604020202020204" pitchFamily="34" charset="0"/>
                        <a:ea typeface="Calibri"/>
                        <a:cs typeface="Arial" panose="020B0604020202020204" pitchFamily="34" charset="0"/>
                      </a:endParaRPr>
                    </a:p>
                  </a:txBody>
                  <a:tcPr marL="39017" marR="39017" marT="0" marB="0"/>
                </a:tc>
                <a:tc>
                  <a:txBody>
                    <a:bodyPr/>
                    <a:lstStyle/>
                    <a:p>
                      <a:pPr marL="0" indent="0" algn="ctr">
                        <a:spcAft>
                          <a:spcPts val="0"/>
                        </a:spcAft>
                      </a:pPr>
                      <a:r>
                        <a:rPr lang="en-GB" sz="1400" b="1" dirty="0">
                          <a:solidFill>
                            <a:schemeClr val="tx2">
                              <a:lumMod val="50000"/>
                            </a:schemeClr>
                          </a:solidFill>
                          <a:effectLst/>
                          <a:latin typeface="Arial" panose="020B0604020202020204" pitchFamily="34" charset="0"/>
                          <a:cs typeface="Arial" panose="020B0604020202020204" pitchFamily="34" charset="0"/>
                        </a:rPr>
                        <a:t>Ethnic Minority</a:t>
                      </a:r>
                      <a:endParaRPr lang="en-GB" sz="1400" b="1" dirty="0">
                        <a:solidFill>
                          <a:schemeClr val="tx2">
                            <a:lumMod val="50000"/>
                          </a:schemeClr>
                        </a:solidFill>
                        <a:effectLst/>
                        <a:latin typeface="Arial" panose="020B0604020202020204" pitchFamily="34" charset="0"/>
                        <a:ea typeface="Calibri"/>
                        <a:cs typeface="Arial" panose="020B0604020202020204" pitchFamily="34" charset="0"/>
                      </a:endParaRPr>
                    </a:p>
                  </a:txBody>
                  <a:tcPr marL="39017" marR="39017" marT="0" marB="0"/>
                </a:tc>
                <a:tc>
                  <a:txBody>
                    <a:bodyPr/>
                    <a:lstStyle/>
                    <a:p>
                      <a:pPr marL="0" indent="0" algn="ctr">
                        <a:spcAft>
                          <a:spcPts val="0"/>
                        </a:spcAft>
                        <a:tabLst/>
                      </a:pPr>
                      <a:r>
                        <a:rPr lang="en-GB" sz="1400" b="1" dirty="0" smtClean="0">
                          <a:solidFill>
                            <a:schemeClr val="tx2">
                              <a:lumMod val="50000"/>
                            </a:schemeClr>
                          </a:solidFill>
                          <a:effectLst/>
                          <a:latin typeface="Arial" panose="020B0604020202020204" pitchFamily="34" charset="0"/>
                          <a:cs typeface="Arial" panose="020B0604020202020204" pitchFamily="34" charset="0"/>
                        </a:rPr>
                        <a:t>Likelihood</a:t>
                      </a:r>
                      <a:r>
                        <a:rPr lang="en-GB" sz="1400" dirty="0">
                          <a:solidFill>
                            <a:schemeClr val="tx2">
                              <a:lumMod val="50000"/>
                            </a:schemeClr>
                          </a:solidFill>
                          <a:effectLst/>
                          <a:latin typeface="Arial" panose="020B0604020202020204" pitchFamily="34" charset="0"/>
                          <a:cs typeface="Arial" panose="020B0604020202020204" pitchFamily="34" charset="0"/>
                        </a:rPr>
                        <a:t> </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39017" marR="39017" marT="0" marB="0"/>
                </a:tc>
              </a:tr>
              <a:tr h="397275">
                <a:tc>
                  <a:txBody>
                    <a:bodyPr/>
                    <a:lstStyle/>
                    <a:p>
                      <a:pPr marL="0" indent="0">
                        <a:spcAft>
                          <a:spcPts val="0"/>
                        </a:spcAft>
                      </a:pPr>
                      <a:r>
                        <a:rPr lang="en-GB" sz="1400" dirty="0">
                          <a:effectLst/>
                          <a:latin typeface="Arial" panose="020B0604020202020204" pitchFamily="34" charset="0"/>
                          <a:cs typeface="Arial" panose="020B0604020202020204" pitchFamily="34" charset="0"/>
                        </a:rPr>
                        <a:t>March </a:t>
                      </a:r>
                      <a:r>
                        <a:rPr lang="en-GB" sz="1400" dirty="0" smtClean="0">
                          <a:effectLst/>
                          <a:latin typeface="Arial" panose="020B0604020202020204" pitchFamily="34" charset="0"/>
                          <a:cs typeface="Arial" panose="020B0604020202020204" pitchFamily="34" charset="0"/>
                        </a:rPr>
                        <a:t>2019</a:t>
                      </a:r>
                      <a:endParaRPr lang="en-GB" sz="1400" dirty="0">
                        <a:effectLst/>
                        <a:latin typeface="Arial" panose="020B0604020202020204" pitchFamily="34" charset="0"/>
                        <a:ea typeface="Calibri"/>
                        <a:cs typeface="Arial" panose="020B0604020202020204" pitchFamily="34" charset="0"/>
                      </a:endParaRPr>
                    </a:p>
                  </a:txBody>
                  <a:tcPr marL="39017" marR="39017" marT="0" marB="0"/>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3041</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39017" marR="39017" marT="0" marB="0"/>
                </a:tc>
                <a:tc>
                  <a:txBody>
                    <a:bodyPr/>
                    <a:lstStyle/>
                    <a:p>
                      <a:pPr marL="0" indent="0" algn="ctr">
                        <a:spcAft>
                          <a:spcPts val="0"/>
                        </a:spcAft>
                        <a:tabLst/>
                      </a:pPr>
                      <a:r>
                        <a:rPr lang="en-GB" sz="1400" dirty="0">
                          <a:solidFill>
                            <a:schemeClr val="tx2">
                              <a:lumMod val="50000"/>
                            </a:schemeClr>
                          </a:solidFill>
                          <a:effectLst/>
                          <a:latin typeface="Arial" panose="020B0604020202020204" pitchFamily="34" charset="0"/>
                          <a:cs typeface="Arial" panose="020B0604020202020204" pitchFamily="34" charset="0"/>
                        </a:rPr>
                        <a:t>2662</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39017" marR="39017" marT="0" marB="0"/>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896</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39017" marR="39017" marT="0" marB="0"/>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596</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39017" marR="39017" marT="0" marB="0"/>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29.50%</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39017" marR="39017" marT="0" marB="0"/>
                </a:tc>
                <a:tc>
                  <a:txBody>
                    <a:bodyPr/>
                    <a:lstStyle/>
                    <a:p>
                      <a:pPr marL="0" indent="9525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22.40%</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39017" marR="39017" marT="0" marB="0"/>
                </a:tc>
                <a:tc>
                  <a:txBody>
                    <a:bodyPr/>
                    <a:lstStyle/>
                    <a:p>
                      <a:pPr marL="0" indent="0" algn="ctr">
                        <a:spcAft>
                          <a:spcPts val="0"/>
                        </a:spcAft>
                      </a:pPr>
                      <a:r>
                        <a:rPr lang="en-GB" sz="1400" b="1" dirty="0">
                          <a:solidFill>
                            <a:schemeClr val="tx2">
                              <a:lumMod val="50000"/>
                            </a:schemeClr>
                          </a:solidFill>
                          <a:effectLst/>
                          <a:latin typeface="Arial" panose="020B0604020202020204" pitchFamily="34" charset="0"/>
                          <a:cs typeface="Arial" panose="020B0604020202020204" pitchFamily="34" charset="0"/>
                        </a:rPr>
                        <a:t>1.32</a:t>
                      </a:r>
                      <a:endParaRPr lang="en-GB" sz="1400" b="1" dirty="0">
                        <a:solidFill>
                          <a:schemeClr val="tx2">
                            <a:lumMod val="50000"/>
                          </a:schemeClr>
                        </a:solidFill>
                        <a:effectLst/>
                        <a:latin typeface="Arial" panose="020B0604020202020204" pitchFamily="34" charset="0"/>
                        <a:ea typeface="Calibri"/>
                        <a:cs typeface="Arial" panose="020B0604020202020204" pitchFamily="34" charset="0"/>
                      </a:endParaRPr>
                    </a:p>
                  </a:txBody>
                  <a:tcPr marL="39017" marR="39017" marT="0" marB="0"/>
                </a:tc>
              </a:tr>
              <a:tr h="392165">
                <a:tc>
                  <a:txBody>
                    <a:bodyPr/>
                    <a:lstStyle/>
                    <a:p>
                      <a:pPr marL="0" indent="0">
                        <a:spcAft>
                          <a:spcPts val="0"/>
                        </a:spcAft>
                      </a:pPr>
                      <a:r>
                        <a:rPr lang="en-GB" sz="1400" dirty="0">
                          <a:effectLst/>
                          <a:latin typeface="Arial" panose="020B0604020202020204" pitchFamily="34" charset="0"/>
                          <a:cs typeface="Arial" panose="020B0604020202020204" pitchFamily="34" charset="0"/>
                        </a:rPr>
                        <a:t>March 2020</a:t>
                      </a:r>
                      <a:endParaRPr lang="en-GB" sz="1400" dirty="0">
                        <a:effectLst/>
                        <a:latin typeface="Arial" panose="020B0604020202020204" pitchFamily="34" charset="0"/>
                        <a:ea typeface="Calibri"/>
                        <a:cs typeface="Arial" panose="020B0604020202020204" pitchFamily="34" charset="0"/>
                      </a:endParaRPr>
                    </a:p>
                  </a:txBody>
                  <a:tcPr marL="39017" marR="39017" marT="0" marB="0"/>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2894</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39017" marR="39017" marT="0" marB="0"/>
                </a:tc>
                <a:tc>
                  <a:txBody>
                    <a:bodyPr/>
                    <a:lstStyle/>
                    <a:p>
                      <a:pPr marL="0" indent="0" algn="ctr">
                        <a:spcAft>
                          <a:spcPts val="0"/>
                        </a:spcAft>
                        <a:tabLst/>
                      </a:pPr>
                      <a:r>
                        <a:rPr lang="en-GB" sz="1400" dirty="0">
                          <a:solidFill>
                            <a:schemeClr val="tx2">
                              <a:lumMod val="50000"/>
                            </a:schemeClr>
                          </a:solidFill>
                          <a:effectLst/>
                          <a:latin typeface="Arial" panose="020B0604020202020204" pitchFamily="34" charset="0"/>
                          <a:cs typeface="Arial" panose="020B0604020202020204" pitchFamily="34" charset="0"/>
                        </a:rPr>
                        <a:t>2841</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39017" marR="39017" marT="0" marB="0"/>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940</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39017" marR="39017" marT="0" marB="0"/>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616</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39017" marR="39017" marT="0" marB="0"/>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32.48%</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39017" marR="39017" marT="0" marB="0"/>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21.68%</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39017" marR="39017" marT="0" marB="0"/>
                </a:tc>
                <a:tc>
                  <a:txBody>
                    <a:bodyPr/>
                    <a:lstStyle/>
                    <a:p>
                      <a:pPr marL="0" indent="0" algn="ctr">
                        <a:spcAft>
                          <a:spcPts val="0"/>
                        </a:spcAft>
                      </a:pPr>
                      <a:r>
                        <a:rPr lang="en-GB" sz="1400" b="1" dirty="0">
                          <a:solidFill>
                            <a:schemeClr val="tx2">
                              <a:lumMod val="50000"/>
                            </a:schemeClr>
                          </a:solidFill>
                          <a:effectLst/>
                          <a:latin typeface="Arial" panose="020B0604020202020204" pitchFamily="34" charset="0"/>
                          <a:cs typeface="Arial" panose="020B0604020202020204" pitchFamily="34" charset="0"/>
                        </a:rPr>
                        <a:t>1.5</a:t>
                      </a:r>
                      <a:endParaRPr lang="en-GB" sz="1400" b="1" dirty="0">
                        <a:solidFill>
                          <a:schemeClr val="tx2">
                            <a:lumMod val="50000"/>
                          </a:schemeClr>
                        </a:solidFill>
                        <a:effectLst/>
                        <a:latin typeface="Arial" panose="020B0604020202020204" pitchFamily="34" charset="0"/>
                        <a:ea typeface="Calibri"/>
                        <a:cs typeface="Arial" panose="020B0604020202020204" pitchFamily="34" charset="0"/>
                      </a:endParaRPr>
                    </a:p>
                  </a:txBody>
                  <a:tcPr marL="39017" marR="39017" marT="0" marB="0"/>
                </a:tc>
              </a:tr>
              <a:tr h="376948">
                <a:tc>
                  <a:txBody>
                    <a:bodyPr/>
                    <a:lstStyle/>
                    <a:p>
                      <a:pPr marL="0" indent="0">
                        <a:spcAft>
                          <a:spcPts val="0"/>
                        </a:spcAft>
                      </a:pPr>
                      <a:r>
                        <a:rPr lang="en-GB" sz="1400" dirty="0">
                          <a:effectLst/>
                          <a:latin typeface="Arial" panose="020B0604020202020204" pitchFamily="34" charset="0"/>
                          <a:cs typeface="Arial" panose="020B0604020202020204" pitchFamily="34" charset="0"/>
                        </a:rPr>
                        <a:t>March 2021</a:t>
                      </a:r>
                      <a:endParaRPr lang="en-GB" sz="1400" dirty="0">
                        <a:effectLst/>
                        <a:latin typeface="Arial" panose="020B0604020202020204" pitchFamily="34" charset="0"/>
                        <a:ea typeface="Calibri"/>
                        <a:cs typeface="Arial" panose="020B0604020202020204" pitchFamily="34" charset="0"/>
                      </a:endParaRPr>
                    </a:p>
                  </a:txBody>
                  <a:tcPr marL="39017" marR="39017" marT="0" marB="0"/>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2481</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39017" marR="39017" marT="0" marB="0"/>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2217</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39017" marR="39017" marT="0" marB="0"/>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834</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39017" marR="39017" marT="0" marB="0"/>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509</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39017" marR="39017" marT="0" marB="0"/>
                </a:tc>
                <a:tc>
                  <a:txBody>
                    <a:bodyPr/>
                    <a:lstStyle/>
                    <a:p>
                      <a:pPr marL="0" indent="9525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33.62%</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39017" marR="39017" marT="0" marB="0"/>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22.96%</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39017" marR="39017" marT="0" marB="0"/>
                </a:tc>
                <a:tc>
                  <a:txBody>
                    <a:bodyPr/>
                    <a:lstStyle/>
                    <a:p>
                      <a:pPr marL="0" indent="0" algn="ctr">
                        <a:spcAft>
                          <a:spcPts val="0"/>
                        </a:spcAft>
                      </a:pPr>
                      <a:r>
                        <a:rPr lang="en-GB" sz="1400" b="1" dirty="0">
                          <a:solidFill>
                            <a:schemeClr val="tx2">
                              <a:lumMod val="50000"/>
                            </a:schemeClr>
                          </a:solidFill>
                          <a:effectLst/>
                          <a:latin typeface="Arial" panose="020B0604020202020204" pitchFamily="34" charset="0"/>
                          <a:cs typeface="Arial" panose="020B0604020202020204" pitchFamily="34" charset="0"/>
                        </a:rPr>
                        <a:t>*1.5</a:t>
                      </a:r>
                      <a:endParaRPr lang="en-GB" sz="1400" b="1" dirty="0">
                        <a:solidFill>
                          <a:schemeClr val="tx2">
                            <a:lumMod val="50000"/>
                          </a:schemeClr>
                        </a:solidFill>
                        <a:effectLst/>
                        <a:latin typeface="Arial" panose="020B0604020202020204" pitchFamily="34" charset="0"/>
                        <a:ea typeface="Calibri"/>
                        <a:cs typeface="Arial" panose="020B0604020202020204" pitchFamily="34" charset="0"/>
                      </a:endParaRPr>
                    </a:p>
                  </a:txBody>
                  <a:tcPr marL="39017" marR="39017" marT="0" marB="0"/>
                </a:tc>
              </a:tr>
            </a:tbl>
          </a:graphicData>
        </a:graphic>
      </p:graphicFrame>
      <p:sp>
        <p:nvSpPr>
          <p:cNvPr id="10" name="Up Arrow 9"/>
          <p:cNvSpPr/>
          <p:nvPr/>
        </p:nvSpPr>
        <p:spPr>
          <a:xfrm>
            <a:off x="8209888" y="3717609"/>
            <a:ext cx="44450" cy="92075"/>
          </a:xfrm>
          <a:prstGeom prst="upArrow">
            <a:avLst/>
          </a:prstGeom>
          <a:solidFill>
            <a:srgbClr val="00B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1" name="Left-Right Arrow 10"/>
          <p:cNvSpPr/>
          <p:nvPr/>
        </p:nvSpPr>
        <p:spPr>
          <a:xfrm>
            <a:off x="8204683" y="4120411"/>
            <a:ext cx="131763" cy="74613"/>
          </a:xfrm>
          <a:prstGeom prst="lef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2" name="Up Arrow 11"/>
          <p:cNvSpPr/>
          <p:nvPr/>
        </p:nvSpPr>
        <p:spPr>
          <a:xfrm>
            <a:off x="6599034" y="3645024"/>
            <a:ext cx="44450" cy="82550"/>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3" name="Up Arrow 12"/>
          <p:cNvSpPr/>
          <p:nvPr/>
        </p:nvSpPr>
        <p:spPr>
          <a:xfrm>
            <a:off x="6604981" y="4138321"/>
            <a:ext cx="44450" cy="82550"/>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4903063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1366" y="332656"/>
            <a:ext cx="7158946" cy="1143000"/>
          </a:xfrm>
        </p:spPr>
        <p:txBody>
          <a:bodyPr>
            <a:noAutofit/>
          </a:bodyPr>
          <a:lstStyle/>
          <a:p>
            <a:pPr algn="l">
              <a:tabLst>
                <a:tab pos="2606675" algn="l"/>
              </a:tabLst>
            </a:pPr>
            <a:r>
              <a:rPr lang="en-GB" sz="2800" dirty="0" smtClean="0">
                <a:solidFill>
                  <a:schemeClr val="accent3"/>
                </a:solidFill>
              </a:rPr>
              <a:t>Indicator 3: </a:t>
            </a:r>
            <a:r>
              <a:rPr lang="en-GB" sz="2800" dirty="0" smtClean="0"/>
              <a:t>Likelihood of staff </a:t>
            </a:r>
            <a:br>
              <a:rPr lang="en-GB" sz="2800" dirty="0" smtClean="0"/>
            </a:br>
            <a:r>
              <a:rPr lang="en-GB" sz="2800" dirty="0" smtClean="0"/>
              <a:t>entering the formal disciplinary process</a:t>
            </a:r>
            <a:endParaRPr lang="en-GB" sz="2800" dirty="0"/>
          </a:p>
        </p:txBody>
      </p:sp>
      <p:sp>
        <p:nvSpPr>
          <p:cNvPr id="2" name="TextBox 1"/>
          <p:cNvSpPr txBox="1"/>
          <p:nvPr/>
        </p:nvSpPr>
        <p:spPr>
          <a:xfrm>
            <a:off x="221366" y="4395787"/>
            <a:ext cx="8743122" cy="2462213"/>
          </a:xfrm>
          <a:prstGeom prst="rect">
            <a:avLst/>
          </a:prstGeom>
          <a:noFill/>
        </p:spPr>
        <p:txBody>
          <a:bodyPr wrap="square" rtlCol="0">
            <a:spAutoFit/>
          </a:bodyPr>
          <a:lstStyle/>
          <a:p>
            <a:pPr marL="285750" indent="-285750">
              <a:buClr>
                <a:schemeClr val="accent3"/>
              </a:buClr>
              <a:buFont typeface="Wingdings" panose="05000000000000000000" pitchFamily="2" charset="2"/>
              <a:buChar char="§"/>
            </a:pPr>
            <a:r>
              <a:rPr lang="en-GB" sz="2000" dirty="0" smtClean="0">
                <a:solidFill>
                  <a:schemeClr val="tx2">
                    <a:lumMod val="50000"/>
                  </a:schemeClr>
                </a:solidFill>
                <a:latin typeface="Arial" panose="020B0604020202020204" pitchFamily="34" charset="0"/>
                <a:cs typeface="Arial" panose="020B0604020202020204" pitchFamily="34" charset="0"/>
              </a:rPr>
              <a:t>Ethnic Minority staff were </a:t>
            </a:r>
            <a:r>
              <a:rPr lang="en-GB" sz="2000" b="1" dirty="0" smtClean="0">
                <a:solidFill>
                  <a:schemeClr val="accent4"/>
                </a:solidFill>
                <a:latin typeface="Arial" panose="020B0604020202020204" pitchFamily="34" charset="0"/>
                <a:cs typeface="Arial" panose="020B0604020202020204" pitchFamily="34" charset="0"/>
              </a:rPr>
              <a:t>1.19 times </a:t>
            </a:r>
            <a:r>
              <a:rPr lang="en-GB" sz="2000" dirty="0" smtClean="0">
                <a:solidFill>
                  <a:schemeClr val="tx2">
                    <a:lumMod val="50000"/>
                  </a:schemeClr>
                </a:solidFill>
                <a:latin typeface="Arial" panose="020B0604020202020204" pitchFamily="34" charset="0"/>
                <a:cs typeface="Arial" panose="020B0604020202020204" pitchFamily="34" charset="0"/>
              </a:rPr>
              <a:t>more likely than white staff to enter the formal disciplinary process.</a:t>
            </a:r>
          </a:p>
          <a:p>
            <a:pPr>
              <a:buClr>
                <a:schemeClr val="accent3"/>
              </a:buClr>
            </a:pPr>
            <a:endParaRPr lang="en-GB" sz="1000" dirty="0" smtClean="0">
              <a:solidFill>
                <a:schemeClr val="tx2">
                  <a:lumMod val="50000"/>
                </a:schemeClr>
              </a:solidFill>
              <a:latin typeface="Arial" panose="020B0604020202020204" pitchFamily="34" charset="0"/>
              <a:cs typeface="Arial" panose="020B0604020202020204" pitchFamily="34" charset="0"/>
            </a:endParaRPr>
          </a:p>
          <a:p>
            <a:pPr marL="285750" indent="-285750">
              <a:buClr>
                <a:schemeClr val="accent3"/>
              </a:buClr>
              <a:buFont typeface="Wingdings" panose="05000000000000000000" pitchFamily="2" charset="2"/>
              <a:buChar char="§"/>
            </a:pPr>
            <a:r>
              <a:rPr lang="en-GB" sz="2000" dirty="0" smtClean="0">
                <a:solidFill>
                  <a:schemeClr val="tx2">
                    <a:lumMod val="50000"/>
                  </a:schemeClr>
                </a:solidFill>
                <a:latin typeface="Arial" panose="020B0604020202020204" pitchFamily="34" charset="0"/>
                <a:cs typeface="Arial" panose="020B0604020202020204" pitchFamily="34" charset="0"/>
              </a:rPr>
              <a:t>Change from March 2020 when White staff were more likely</a:t>
            </a:r>
          </a:p>
          <a:p>
            <a:pPr>
              <a:buClr>
                <a:schemeClr val="accent3"/>
              </a:buClr>
            </a:pPr>
            <a:endParaRPr lang="en-GB" sz="1000" dirty="0" smtClean="0">
              <a:solidFill>
                <a:schemeClr val="tx2">
                  <a:lumMod val="50000"/>
                </a:schemeClr>
              </a:solidFill>
              <a:latin typeface="Arial" panose="020B0604020202020204" pitchFamily="34" charset="0"/>
              <a:cs typeface="Arial" panose="020B0604020202020204" pitchFamily="34" charset="0"/>
            </a:endParaRPr>
          </a:p>
          <a:p>
            <a:pPr marL="285750" indent="-285750">
              <a:buClr>
                <a:schemeClr val="accent3"/>
              </a:buClr>
              <a:buFont typeface="Wingdings" panose="05000000000000000000" pitchFamily="2" charset="2"/>
              <a:buChar char="§"/>
            </a:pPr>
            <a:r>
              <a:rPr lang="en-GB" sz="2000" dirty="0" smtClean="0">
                <a:solidFill>
                  <a:schemeClr val="tx2">
                    <a:lumMod val="50000"/>
                  </a:schemeClr>
                </a:solidFill>
                <a:latin typeface="Arial" panose="020B0604020202020204" pitchFamily="34" charset="0"/>
                <a:cs typeface="Arial" panose="020B0604020202020204" pitchFamily="34" charset="0"/>
              </a:rPr>
              <a:t>National position last year: For acute trusts this was the same at </a:t>
            </a:r>
            <a:r>
              <a:rPr lang="en-GB" sz="2000" b="1" dirty="0" smtClean="0">
                <a:solidFill>
                  <a:schemeClr val="accent4"/>
                </a:solidFill>
                <a:latin typeface="Arial" panose="020B0604020202020204" pitchFamily="34" charset="0"/>
                <a:cs typeface="Arial" panose="020B0604020202020204" pitchFamily="34" charset="0"/>
              </a:rPr>
              <a:t>1.19 </a:t>
            </a:r>
            <a:r>
              <a:rPr lang="en-GB" sz="2000" dirty="0" smtClean="0">
                <a:solidFill>
                  <a:schemeClr val="tx2">
                    <a:lumMod val="50000"/>
                  </a:schemeClr>
                </a:solidFill>
                <a:latin typeface="Arial" panose="020B0604020202020204" pitchFamily="34" charset="0"/>
                <a:cs typeface="Arial" panose="020B0604020202020204" pitchFamily="34" charset="0"/>
              </a:rPr>
              <a:t>x</a:t>
            </a:r>
            <a:endParaRPr lang="en-GB" sz="2000" dirty="0" smtClean="0">
              <a:solidFill>
                <a:srgbClr val="FF0000"/>
              </a:solidFill>
              <a:latin typeface="Arial" panose="020B0604020202020204" pitchFamily="34" charset="0"/>
              <a:cs typeface="Arial" panose="020B0604020202020204" pitchFamily="34" charset="0"/>
            </a:endParaRPr>
          </a:p>
          <a:p>
            <a:pPr marL="742950" lvl="1" indent="-285750">
              <a:buClr>
                <a:schemeClr val="accent3"/>
              </a:buClr>
              <a:buFont typeface="Wingdings" panose="05000000000000000000" pitchFamily="2" charset="2"/>
              <a:buChar char="§"/>
            </a:pPr>
            <a:endParaRPr lang="en-GB" dirty="0" smtClean="0">
              <a:solidFill>
                <a:schemeClr val="tx2">
                  <a:lumMod val="50000"/>
                </a:schemeClr>
              </a:solidFill>
            </a:endParaRPr>
          </a:p>
          <a:p>
            <a:pPr marL="742950" lvl="1" indent="-285750">
              <a:buClr>
                <a:schemeClr val="accent3"/>
              </a:buClr>
              <a:buFont typeface="Wingdings" panose="05000000000000000000" pitchFamily="2" charset="2"/>
              <a:buChar char="§"/>
            </a:pPr>
            <a:endParaRPr lang="en-GB" dirty="0" smtClean="0">
              <a:solidFill>
                <a:schemeClr val="tx2">
                  <a:lumMod val="50000"/>
                </a:schemeClr>
              </a:solidFill>
            </a:endParaRPr>
          </a:p>
          <a:p>
            <a:pPr marL="285750" indent="-285750">
              <a:buClr>
                <a:schemeClr val="accent3"/>
              </a:buClr>
              <a:buFont typeface="Wingdings" panose="05000000000000000000" pitchFamily="2" charset="2"/>
              <a:buChar char="§"/>
            </a:pPr>
            <a:endParaRPr lang="en-GB" dirty="0" smtClean="0">
              <a:solidFill>
                <a:schemeClr val="tx2">
                  <a:lumMod val="50000"/>
                </a:schemeClr>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63736477"/>
              </p:ext>
            </p:extLst>
          </p:nvPr>
        </p:nvGraphicFramePr>
        <p:xfrm>
          <a:off x="221366" y="1412776"/>
          <a:ext cx="8578756" cy="2987040"/>
        </p:xfrm>
        <a:graphic>
          <a:graphicData uri="http://schemas.openxmlformats.org/drawingml/2006/table">
            <a:tbl>
              <a:tblPr firstRow="1" firstCol="1" bandRow="1">
                <a:tableStyleId>{5C22544A-7EE6-4342-B048-85BDC9FD1C3A}</a:tableStyleId>
              </a:tblPr>
              <a:tblGrid>
                <a:gridCol w="1248171"/>
                <a:gridCol w="1622270"/>
                <a:gridCol w="2245476"/>
                <a:gridCol w="3462839"/>
              </a:tblGrid>
              <a:tr h="0">
                <a:tc>
                  <a:txBody>
                    <a:bodyPr/>
                    <a:lstStyle/>
                    <a:p>
                      <a:pPr marL="0" indent="0">
                        <a:spcAft>
                          <a:spcPts val="0"/>
                        </a:spcAft>
                      </a:pPr>
                      <a:r>
                        <a:rPr lang="en-GB" sz="1400" dirty="0" smtClean="0">
                          <a:effectLst/>
                          <a:latin typeface="Arial" panose="020B0604020202020204" pitchFamily="34" charset="0"/>
                          <a:cs typeface="Arial" panose="020B0604020202020204" pitchFamily="34" charset="0"/>
                        </a:rPr>
                        <a:t>Year</a:t>
                      </a:r>
                      <a:endParaRPr lang="en-GB" sz="1400" dirty="0">
                        <a:effectLst/>
                        <a:latin typeface="Arial" panose="020B0604020202020204" pitchFamily="34" charset="0"/>
                        <a:ea typeface="Calibri"/>
                        <a:cs typeface="Arial" panose="020B0604020202020204" pitchFamily="34" charset="0"/>
                      </a:endParaRPr>
                    </a:p>
                  </a:txBody>
                  <a:tcPr marL="68580" marR="68580" marT="0" marB="0"/>
                </a:tc>
                <a:tc gridSpan="3">
                  <a:txBody>
                    <a:bodyPr/>
                    <a:lstStyle/>
                    <a:p>
                      <a:pPr marL="21590">
                        <a:spcAft>
                          <a:spcPts val="0"/>
                        </a:spcAft>
                      </a:pPr>
                      <a:r>
                        <a:rPr lang="en-GB" sz="1400" dirty="0">
                          <a:effectLst/>
                          <a:latin typeface="Arial" panose="020B0604020202020204" pitchFamily="34" charset="0"/>
                          <a:cs typeface="Arial" panose="020B0604020202020204" pitchFamily="34" charset="0"/>
                        </a:rPr>
                        <a:t>Relative likelihood of staff entering the formal disciplinary process, as measured by entry into a formal disciplinary investigation </a:t>
                      </a:r>
                    </a:p>
                    <a:p>
                      <a:pPr marL="457200">
                        <a:spcAft>
                          <a:spcPts val="0"/>
                        </a:spcAft>
                      </a:pPr>
                      <a:r>
                        <a:rPr lang="en-GB" sz="1400" dirty="0">
                          <a:effectLst/>
                          <a:latin typeface="Arial" panose="020B0604020202020204" pitchFamily="34" charset="0"/>
                          <a:cs typeface="Arial" panose="020B0604020202020204" pitchFamily="34" charset="0"/>
                        </a:rPr>
                        <a:t> </a:t>
                      </a:r>
                      <a:endParaRPr lang="en-GB" sz="1400" dirty="0">
                        <a:effectLst/>
                        <a:latin typeface="Arial" panose="020B0604020202020204" pitchFamily="34" charset="0"/>
                        <a:ea typeface="Calibri"/>
                        <a:cs typeface="Arial" panose="020B0604020202020204" pitchFamily="34" charset="0"/>
                      </a:endParaRPr>
                    </a:p>
                  </a:txBody>
                  <a:tcPr marL="68580" marR="68580" marT="0" marB="0"/>
                </a:tc>
                <a:tc hMerge="1">
                  <a:txBody>
                    <a:bodyPr/>
                    <a:lstStyle/>
                    <a:p>
                      <a:endParaRPr lang="en-GB"/>
                    </a:p>
                  </a:txBody>
                  <a:tcPr/>
                </a:tc>
                <a:tc hMerge="1">
                  <a:txBody>
                    <a:bodyPr/>
                    <a:lstStyle/>
                    <a:p>
                      <a:endParaRPr lang="en-GB"/>
                    </a:p>
                  </a:txBody>
                  <a:tcPr/>
                </a:tc>
              </a:tr>
              <a:tr h="0">
                <a:tc>
                  <a:txBody>
                    <a:bodyPr/>
                    <a:lstStyle/>
                    <a:p>
                      <a:pPr marL="457200">
                        <a:spcAft>
                          <a:spcPts val="0"/>
                        </a:spcAft>
                      </a:pPr>
                      <a:r>
                        <a:rPr lang="en-GB" sz="1400" dirty="0">
                          <a:effectLst/>
                          <a:latin typeface="Arial" panose="020B0604020202020204" pitchFamily="34" charset="0"/>
                          <a:cs typeface="Arial" panose="020B0604020202020204" pitchFamily="34" charset="0"/>
                        </a:rPr>
                        <a:t> </a:t>
                      </a:r>
                      <a:endParaRPr lang="en-GB" sz="1400" dirty="0">
                        <a:effectLst/>
                        <a:latin typeface="Arial" panose="020B0604020202020204" pitchFamily="34" charset="0"/>
                        <a:ea typeface="Calibri"/>
                        <a:cs typeface="Arial" panose="020B0604020202020204" pitchFamily="34" charset="0"/>
                      </a:endParaRPr>
                    </a:p>
                  </a:txBody>
                  <a:tcPr marL="68580" marR="68580" marT="0" marB="0"/>
                </a:tc>
                <a:tc gridSpan="2">
                  <a:txBody>
                    <a:bodyPr/>
                    <a:lstStyle/>
                    <a:p>
                      <a:pPr marL="0" indent="0">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Number of staff who are part of a formal disciplinary </a:t>
                      </a:r>
                      <a:r>
                        <a:rPr lang="en-GB" sz="1400" dirty="0" smtClean="0">
                          <a:solidFill>
                            <a:schemeClr val="tx2">
                              <a:lumMod val="50000"/>
                            </a:schemeClr>
                          </a:solidFill>
                          <a:effectLst/>
                          <a:latin typeface="Arial" panose="020B0604020202020204" pitchFamily="34" charset="0"/>
                          <a:cs typeface="Arial" panose="020B0604020202020204" pitchFamily="34" charset="0"/>
                        </a:rPr>
                        <a:t>process (2-year</a:t>
                      </a:r>
                      <a:r>
                        <a:rPr lang="en-GB" sz="1400" baseline="0" dirty="0" smtClean="0">
                          <a:solidFill>
                            <a:schemeClr val="tx2">
                              <a:lumMod val="50000"/>
                            </a:schemeClr>
                          </a:solidFill>
                          <a:effectLst/>
                          <a:latin typeface="Arial" panose="020B0604020202020204" pitchFamily="34" charset="0"/>
                          <a:cs typeface="Arial" panose="020B0604020202020204" pitchFamily="34" charset="0"/>
                        </a:rPr>
                        <a:t> rolling period)</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tc>
                <a:tc hMerge="1">
                  <a:txBody>
                    <a:bodyPr/>
                    <a:lstStyle/>
                    <a:p>
                      <a:endParaRPr lang="en-GB"/>
                    </a:p>
                  </a:txBody>
                  <a:tcPr/>
                </a:tc>
                <a:tc>
                  <a:txBody>
                    <a:bodyPr/>
                    <a:lstStyle/>
                    <a:p>
                      <a:pPr marL="0" indent="0">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Relative likelihood of Ethnic Minority staff entering the formal disciplinary process compared to White staff</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tc>
              </a:tr>
              <a:tr h="0">
                <a:tc>
                  <a:txBody>
                    <a:bodyPr/>
                    <a:lstStyle/>
                    <a:p>
                      <a:pPr marL="457200">
                        <a:spcAft>
                          <a:spcPts val="0"/>
                        </a:spcAft>
                      </a:pPr>
                      <a:r>
                        <a:rPr lang="en-GB" sz="1400" dirty="0">
                          <a:effectLst/>
                          <a:latin typeface="Arial" panose="020B0604020202020204" pitchFamily="34" charset="0"/>
                          <a:cs typeface="Arial" panose="020B0604020202020204" pitchFamily="34" charset="0"/>
                        </a:rPr>
                        <a:t> </a:t>
                      </a:r>
                      <a:endParaRPr lang="en-GB" sz="14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indent="0" algn="ctr">
                        <a:spcAft>
                          <a:spcPts val="0"/>
                        </a:spcAft>
                      </a:pPr>
                      <a:r>
                        <a:rPr lang="en-GB" sz="1400" b="1" dirty="0" smtClean="0">
                          <a:solidFill>
                            <a:schemeClr val="tx2">
                              <a:lumMod val="50000"/>
                            </a:schemeClr>
                          </a:solidFill>
                          <a:effectLst/>
                          <a:latin typeface="Arial" panose="020B0604020202020204" pitchFamily="34" charset="0"/>
                          <a:cs typeface="Arial" panose="020B0604020202020204" pitchFamily="34" charset="0"/>
                        </a:rPr>
                        <a:t>White</a:t>
                      </a:r>
                    </a:p>
                    <a:p>
                      <a:pPr marL="0" indent="0" algn="ctr">
                        <a:spcAft>
                          <a:spcPts val="0"/>
                        </a:spcAft>
                      </a:pPr>
                      <a:endParaRPr lang="en-GB" sz="1400" b="1" dirty="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indent="0" algn="ctr">
                        <a:spcAft>
                          <a:spcPts val="0"/>
                        </a:spcAft>
                      </a:pPr>
                      <a:r>
                        <a:rPr lang="en-GB" sz="1400" b="1" dirty="0">
                          <a:solidFill>
                            <a:schemeClr val="tx2">
                              <a:lumMod val="50000"/>
                            </a:schemeClr>
                          </a:solidFill>
                          <a:effectLst/>
                          <a:latin typeface="Arial" panose="020B0604020202020204" pitchFamily="34" charset="0"/>
                          <a:cs typeface="Arial" panose="020B0604020202020204" pitchFamily="34" charset="0"/>
                        </a:rPr>
                        <a:t>Ethnic Minority</a:t>
                      </a:r>
                      <a:endParaRPr lang="en-GB" sz="1400" b="1" dirty="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457200" algn="ctr">
                        <a:spcAft>
                          <a:spcPts val="0"/>
                        </a:spcAft>
                      </a:pPr>
                      <a:r>
                        <a:rPr lang="en-GB" sz="1400">
                          <a:solidFill>
                            <a:schemeClr val="tx2">
                              <a:lumMod val="50000"/>
                            </a:schemeClr>
                          </a:solidFill>
                          <a:effectLst/>
                          <a:latin typeface="Arial" panose="020B0604020202020204" pitchFamily="34" charset="0"/>
                          <a:cs typeface="Arial" panose="020B0604020202020204" pitchFamily="34" charset="0"/>
                        </a:rPr>
                        <a:t> </a:t>
                      </a:r>
                      <a:endParaRPr lang="en-GB" sz="140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tc>
              </a:tr>
              <a:tr h="0">
                <a:tc>
                  <a:txBody>
                    <a:bodyPr/>
                    <a:lstStyle/>
                    <a:p>
                      <a:pPr marL="0" indent="0">
                        <a:spcAft>
                          <a:spcPts val="0"/>
                        </a:spcAft>
                      </a:pPr>
                      <a:r>
                        <a:rPr lang="en-GB" sz="1400" dirty="0">
                          <a:effectLst/>
                          <a:latin typeface="Arial" panose="020B0604020202020204" pitchFamily="34" charset="0"/>
                          <a:cs typeface="Arial" panose="020B0604020202020204" pitchFamily="34" charset="0"/>
                        </a:rPr>
                        <a:t>March </a:t>
                      </a:r>
                      <a:r>
                        <a:rPr lang="en-GB" sz="1400" dirty="0" smtClean="0">
                          <a:effectLst/>
                          <a:latin typeface="Arial" panose="020B0604020202020204" pitchFamily="34" charset="0"/>
                          <a:cs typeface="Arial" panose="020B0604020202020204" pitchFamily="34" charset="0"/>
                        </a:rPr>
                        <a:t>2019</a:t>
                      </a:r>
                    </a:p>
                    <a:p>
                      <a:pPr marL="0" indent="0">
                        <a:spcAft>
                          <a:spcPts val="0"/>
                        </a:spcAft>
                      </a:pPr>
                      <a:endParaRPr lang="en-GB" sz="14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99</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48</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indent="0" algn="ctr">
                        <a:spcAft>
                          <a:spcPts val="0"/>
                        </a:spcAft>
                      </a:pPr>
                      <a:r>
                        <a:rPr lang="en-GB" sz="1400" b="1" dirty="0">
                          <a:solidFill>
                            <a:schemeClr val="tx2">
                              <a:lumMod val="50000"/>
                            </a:schemeClr>
                          </a:solidFill>
                          <a:effectLst/>
                          <a:latin typeface="Arial" panose="020B0604020202020204" pitchFamily="34" charset="0"/>
                          <a:cs typeface="Arial" panose="020B0604020202020204" pitchFamily="34" charset="0"/>
                        </a:rPr>
                        <a:t>1.09</a:t>
                      </a:r>
                      <a:endParaRPr lang="en-GB" sz="1400" b="1" dirty="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tc>
              </a:tr>
              <a:tr h="0">
                <a:tc>
                  <a:txBody>
                    <a:bodyPr/>
                    <a:lstStyle/>
                    <a:p>
                      <a:pPr marL="0" indent="0">
                        <a:spcAft>
                          <a:spcPts val="0"/>
                        </a:spcAft>
                      </a:pPr>
                      <a:r>
                        <a:rPr lang="en-GB" sz="1400" dirty="0">
                          <a:effectLst/>
                          <a:latin typeface="Arial" panose="020B0604020202020204" pitchFamily="34" charset="0"/>
                          <a:cs typeface="Arial" panose="020B0604020202020204" pitchFamily="34" charset="0"/>
                        </a:rPr>
                        <a:t>March 2020 </a:t>
                      </a:r>
                      <a:endParaRPr lang="en-GB" sz="1400" dirty="0" smtClean="0">
                        <a:effectLst/>
                        <a:latin typeface="Arial" panose="020B0604020202020204" pitchFamily="34" charset="0"/>
                        <a:cs typeface="Arial" panose="020B0604020202020204" pitchFamily="34" charset="0"/>
                      </a:endParaRPr>
                    </a:p>
                    <a:p>
                      <a:pPr marL="0" indent="0">
                        <a:spcAft>
                          <a:spcPts val="0"/>
                        </a:spcAft>
                      </a:pPr>
                      <a:endParaRPr lang="en-GB" sz="14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98</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42</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indent="0" algn="ctr">
                        <a:spcAft>
                          <a:spcPts val="0"/>
                        </a:spcAft>
                      </a:pPr>
                      <a:r>
                        <a:rPr lang="en-GB" sz="1400" b="1" dirty="0">
                          <a:solidFill>
                            <a:schemeClr val="tx2">
                              <a:lumMod val="50000"/>
                            </a:schemeClr>
                          </a:solidFill>
                          <a:effectLst/>
                          <a:latin typeface="Arial" panose="020B0604020202020204" pitchFamily="34" charset="0"/>
                          <a:cs typeface="Arial" panose="020B0604020202020204" pitchFamily="34" charset="0"/>
                        </a:rPr>
                        <a:t>0.91</a:t>
                      </a:r>
                      <a:endParaRPr lang="en-GB" sz="1400" b="1" dirty="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tc>
              </a:tr>
              <a:tr h="0">
                <a:tc>
                  <a:txBody>
                    <a:bodyPr/>
                    <a:lstStyle/>
                    <a:p>
                      <a:pPr marL="0" indent="0">
                        <a:spcAft>
                          <a:spcPts val="0"/>
                        </a:spcAft>
                      </a:pPr>
                      <a:r>
                        <a:rPr lang="en-GB" sz="1400" dirty="0">
                          <a:effectLst/>
                          <a:latin typeface="Arial" panose="020B0604020202020204" pitchFamily="34" charset="0"/>
                          <a:cs typeface="Arial" panose="020B0604020202020204" pitchFamily="34" charset="0"/>
                        </a:rPr>
                        <a:t>March </a:t>
                      </a:r>
                      <a:r>
                        <a:rPr lang="en-GB" sz="1400" dirty="0" smtClean="0">
                          <a:effectLst/>
                          <a:latin typeface="Arial" panose="020B0604020202020204" pitchFamily="34" charset="0"/>
                          <a:cs typeface="Arial" panose="020B0604020202020204" pitchFamily="34" charset="0"/>
                        </a:rPr>
                        <a:t>2021</a:t>
                      </a:r>
                    </a:p>
                    <a:p>
                      <a:pPr marL="0" indent="0">
                        <a:spcAft>
                          <a:spcPts val="0"/>
                        </a:spcAft>
                      </a:pPr>
                      <a:endParaRPr lang="en-GB" sz="14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56</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33</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indent="0" algn="ctr">
                        <a:spcAft>
                          <a:spcPts val="0"/>
                        </a:spcAft>
                      </a:pPr>
                      <a:r>
                        <a:rPr lang="en-GB" sz="1400" b="1" dirty="0">
                          <a:solidFill>
                            <a:schemeClr val="tx2">
                              <a:lumMod val="50000"/>
                            </a:schemeClr>
                          </a:solidFill>
                          <a:effectLst/>
                          <a:latin typeface="Arial" panose="020B0604020202020204" pitchFamily="34" charset="0"/>
                          <a:cs typeface="Arial" panose="020B0604020202020204" pitchFamily="34" charset="0"/>
                        </a:rPr>
                        <a:t>*1.19</a:t>
                      </a:r>
                      <a:endParaRPr lang="en-GB" sz="1400" b="1" dirty="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tc>
              </a:tr>
            </a:tbl>
          </a:graphicData>
        </a:graphic>
      </p:graphicFrame>
      <p:sp>
        <p:nvSpPr>
          <p:cNvPr id="14" name="Up Arrow 13"/>
          <p:cNvSpPr/>
          <p:nvPr/>
        </p:nvSpPr>
        <p:spPr>
          <a:xfrm>
            <a:off x="7803503" y="4078355"/>
            <a:ext cx="46038" cy="90487"/>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5" name="Down Arrow 14"/>
          <p:cNvSpPr/>
          <p:nvPr/>
        </p:nvSpPr>
        <p:spPr>
          <a:xfrm>
            <a:off x="7783823" y="3645024"/>
            <a:ext cx="46038" cy="76200"/>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12815466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7504" y="476672"/>
            <a:ext cx="7268124" cy="1143000"/>
          </a:xfrm>
        </p:spPr>
        <p:txBody>
          <a:bodyPr>
            <a:noAutofit/>
          </a:bodyPr>
          <a:lstStyle/>
          <a:p>
            <a:pPr algn="l">
              <a:tabLst>
                <a:tab pos="2606675" algn="l"/>
              </a:tabLst>
            </a:pPr>
            <a:r>
              <a:rPr lang="en-GB" sz="2800" dirty="0" smtClean="0">
                <a:solidFill>
                  <a:schemeClr val="accent3"/>
                </a:solidFill>
              </a:rPr>
              <a:t>Indicator 4: </a:t>
            </a:r>
            <a:r>
              <a:rPr lang="en-GB" sz="2800" dirty="0" smtClean="0"/>
              <a:t>Likelihood of staff </a:t>
            </a:r>
            <a:br>
              <a:rPr lang="en-GB" sz="2800" dirty="0" smtClean="0"/>
            </a:br>
            <a:r>
              <a:rPr lang="en-GB" sz="2800" dirty="0" smtClean="0"/>
              <a:t>accessing non-mandatory training &amp; CPD</a:t>
            </a:r>
            <a:endParaRPr lang="en-GB" sz="2800" dirty="0"/>
          </a:p>
        </p:txBody>
      </p:sp>
      <p:sp>
        <p:nvSpPr>
          <p:cNvPr id="2" name="TextBox 1"/>
          <p:cNvSpPr txBox="1"/>
          <p:nvPr/>
        </p:nvSpPr>
        <p:spPr>
          <a:xfrm>
            <a:off x="323528" y="4077072"/>
            <a:ext cx="8568952" cy="3323987"/>
          </a:xfrm>
          <a:prstGeom prst="rect">
            <a:avLst/>
          </a:prstGeom>
          <a:noFill/>
        </p:spPr>
        <p:txBody>
          <a:bodyPr wrap="square" rtlCol="0">
            <a:spAutoFit/>
          </a:bodyPr>
          <a:lstStyle/>
          <a:p>
            <a:pPr marL="285750" indent="-285750">
              <a:buClr>
                <a:schemeClr val="accent3"/>
              </a:buClr>
              <a:buFont typeface="Wingdings" panose="05000000000000000000" pitchFamily="2" charset="2"/>
              <a:buChar char="§"/>
            </a:pPr>
            <a:r>
              <a:rPr lang="en-GB" sz="2000" dirty="0" smtClean="0">
                <a:solidFill>
                  <a:schemeClr val="tx2">
                    <a:lumMod val="50000"/>
                  </a:schemeClr>
                </a:solidFill>
                <a:latin typeface="Arial" panose="020B0604020202020204" pitchFamily="34" charset="0"/>
                <a:cs typeface="Arial" panose="020B0604020202020204" pitchFamily="34" charset="0"/>
              </a:rPr>
              <a:t>White staff are </a:t>
            </a:r>
            <a:r>
              <a:rPr lang="en-GB" sz="2000" b="1" dirty="0" smtClean="0">
                <a:solidFill>
                  <a:schemeClr val="accent4"/>
                </a:solidFill>
                <a:latin typeface="Arial" panose="020B0604020202020204" pitchFamily="34" charset="0"/>
                <a:cs typeface="Arial" panose="020B0604020202020204" pitchFamily="34" charset="0"/>
              </a:rPr>
              <a:t>1.61 times </a:t>
            </a:r>
            <a:r>
              <a:rPr lang="en-GB" sz="2000" dirty="0" smtClean="0">
                <a:solidFill>
                  <a:schemeClr val="tx2">
                    <a:lumMod val="50000"/>
                  </a:schemeClr>
                </a:solidFill>
                <a:latin typeface="Arial" panose="020B0604020202020204" pitchFamily="34" charset="0"/>
                <a:cs typeface="Arial" panose="020B0604020202020204" pitchFamily="34" charset="0"/>
              </a:rPr>
              <a:t>more likely than Ethnic Minority staff to access non-mandatory training.  </a:t>
            </a:r>
          </a:p>
          <a:p>
            <a:pPr marL="285750" indent="-285750">
              <a:buClr>
                <a:schemeClr val="accent3"/>
              </a:buClr>
              <a:buFont typeface="Wingdings" panose="05000000000000000000" pitchFamily="2" charset="2"/>
              <a:buChar char="§"/>
            </a:pPr>
            <a:endParaRPr lang="en-GB" sz="2000" dirty="0" smtClean="0">
              <a:solidFill>
                <a:schemeClr val="tx2">
                  <a:lumMod val="50000"/>
                </a:schemeClr>
              </a:solidFill>
              <a:latin typeface="Arial" panose="020B0604020202020204" pitchFamily="34" charset="0"/>
              <a:cs typeface="Arial" panose="020B0604020202020204" pitchFamily="34" charset="0"/>
            </a:endParaRPr>
          </a:p>
          <a:p>
            <a:pPr marL="285750" indent="-285750">
              <a:buClr>
                <a:schemeClr val="accent3"/>
              </a:buClr>
              <a:buFont typeface="Wingdings" panose="05000000000000000000" pitchFamily="2" charset="2"/>
              <a:buChar char="§"/>
            </a:pPr>
            <a:r>
              <a:rPr lang="en-GB" sz="2000" dirty="0" smtClean="0">
                <a:solidFill>
                  <a:schemeClr val="tx2">
                    <a:lumMod val="50000"/>
                  </a:schemeClr>
                </a:solidFill>
                <a:latin typeface="Arial" panose="020B0604020202020204" pitchFamily="34" charset="0"/>
                <a:cs typeface="Arial" panose="020B0604020202020204" pitchFamily="34" charset="0"/>
              </a:rPr>
              <a:t>The gap has increased slightly each year for the last 3 years</a:t>
            </a:r>
          </a:p>
          <a:p>
            <a:pPr>
              <a:buClr>
                <a:schemeClr val="accent3"/>
              </a:buClr>
            </a:pPr>
            <a:endParaRPr lang="en-GB" sz="2000" dirty="0" smtClean="0">
              <a:solidFill>
                <a:schemeClr val="tx2">
                  <a:lumMod val="50000"/>
                </a:schemeClr>
              </a:solidFill>
              <a:latin typeface="Arial" panose="020B0604020202020204" pitchFamily="34" charset="0"/>
              <a:cs typeface="Arial" panose="020B0604020202020204" pitchFamily="34" charset="0"/>
            </a:endParaRPr>
          </a:p>
          <a:p>
            <a:pPr marL="285750" indent="-285750">
              <a:buClr>
                <a:schemeClr val="accent3"/>
              </a:buClr>
              <a:buFont typeface="Wingdings" panose="05000000000000000000" pitchFamily="2" charset="2"/>
              <a:buChar char="§"/>
            </a:pPr>
            <a:r>
              <a:rPr lang="en-GB" sz="2000" dirty="0" smtClean="0">
                <a:solidFill>
                  <a:schemeClr val="tx2">
                    <a:lumMod val="50000"/>
                  </a:schemeClr>
                </a:solidFill>
                <a:latin typeface="Arial" panose="020B0604020202020204" pitchFamily="34" charset="0"/>
                <a:cs typeface="Arial" panose="020B0604020202020204" pitchFamily="34" charset="0"/>
              </a:rPr>
              <a:t>National Position 2020:</a:t>
            </a:r>
            <a:r>
              <a:rPr lang="en-GB" sz="2000" b="1" dirty="0" smtClean="0">
                <a:solidFill>
                  <a:schemeClr val="accent4"/>
                </a:solidFill>
                <a:latin typeface="Arial" panose="020B0604020202020204" pitchFamily="34" charset="0"/>
                <a:cs typeface="Arial" panose="020B0604020202020204" pitchFamily="34" charset="0"/>
              </a:rPr>
              <a:t> </a:t>
            </a:r>
            <a:r>
              <a:rPr lang="en-GB" sz="2000" dirty="0" smtClean="0">
                <a:solidFill>
                  <a:schemeClr val="tx2">
                    <a:lumMod val="50000"/>
                  </a:schemeClr>
                </a:solidFill>
                <a:latin typeface="Arial" panose="020B0604020202020204" pitchFamily="34" charset="0"/>
                <a:cs typeface="Arial" panose="020B0604020202020204" pitchFamily="34" charset="0"/>
              </a:rPr>
              <a:t>ranging from</a:t>
            </a:r>
            <a:r>
              <a:rPr lang="en-GB" sz="2000" b="1" dirty="0" smtClean="0">
                <a:solidFill>
                  <a:schemeClr val="accent4"/>
                </a:solidFill>
                <a:latin typeface="Arial" panose="020B0604020202020204" pitchFamily="34" charset="0"/>
                <a:cs typeface="Arial" panose="020B0604020202020204" pitchFamily="34" charset="0"/>
              </a:rPr>
              <a:t> 0.80 </a:t>
            </a:r>
            <a:r>
              <a:rPr lang="en-GB" sz="2000" dirty="0" smtClean="0">
                <a:solidFill>
                  <a:schemeClr val="tx2">
                    <a:lumMod val="50000"/>
                  </a:schemeClr>
                </a:solidFill>
                <a:latin typeface="Arial" panose="020B0604020202020204" pitchFamily="34" charset="0"/>
                <a:cs typeface="Arial" panose="020B0604020202020204" pitchFamily="34" charset="0"/>
              </a:rPr>
              <a:t>to </a:t>
            </a:r>
            <a:r>
              <a:rPr lang="en-GB" sz="2000" b="1" dirty="0" smtClean="0">
                <a:solidFill>
                  <a:schemeClr val="accent4"/>
                </a:solidFill>
                <a:latin typeface="Arial" panose="020B0604020202020204" pitchFamily="34" charset="0"/>
                <a:cs typeface="Arial" panose="020B0604020202020204" pitchFamily="34" charset="0"/>
              </a:rPr>
              <a:t>1.25 </a:t>
            </a:r>
          </a:p>
          <a:p>
            <a:pPr>
              <a:buClr>
                <a:schemeClr val="accent3"/>
              </a:buClr>
            </a:pPr>
            <a:endParaRPr lang="en-GB" dirty="0" smtClean="0">
              <a:solidFill>
                <a:schemeClr val="tx2">
                  <a:lumMod val="50000"/>
                </a:schemeClr>
              </a:solidFill>
              <a:latin typeface="Arial" panose="020B0604020202020204" pitchFamily="34" charset="0"/>
              <a:cs typeface="Arial" panose="020B0604020202020204" pitchFamily="34" charset="0"/>
            </a:endParaRPr>
          </a:p>
          <a:p>
            <a:pPr marL="285750" indent="-285750">
              <a:buClr>
                <a:schemeClr val="accent3"/>
              </a:buClr>
              <a:buFont typeface="Wingdings" panose="05000000000000000000" pitchFamily="2" charset="2"/>
              <a:buChar char="§"/>
            </a:pPr>
            <a:endParaRPr lang="en-GB" dirty="0" smtClean="0">
              <a:solidFill>
                <a:schemeClr val="tx2">
                  <a:lumMod val="50000"/>
                </a:schemeClr>
              </a:solidFill>
            </a:endParaRPr>
          </a:p>
          <a:p>
            <a:pPr marL="742950" lvl="1" indent="-285750">
              <a:buClr>
                <a:schemeClr val="accent3"/>
              </a:buClr>
              <a:buFont typeface="Wingdings" panose="05000000000000000000" pitchFamily="2" charset="2"/>
              <a:buChar char="§"/>
            </a:pPr>
            <a:endParaRPr lang="en-GB" dirty="0" smtClean="0">
              <a:solidFill>
                <a:schemeClr val="tx2">
                  <a:lumMod val="50000"/>
                </a:schemeClr>
              </a:solidFill>
            </a:endParaRPr>
          </a:p>
          <a:p>
            <a:pPr marL="742950" lvl="1" indent="-285750">
              <a:buClr>
                <a:schemeClr val="accent3"/>
              </a:buClr>
              <a:buFont typeface="Wingdings" panose="05000000000000000000" pitchFamily="2" charset="2"/>
              <a:buChar char="§"/>
            </a:pPr>
            <a:endParaRPr lang="en-GB" dirty="0" smtClean="0">
              <a:solidFill>
                <a:schemeClr val="tx2">
                  <a:lumMod val="50000"/>
                </a:schemeClr>
              </a:solidFill>
            </a:endParaRPr>
          </a:p>
          <a:p>
            <a:pPr marL="285750" indent="-285750">
              <a:buClr>
                <a:schemeClr val="accent3"/>
              </a:buClr>
              <a:buFont typeface="Wingdings" panose="05000000000000000000" pitchFamily="2" charset="2"/>
              <a:buChar char="§"/>
            </a:pPr>
            <a:endParaRPr lang="en-GB" dirty="0" smtClean="0">
              <a:solidFill>
                <a:schemeClr val="tx2">
                  <a:lumMod val="50000"/>
                </a:schemeClr>
              </a:solidFill>
            </a:endParaRPr>
          </a:p>
        </p:txBody>
      </p:sp>
      <p:sp>
        <p:nvSpPr>
          <p:cNvPr id="14" name="Up Arrow 13"/>
          <p:cNvSpPr/>
          <p:nvPr/>
        </p:nvSpPr>
        <p:spPr>
          <a:xfrm>
            <a:off x="6034437" y="2420888"/>
            <a:ext cx="46038" cy="90487"/>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92644432"/>
              </p:ext>
            </p:extLst>
          </p:nvPr>
        </p:nvGraphicFramePr>
        <p:xfrm>
          <a:off x="340175" y="1916832"/>
          <a:ext cx="8411547" cy="2088232"/>
        </p:xfrm>
        <a:graphic>
          <a:graphicData uri="http://schemas.openxmlformats.org/drawingml/2006/table">
            <a:tbl>
              <a:tblPr firstRow="1" firstCol="1" bandRow="1">
                <a:tableStyleId>{5C22544A-7EE6-4342-B048-85BDC9FD1C3A}</a:tableStyleId>
              </a:tblPr>
              <a:tblGrid>
                <a:gridCol w="1346400"/>
                <a:gridCol w="7065147"/>
              </a:tblGrid>
              <a:tr h="522058">
                <a:tc>
                  <a:txBody>
                    <a:bodyPr/>
                    <a:lstStyle/>
                    <a:p>
                      <a:pPr>
                        <a:spcAft>
                          <a:spcPts val="0"/>
                        </a:spcAft>
                      </a:pPr>
                      <a:r>
                        <a:rPr lang="en-GB" sz="1400" dirty="0" smtClean="0">
                          <a:effectLst/>
                          <a:latin typeface="Arial" panose="020B0604020202020204" pitchFamily="34" charset="0"/>
                          <a:cs typeface="Arial" panose="020B0604020202020204" pitchFamily="34" charset="0"/>
                        </a:rPr>
                        <a:t>Year</a:t>
                      </a:r>
                      <a:endParaRPr lang="en-GB" sz="14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spcAft>
                          <a:spcPts val="0"/>
                        </a:spcAft>
                      </a:pPr>
                      <a:r>
                        <a:rPr lang="en-GB" sz="1400" dirty="0">
                          <a:effectLst/>
                          <a:latin typeface="Arial" panose="020B0604020202020204" pitchFamily="34" charset="0"/>
                          <a:cs typeface="Arial" panose="020B0604020202020204" pitchFamily="34" charset="0"/>
                        </a:rPr>
                        <a:t>Relative likelihood of staff accessing non-mandatory training and CPD </a:t>
                      </a:r>
                    </a:p>
                    <a:p>
                      <a:pPr>
                        <a:spcAft>
                          <a:spcPts val="0"/>
                        </a:spcAft>
                      </a:pPr>
                      <a:r>
                        <a:rPr lang="en-GB" sz="1400" dirty="0">
                          <a:effectLst/>
                          <a:latin typeface="Arial" panose="020B0604020202020204" pitchFamily="34" charset="0"/>
                          <a:cs typeface="Arial" panose="020B0604020202020204" pitchFamily="34" charset="0"/>
                        </a:rPr>
                        <a:t> </a:t>
                      </a:r>
                      <a:endParaRPr lang="en-GB" sz="1400" dirty="0">
                        <a:effectLst/>
                        <a:latin typeface="Arial" panose="020B0604020202020204" pitchFamily="34" charset="0"/>
                        <a:ea typeface="Calibri"/>
                        <a:cs typeface="Arial" panose="020B0604020202020204" pitchFamily="34" charset="0"/>
                      </a:endParaRPr>
                    </a:p>
                  </a:txBody>
                  <a:tcPr marL="68580" marR="68580" marT="0" marB="0"/>
                </a:tc>
              </a:tr>
              <a:tr h="522058">
                <a:tc>
                  <a:txBody>
                    <a:bodyPr/>
                    <a:lstStyle/>
                    <a:p>
                      <a:pPr marL="0" indent="0">
                        <a:spcAft>
                          <a:spcPts val="0"/>
                        </a:spcAft>
                      </a:pPr>
                      <a:r>
                        <a:rPr lang="en-GB" sz="1400" dirty="0">
                          <a:effectLst/>
                          <a:latin typeface="Arial" panose="020B0604020202020204" pitchFamily="34" charset="0"/>
                          <a:cs typeface="Arial" panose="020B0604020202020204" pitchFamily="34" charset="0"/>
                        </a:rPr>
                        <a:t>March </a:t>
                      </a:r>
                      <a:r>
                        <a:rPr lang="en-GB" sz="1400" dirty="0" smtClean="0">
                          <a:effectLst/>
                          <a:latin typeface="Arial" panose="020B0604020202020204" pitchFamily="34" charset="0"/>
                          <a:cs typeface="Arial" panose="020B0604020202020204" pitchFamily="34" charset="0"/>
                        </a:rPr>
                        <a:t>2019</a:t>
                      </a:r>
                    </a:p>
                    <a:p>
                      <a:pPr marL="0" indent="0">
                        <a:spcAft>
                          <a:spcPts val="0"/>
                        </a:spcAft>
                      </a:pPr>
                      <a:endParaRPr lang="en-GB" sz="14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spcAft>
                          <a:spcPts val="0"/>
                        </a:spcAft>
                      </a:pPr>
                      <a:r>
                        <a:rPr lang="en-GB" sz="1400" b="1" dirty="0">
                          <a:solidFill>
                            <a:schemeClr val="tx2">
                              <a:lumMod val="50000"/>
                            </a:schemeClr>
                          </a:solidFill>
                          <a:effectLst/>
                          <a:latin typeface="Arial" panose="020B0604020202020204" pitchFamily="34" charset="0"/>
                          <a:cs typeface="Arial" panose="020B0604020202020204" pitchFamily="34" charset="0"/>
                        </a:rPr>
                        <a:t>1.19  </a:t>
                      </a:r>
                      <a:endParaRPr lang="en-GB" sz="1400" b="1" dirty="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tc>
              </a:tr>
              <a:tr h="522058">
                <a:tc>
                  <a:txBody>
                    <a:bodyPr/>
                    <a:lstStyle/>
                    <a:p>
                      <a:pPr marL="0" indent="0">
                        <a:spcAft>
                          <a:spcPts val="0"/>
                        </a:spcAft>
                      </a:pPr>
                      <a:r>
                        <a:rPr lang="en-GB" sz="1400" dirty="0">
                          <a:effectLst/>
                          <a:latin typeface="Arial" panose="020B0604020202020204" pitchFamily="34" charset="0"/>
                          <a:cs typeface="Arial" panose="020B0604020202020204" pitchFamily="34" charset="0"/>
                        </a:rPr>
                        <a:t>March </a:t>
                      </a:r>
                      <a:r>
                        <a:rPr lang="en-GB" sz="1400" dirty="0" smtClean="0">
                          <a:effectLst/>
                          <a:latin typeface="Arial" panose="020B0604020202020204" pitchFamily="34" charset="0"/>
                          <a:cs typeface="Arial" panose="020B0604020202020204" pitchFamily="34" charset="0"/>
                        </a:rPr>
                        <a:t>2020</a:t>
                      </a:r>
                    </a:p>
                    <a:p>
                      <a:pPr marL="0" indent="0">
                        <a:spcAft>
                          <a:spcPts val="0"/>
                        </a:spcAft>
                      </a:pPr>
                      <a:endParaRPr lang="en-GB" sz="14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spcAft>
                          <a:spcPts val="0"/>
                        </a:spcAft>
                      </a:pPr>
                      <a:r>
                        <a:rPr lang="en-GB" sz="1400" b="1" dirty="0">
                          <a:solidFill>
                            <a:schemeClr val="tx2">
                              <a:lumMod val="50000"/>
                            </a:schemeClr>
                          </a:solidFill>
                          <a:effectLst/>
                          <a:latin typeface="Arial" panose="020B0604020202020204" pitchFamily="34" charset="0"/>
                          <a:cs typeface="Arial" panose="020B0604020202020204" pitchFamily="34" charset="0"/>
                        </a:rPr>
                        <a:t>1.22</a:t>
                      </a:r>
                      <a:endParaRPr lang="en-GB" sz="1400" b="1" dirty="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tc>
              </a:tr>
              <a:tr h="522058">
                <a:tc>
                  <a:txBody>
                    <a:bodyPr/>
                    <a:lstStyle/>
                    <a:p>
                      <a:pPr marL="0" indent="0">
                        <a:spcAft>
                          <a:spcPts val="0"/>
                        </a:spcAft>
                      </a:pPr>
                      <a:r>
                        <a:rPr lang="en-GB" sz="1400" dirty="0">
                          <a:effectLst/>
                          <a:latin typeface="Arial" panose="020B0604020202020204" pitchFamily="34" charset="0"/>
                          <a:cs typeface="Arial" panose="020B0604020202020204" pitchFamily="34" charset="0"/>
                        </a:rPr>
                        <a:t>March </a:t>
                      </a:r>
                      <a:r>
                        <a:rPr lang="en-GB" sz="1400" dirty="0" smtClean="0">
                          <a:effectLst/>
                          <a:latin typeface="Arial" panose="020B0604020202020204" pitchFamily="34" charset="0"/>
                          <a:cs typeface="Arial" panose="020B0604020202020204" pitchFamily="34" charset="0"/>
                        </a:rPr>
                        <a:t>2021</a:t>
                      </a:r>
                    </a:p>
                    <a:p>
                      <a:pPr marL="0" indent="0">
                        <a:spcAft>
                          <a:spcPts val="0"/>
                        </a:spcAft>
                      </a:pPr>
                      <a:endParaRPr lang="en-GB" sz="14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spcAft>
                          <a:spcPts val="0"/>
                        </a:spcAft>
                      </a:pPr>
                      <a:r>
                        <a:rPr lang="en-GB" sz="1400" b="1" dirty="0">
                          <a:solidFill>
                            <a:schemeClr val="tx2">
                              <a:lumMod val="50000"/>
                            </a:schemeClr>
                          </a:solidFill>
                          <a:effectLst/>
                          <a:latin typeface="Arial" panose="020B0604020202020204" pitchFamily="34" charset="0"/>
                          <a:cs typeface="Arial" panose="020B0604020202020204" pitchFamily="34" charset="0"/>
                        </a:rPr>
                        <a:t>1.61</a:t>
                      </a:r>
                      <a:endParaRPr lang="en-GB" sz="1400" b="1" dirty="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tc>
              </a:tr>
            </a:tbl>
          </a:graphicData>
        </a:graphic>
      </p:graphicFrame>
      <p:sp>
        <p:nvSpPr>
          <p:cNvPr id="11" name="Up Arrow 10"/>
          <p:cNvSpPr/>
          <p:nvPr/>
        </p:nvSpPr>
        <p:spPr>
          <a:xfrm>
            <a:off x="5773117" y="3068960"/>
            <a:ext cx="46038" cy="90487"/>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2" name="Up Arrow 11"/>
          <p:cNvSpPr/>
          <p:nvPr/>
        </p:nvSpPr>
        <p:spPr>
          <a:xfrm>
            <a:off x="5750098" y="3573016"/>
            <a:ext cx="46038" cy="90487"/>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30331744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116632"/>
            <a:ext cx="7128792" cy="1143000"/>
          </a:xfrm>
        </p:spPr>
        <p:txBody>
          <a:bodyPr>
            <a:noAutofit/>
          </a:bodyPr>
          <a:lstStyle/>
          <a:p>
            <a:pPr algn="l">
              <a:tabLst>
                <a:tab pos="2606675" algn="l"/>
              </a:tabLst>
            </a:pPr>
            <a:r>
              <a:rPr lang="en-GB" sz="2800" dirty="0" smtClean="0">
                <a:solidFill>
                  <a:schemeClr val="accent3"/>
                </a:solidFill>
              </a:rPr>
              <a:t>Indicators 5-8: </a:t>
            </a:r>
            <a:br>
              <a:rPr lang="en-GB" sz="2800" dirty="0" smtClean="0">
                <a:solidFill>
                  <a:schemeClr val="accent3"/>
                </a:solidFill>
              </a:rPr>
            </a:br>
            <a:r>
              <a:rPr lang="en-GB" sz="2800" dirty="0" smtClean="0"/>
              <a:t>Staff Survey Results</a:t>
            </a:r>
            <a:endParaRPr lang="en-GB" sz="2800" dirty="0"/>
          </a:p>
        </p:txBody>
      </p:sp>
      <p:sp>
        <p:nvSpPr>
          <p:cNvPr id="2" name="TextBox 1"/>
          <p:cNvSpPr txBox="1"/>
          <p:nvPr/>
        </p:nvSpPr>
        <p:spPr>
          <a:xfrm>
            <a:off x="65274" y="4581128"/>
            <a:ext cx="8899213" cy="2862322"/>
          </a:xfrm>
          <a:prstGeom prst="rect">
            <a:avLst/>
          </a:prstGeom>
          <a:noFill/>
        </p:spPr>
        <p:txBody>
          <a:bodyPr wrap="square" rtlCol="0">
            <a:spAutoFit/>
          </a:bodyPr>
          <a:lstStyle/>
          <a:p>
            <a:pPr marL="285750" indent="-285750">
              <a:buClr>
                <a:schemeClr val="accent3"/>
              </a:buClr>
              <a:buFont typeface="Wingdings" panose="05000000000000000000" pitchFamily="2" charset="2"/>
              <a:buChar char="§"/>
            </a:pPr>
            <a:r>
              <a:rPr lang="en-GB" dirty="0" smtClean="0">
                <a:solidFill>
                  <a:schemeClr val="tx2">
                    <a:lumMod val="50000"/>
                  </a:schemeClr>
                </a:solidFill>
                <a:latin typeface="Arial" panose="020B0604020202020204" pitchFamily="34" charset="0"/>
                <a:cs typeface="Arial" panose="020B0604020202020204" pitchFamily="34" charset="0"/>
              </a:rPr>
              <a:t>The staff survey data from 2020 shows there is much work to be done to address issues of harassment &amp; bullying  and discrimination in the Trust</a:t>
            </a:r>
          </a:p>
          <a:p>
            <a:pPr marL="285750" indent="-285750">
              <a:buClr>
                <a:schemeClr val="accent3"/>
              </a:buClr>
              <a:buFont typeface="Wingdings" panose="05000000000000000000" pitchFamily="2" charset="2"/>
              <a:buChar char="§"/>
            </a:pPr>
            <a:endParaRPr lang="en-GB" dirty="0" smtClean="0">
              <a:solidFill>
                <a:schemeClr val="tx2">
                  <a:lumMod val="50000"/>
                </a:schemeClr>
              </a:solidFill>
              <a:latin typeface="Arial" panose="020B0604020202020204" pitchFamily="34" charset="0"/>
              <a:cs typeface="Arial" panose="020B0604020202020204" pitchFamily="34" charset="0"/>
            </a:endParaRPr>
          </a:p>
          <a:p>
            <a:pPr marL="285750" indent="-285750">
              <a:buClr>
                <a:schemeClr val="accent3"/>
              </a:buClr>
              <a:buFont typeface="Wingdings" panose="05000000000000000000" pitchFamily="2" charset="2"/>
              <a:buChar char="§"/>
            </a:pPr>
            <a:r>
              <a:rPr lang="en-GB" dirty="0" smtClean="0">
                <a:solidFill>
                  <a:schemeClr val="tx2">
                    <a:lumMod val="50000"/>
                  </a:schemeClr>
                </a:solidFill>
                <a:latin typeface="Arial" panose="020B0604020202020204" pitchFamily="34" charset="0"/>
                <a:cs typeface="Arial" panose="020B0604020202020204" pitchFamily="34" charset="0"/>
              </a:rPr>
              <a:t>One positive here to note; Confidence in equality opportunities for Career Progression has increased this year for Ethnic Minority Staff (reflective of the work ongoing in this area). </a:t>
            </a:r>
          </a:p>
          <a:p>
            <a:pPr marL="285750" indent="-285750">
              <a:buClr>
                <a:schemeClr val="accent3"/>
              </a:buClr>
              <a:buFont typeface="Wingdings" panose="05000000000000000000" pitchFamily="2" charset="2"/>
              <a:buChar char="§"/>
            </a:pPr>
            <a:endParaRPr lang="en-GB" dirty="0" smtClean="0">
              <a:solidFill>
                <a:schemeClr val="tx2">
                  <a:lumMod val="50000"/>
                </a:schemeClr>
              </a:solidFill>
            </a:endParaRPr>
          </a:p>
          <a:p>
            <a:pPr marL="742950" lvl="1" indent="-285750">
              <a:buClr>
                <a:schemeClr val="accent3"/>
              </a:buClr>
              <a:buFont typeface="Wingdings" panose="05000000000000000000" pitchFamily="2" charset="2"/>
              <a:buChar char="§"/>
            </a:pPr>
            <a:endParaRPr lang="en-GB" dirty="0" smtClean="0">
              <a:solidFill>
                <a:schemeClr val="tx2">
                  <a:lumMod val="50000"/>
                </a:schemeClr>
              </a:solidFill>
            </a:endParaRPr>
          </a:p>
          <a:p>
            <a:pPr marL="742950" lvl="1" indent="-285750">
              <a:buClr>
                <a:schemeClr val="accent3"/>
              </a:buClr>
              <a:buFont typeface="Wingdings" panose="05000000000000000000" pitchFamily="2" charset="2"/>
              <a:buChar char="§"/>
            </a:pPr>
            <a:endParaRPr lang="en-GB" dirty="0" smtClean="0">
              <a:solidFill>
                <a:schemeClr val="tx2">
                  <a:lumMod val="50000"/>
                </a:schemeClr>
              </a:solidFill>
            </a:endParaRPr>
          </a:p>
          <a:p>
            <a:pPr marL="285750" indent="-285750">
              <a:buClr>
                <a:schemeClr val="accent3"/>
              </a:buClr>
              <a:buFont typeface="Wingdings" panose="05000000000000000000" pitchFamily="2" charset="2"/>
              <a:buChar char="§"/>
            </a:pPr>
            <a:endParaRPr lang="en-GB" dirty="0" smtClean="0">
              <a:solidFill>
                <a:schemeClr val="tx2">
                  <a:lumMod val="50000"/>
                </a:schemeClr>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01848041"/>
              </p:ext>
            </p:extLst>
          </p:nvPr>
        </p:nvGraphicFramePr>
        <p:xfrm>
          <a:off x="323528" y="1340768"/>
          <a:ext cx="8458095" cy="3230880"/>
        </p:xfrm>
        <a:graphic>
          <a:graphicData uri="http://schemas.openxmlformats.org/drawingml/2006/table">
            <a:tbl>
              <a:tblPr firstRow="1" firstCol="1" bandRow="1">
                <a:tableStyleId>{5C22544A-7EE6-4342-B048-85BDC9FD1C3A}</a:tableStyleId>
              </a:tblPr>
              <a:tblGrid>
                <a:gridCol w="1306110"/>
                <a:gridCol w="830550"/>
                <a:gridCol w="954465"/>
                <a:gridCol w="830550"/>
                <a:gridCol w="936022"/>
                <a:gridCol w="936104"/>
                <a:gridCol w="867354"/>
                <a:gridCol w="788830"/>
                <a:gridCol w="1008110"/>
              </a:tblGrid>
              <a:tr h="169010">
                <a:tc>
                  <a:txBody>
                    <a:bodyPr/>
                    <a:lstStyle/>
                    <a:p>
                      <a:pPr>
                        <a:spcAft>
                          <a:spcPts val="0"/>
                        </a:spcAft>
                      </a:pPr>
                      <a:r>
                        <a:rPr lang="en-GB" sz="1400" dirty="0" smtClean="0">
                          <a:effectLst/>
                          <a:latin typeface="Arial" panose="020B0604020202020204" pitchFamily="34" charset="0"/>
                          <a:cs typeface="Arial" panose="020B0604020202020204" pitchFamily="34" charset="0"/>
                        </a:rPr>
                        <a:t>Year</a:t>
                      </a:r>
                      <a:endParaRPr lang="en-GB" sz="1400" dirty="0">
                        <a:effectLst/>
                        <a:latin typeface="Arial" panose="020B0604020202020204" pitchFamily="34" charset="0"/>
                        <a:ea typeface="Calibri"/>
                        <a:cs typeface="Arial" panose="020B0604020202020204" pitchFamily="34" charset="0"/>
                      </a:endParaRPr>
                    </a:p>
                  </a:txBody>
                  <a:tcPr marL="18108" marR="18108" marT="0" marB="0"/>
                </a:tc>
                <a:tc gridSpan="8">
                  <a:txBody>
                    <a:bodyPr/>
                    <a:lstStyle/>
                    <a:p>
                      <a:pPr>
                        <a:spcAft>
                          <a:spcPts val="0"/>
                        </a:spcAft>
                      </a:pPr>
                      <a:r>
                        <a:rPr lang="en-GB" sz="1400" dirty="0" smtClean="0">
                          <a:effectLst/>
                          <a:latin typeface="Arial" panose="020B0604020202020204" pitchFamily="34" charset="0"/>
                          <a:cs typeface="Arial" panose="020B0604020202020204" pitchFamily="34" charset="0"/>
                        </a:rPr>
                        <a:t>For </a:t>
                      </a:r>
                      <a:r>
                        <a:rPr lang="en-GB" sz="1400" dirty="0">
                          <a:effectLst/>
                          <a:latin typeface="Arial" panose="020B0604020202020204" pitchFamily="34" charset="0"/>
                          <a:cs typeface="Arial" panose="020B0604020202020204" pitchFamily="34" charset="0"/>
                        </a:rPr>
                        <a:t>each of the four staff survey indicators, compare the outcomes of the responses for White and Ethnic Minority staff  </a:t>
                      </a:r>
                      <a:endParaRPr lang="en-GB" sz="1400" dirty="0">
                        <a:effectLst/>
                        <a:latin typeface="Arial" panose="020B0604020202020204" pitchFamily="34" charset="0"/>
                        <a:ea typeface="Calibri"/>
                        <a:cs typeface="Arial" panose="020B0604020202020204" pitchFamily="34" charset="0"/>
                      </a:endParaRPr>
                    </a:p>
                  </a:txBody>
                  <a:tcPr marL="18108" marR="18108"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482884">
                <a:tc>
                  <a:txBody>
                    <a:bodyPr/>
                    <a:lstStyle/>
                    <a:p>
                      <a:pPr marL="457200">
                        <a:spcAft>
                          <a:spcPts val="0"/>
                        </a:spcAft>
                      </a:pPr>
                      <a:r>
                        <a:rPr lang="en-GB" sz="1400">
                          <a:effectLst/>
                          <a:latin typeface="Arial" panose="020B0604020202020204" pitchFamily="34" charset="0"/>
                          <a:cs typeface="Arial" panose="020B0604020202020204" pitchFamily="34" charset="0"/>
                        </a:rPr>
                        <a:t> </a:t>
                      </a:r>
                      <a:endParaRPr lang="en-GB" sz="1400">
                        <a:effectLst/>
                        <a:latin typeface="Arial" panose="020B0604020202020204" pitchFamily="34" charset="0"/>
                        <a:ea typeface="Calibri"/>
                        <a:cs typeface="Arial" panose="020B0604020202020204" pitchFamily="34" charset="0"/>
                      </a:endParaRPr>
                    </a:p>
                  </a:txBody>
                  <a:tcPr marL="18108" marR="18108" marT="0" marB="0"/>
                </a:tc>
                <a:tc gridSpan="2">
                  <a:txBody>
                    <a:bodyPr/>
                    <a:lstStyle/>
                    <a:p>
                      <a:pPr>
                        <a:spcAft>
                          <a:spcPts val="0"/>
                        </a:spcAft>
                      </a:pPr>
                      <a:r>
                        <a:rPr lang="en-GB" sz="1200" b="1" dirty="0">
                          <a:solidFill>
                            <a:schemeClr val="tx2">
                              <a:lumMod val="50000"/>
                            </a:schemeClr>
                          </a:solidFill>
                          <a:effectLst/>
                          <a:latin typeface="Arial" panose="020B0604020202020204" pitchFamily="34" charset="0"/>
                          <a:cs typeface="Arial" panose="020B0604020202020204" pitchFamily="34" charset="0"/>
                        </a:rPr>
                        <a:t>Indicator 5 (Q13a)</a:t>
                      </a:r>
                    </a:p>
                    <a:p>
                      <a:pPr>
                        <a:spcAft>
                          <a:spcPts val="0"/>
                        </a:spcAft>
                      </a:pPr>
                      <a:r>
                        <a:rPr lang="en-GB" sz="1200" dirty="0">
                          <a:solidFill>
                            <a:schemeClr val="tx2">
                              <a:lumMod val="50000"/>
                            </a:schemeClr>
                          </a:solidFill>
                          <a:effectLst/>
                          <a:latin typeface="Arial" panose="020B0604020202020204" pitchFamily="34" charset="0"/>
                          <a:cs typeface="Arial" panose="020B0604020202020204" pitchFamily="34" charset="0"/>
                        </a:rPr>
                        <a:t>Percentage of staff experiencing harassment, bullying or abuse from </a:t>
                      </a:r>
                      <a:r>
                        <a:rPr lang="en-GB" sz="1200" u="sng" dirty="0">
                          <a:solidFill>
                            <a:schemeClr val="tx2">
                              <a:lumMod val="50000"/>
                            </a:schemeClr>
                          </a:solidFill>
                          <a:effectLst/>
                          <a:latin typeface="Arial" panose="020B0604020202020204" pitchFamily="34" charset="0"/>
                          <a:cs typeface="Arial" panose="020B0604020202020204" pitchFamily="34" charset="0"/>
                        </a:rPr>
                        <a:t>patients, relatives or the public i</a:t>
                      </a:r>
                      <a:r>
                        <a:rPr lang="en-GB" sz="1200" dirty="0">
                          <a:solidFill>
                            <a:schemeClr val="tx2">
                              <a:lumMod val="50000"/>
                            </a:schemeClr>
                          </a:solidFill>
                          <a:effectLst/>
                          <a:latin typeface="Arial" panose="020B0604020202020204" pitchFamily="34" charset="0"/>
                          <a:cs typeface="Arial" panose="020B0604020202020204" pitchFamily="34" charset="0"/>
                        </a:rPr>
                        <a:t>n last 12 months</a:t>
                      </a:r>
                      <a:endParaRPr lang="en-GB" sz="12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18108" marR="18108" marT="0" marB="0"/>
                </a:tc>
                <a:tc hMerge="1">
                  <a:txBody>
                    <a:bodyPr/>
                    <a:lstStyle/>
                    <a:p>
                      <a:endParaRPr lang="en-GB"/>
                    </a:p>
                  </a:txBody>
                  <a:tcPr/>
                </a:tc>
                <a:tc gridSpan="2">
                  <a:txBody>
                    <a:bodyPr/>
                    <a:lstStyle/>
                    <a:p>
                      <a:pPr>
                        <a:spcAft>
                          <a:spcPts val="0"/>
                        </a:spcAft>
                      </a:pPr>
                      <a:r>
                        <a:rPr lang="en-GB" sz="1200" dirty="0">
                          <a:solidFill>
                            <a:schemeClr val="tx2">
                              <a:lumMod val="50000"/>
                            </a:schemeClr>
                          </a:solidFill>
                          <a:effectLst/>
                          <a:latin typeface="Arial" panose="020B0604020202020204" pitchFamily="34" charset="0"/>
                          <a:cs typeface="Arial" panose="020B0604020202020204" pitchFamily="34" charset="0"/>
                        </a:rPr>
                        <a:t>Indicator 6 (Q13c)</a:t>
                      </a:r>
                    </a:p>
                    <a:p>
                      <a:pPr>
                        <a:spcAft>
                          <a:spcPts val="0"/>
                        </a:spcAft>
                      </a:pPr>
                      <a:r>
                        <a:rPr lang="en-GB" sz="1200" dirty="0">
                          <a:solidFill>
                            <a:schemeClr val="tx2">
                              <a:lumMod val="50000"/>
                            </a:schemeClr>
                          </a:solidFill>
                          <a:effectLst/>
                          <a:latin typeface="Arial" panose="020B0604020202020204" pitchFamily="34" charset="0"/>
                          <a:cs typeface="Arial" panose="020B0604020202020204" pitchFamily="34" charset="0"/>
                        </a:rPr>
                        <a:t>Percentage of staff experiencing harassment, bullying or abuse from </a:t>
                      </a:r>
                      <a:r>
                        <a:rPr lang="en-GB" sz="1200" u="sng" dirty="0">
                          <a:solidFill>
                            <a:schemeClr val="tx2">
                              <a:lumMod val="50000"/>
                            </a:schemeClr>
                          </a:solidFill>
                          <a:effectLst/>
                          <a:latin typeface="Arial" panose="020B0604020202020204" pitchFamily="34" charset="0"/>
                          <a:cs typeface="Arial" panose="020B0604020202020204" pitchFamily="34" charset="0"/>
                        </a:rPr>
                        <a:t>staff i</a:t>
                      </a:r>
                      <a:r>
                        <a:rPr lang="en-GB" sz="1200" dirty="0">
                          <a:solidFill>
                            <a:schemeClr val="tx2">
                              <a:lumMod val="50000"/>
                            </a:schemeClr>
                          </a:solidFill>
                          <a:effectLst/>
                          <a:latin typeface="Arial" panose="020B0604020202020204" pitchFamily="34" charset="0"/>
                          <a:cs typeface="Arial" panose="020B0604020202020204" pitchFamily="34" charset="0"/>
                        </a:rPr>
                        <a:t>n last 12 months</a:t>
                      </a:r>
                      <a:endParaRPr lang="en-GB" sz="12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18108" marR="18108" marT="0" marB="0"/>
                </a:tc>
                <a:tc hMerge="1">
                  <a:txBody>
                    <a:bodyPr/>
                    <a:lstStyle/>
                    <a:p>
                      <a:endParaRPr lang="en-GB"/>
                    </a:p>
                  </a:txBody>
                  <a:tcPr/>
                </a:tc>
                <a:tc gridSpan="2">
                  <a:txBody>
                    <a:bodyPr/>
                    <a:lstStyle/>
                    <a:p>
                      <a:pPr>
                        <a:spcAft>
                          <a:spcPts val="0"/>
                        </a:spcAft>
                      </a:pPr>
                      <a:r>
                        <a:rPr lang="en-GB" sz="1200" dirty="0">
                          <a:solidFill>
                            <a:schemeClr val="tx2">
                              <a:lumMod val="50000"/>
                            </a:schemeClr>
                          </a:solidFill>
                          <a:effectLst/>
                          <a:latin typeface="Arial" panose="020B0604020202020204" pitchFamily="34" charset="0"/>
                          <a:cs typeface="Arial" panose="020B0604020202020204" pitchFamily="34" charset="0"/>
                        </a:rPr>
                        <a:t>Indicator 7 (Q14)</a:t>
                      </a:r>
                    </a:p>
                    <a:p>
                      <a:pPr>
                        <a:spcAft>
                          <a:spcPts val="0"/>
                        </a:spcAft>
                      </a:pPr>
                      <a:r>
                        <a:rPr lang="en-GB" sz="1200" dirty="0">
                          <a:solidFill>
                            <a:schemeClr val="tx2">
                              <a:lumMod val="50000"/>
                            </a:schemeClr>
                          </a:solidFill>
                          <a:effectLst/>
                          <a:latin typeface="Arial" panose="020B0604020202020204" pitchFamily="34" charset="0"/>
                          <a:cs typeface="Arial" panose="020B0604020202020204" pitchFamily="34" charset="0"/>
                        </a:rPr>
                        <a:t>Percentage of staff believing that trust provides </a:t>
                      </a:r>
                      <a:r>
                        <a:rPr lang="en-GB" sz="1200" u="sng" dirty="0">
                          <a:solidFill>
                            <a:schemeClr val="tx2">
                              <a:lumMod val="50000"/>
                            </a:schemeClr>
                          </a:solidFill>
                          <a:effectLst/>
                          <a:latin typeface="Arial" panose="020B0604020202020204" pitchFamily="34" charset="0"/>
                          <a:cs typeface="Arial" panose="020B0604020202020204" pitchFamily="34" charset="0"/>
                        </a:rPr>
                        <a:t>equal opportunities for career progression or promotion</a:t>
                      </a:r>
                      <a:endParaRPr lang="en-GB" sz="1200" u="sng" dirty="0">
                        <a:solidFill>
                          <a:schemeClr val="tx2">
                            <a:lumMod val="50000"/>
                          </a:schemeClr>
                        </a:solidFill>
                        <a:effectLst/>
                        <a:latin typeface="Arial" panose="020B0604020202020204" pitchFamily="34" charset="0"/>
                        <a:ea typeface="Calibri"/>
                        <a:cs typeface="Arial" panose="020B0604020202020204" pitchFamily="34" charset="0"/>
                      </a:endParaRPr>
                    </a:p>
                  </a:txBody>
                  <a:tcPr marL="18108" marR="18108" marT="0" marB="0"/>
                </a:tc>
                <a:tc hMerge="1">
                  <a:txBody>
                    <a:bodyPr/>
                    <a:lstStyle/>
                    <a:p>
                      <a:endParaRPr lang="en-GB"/>
                    </a:p>
                  </a:txBody>
                  <a:tcPr/>
                </a:tc>
                <a:tc gridSpan="2">
                  <a:txBody>
                    <a:bodyPr/>
                    <a:lstStyle/>
                    <a:p>
                      <a:pPr>
                        <a:spcAft>
                          <a:spcPts val="0"/>
                        </a:spcAft>
                      </a:pPr>
                      <a:r>
                        <a:rPr lang="en-GB" sz="1200" dirty="0">
                          <a:solidFill>
                            <a:schemeClr val="tx2">
                              <a:lumMod val="50000"/>
                            </a:schemeClr>
                          </a:solidFill>
                          <a:effectLst/>
                          <a:latin typeface="Arial" panose="020B0604020202020204" pitchFamily="34" charset="0"/>
                          <a:cs typeface="Arial" panose="020B0604020202020204" pitchFamily="34" charset="0"/>
                        </a:rPr>
                        <a:t>Indicator 8 (Q15b)</a:t>
                      </a:r>
                    </a:p>
                    <a:p>
                      <a:pPr>
                        <a:spcAft>
                          <a:spcPts val="0"/>
                        </a:spcAft>
                      </a:pPr>
                      <a:r>
                        <a:rPr lang="en-GB" sz="1200" dirty="0">
                          <a:solidFill>
                            <a:schemeClr val="tx2">
                              <a:lumMod val="50000"/>
                            </a:schemeClr>
                          </a:solidFill>
                          <a:effectLst/>
                          <a:latin typeface="Arial" panose="020B0604020202020204" pitchFamily="34" charset="0"/>
                          <a:cs typeface="Arial" panose="020B0604020202020204" pitchFamily="34" charset="0"/>
                        </a:rPr>
                        <a:t>In the last 12 months have you personally experienced </a:t>
                      </a:r>
                      <a:r>
                        <a:rPr lang="en-GB" sz="1200" u="sng" dirty="0">
                          <a:solidFill>
                            <a:schemeClr val="tx2">
                              <a:lumMod val="50000"/>
                            </a:schemeClr>
                          </a:solidFill>
                          <a:effectLst/>
                          <a:latin typeface="Arial" panose="020B0604020202020204" pitchFamily="34" charset="0"/>
                          <a:cs typeface="Arial" panose="020B0604020202020204" pitchFamily="34" charset="0"/>
                        </a:rPr>
                        <a:t>discrimination at work from </a:t>
                      </a:r>
                      <a:r>
                        <a:rPr lang="en-GB" sz="1200" u="sng" dirty="0" smtClean="0">
                          <a:solidFill>
                            <a:schemeClr val="tx2">
                              <a:lumMod val="50000"/>
                            </a:schemeClr>
                          </a:solidFill>
                          <a:effectLst/>
                          <a:latin typeface="Arial" panose="020B0604020202020204" pitchFamily="34" charset="0"/>
                          <a:cs typeface="Arial" panose="020B0604020202020204" pitchFamily="34" charset="0"/>
                        </a:rPr>
                        <a:t>Manager/colleague</a:t>
                      </a:r>
                      <a:endParaRPr lang="en-GB" sz="1200" u="sng" dirty="0">
                        <a:solidFill>
                          <a:schemeClr val="tx2">
                            <a:lumMod val="50000"/>
                          </a:schemeClr>
                        </a:solidFill>
                        <a:effectLst/>
                        <a:latin typeface="Arial" panose="020B0604020202020204" pitchFamily="34" charset="0"/>
                        <a:ea typeface="Calibri"/>
                        <a:cs typeface="Arial" panose="020B0604020202020204" pitchFamily="34" charset="0"/>
                      </a:endParaRPr>
                    </a:p>
                  </a:txBody>
                  <a:tcPr marL="18108" marR="18108" marT="0" marB="0"/>
                </a:tc>
                <a:tc hMerge="1">
                  <a:txBody>
                    <a:bodyPr/>
                    <a:lstStyle/>
                    <a:p>
                      <a:endParaRPr lang="en-GB"/>
                    </a:p>
                  </a:txBody>
                  <a:tcPr/>
                </a:tc>
              </a:tr>
              <a:tr h="362163">
                <a:tc>
                  <a:txBody>
                    <a:bodyPr/>
                    <a:lstStyle/>
                    <a:p>
                      <a:pPr marL="457200">
                        <a:spcAft>
                          <a:spcPts val="0"/>
                        </a:spcAft>
                      </a:pPr>
                      <a:r>
                        <a:rPr lang="en-GB" sz="1400">
                          <a:effectLst/>
                          <a:latin typeface="Arial" panose="020B0604020202020204" pitchFamily="34" charset="0"/>
                          <a:cs typeface="Arial" panose="020B0604020202020204" pitchFamily="34" charset="0"/>
                        </a:rPr>
                        <a:t> </a:t>
                      </a:r>
                      <a:endParaRPr lang="en-GB" sz="1400">
                        <a:effectLst/>
                        <a:latin typeface="Arial" panose="020B0604020202020204" pitchFamily="34" charset="0"/>
                        <a:ea typeface="Calibri"/>
                        <a:cs typeface="Arial" panose="020B0604020202020204" pitchFamily="34" charset="0"/>
                      </a:endParaRPr>
                    </a:p>
                  </a:txBody>
                  <a:tcPr marL="18108" marR="18108" marT="0" marB="0"/>
                </a:tc>
                <a:tc>
                  <a:txBody>
                    <a:bodyPr/>
                    <a:lstStyle/>
                    <a:p>
                      <a:pPr marL="0" indent="0" algn="ctr">
                        <a:spcAft>
                          <a:spcPts val="0"/>
                        </a:spcAft>
                      </a:pPr>
                      <a:r>
                        <a:rPr lang="en-GB" sz="1400" b="1" dirty="0">
                          <a:solidFill>
                            <a:schemeClr val="tx2">
                              <a:lumMod val="50000"/>
                            </a:schemeClr>
                          </a:solidFill>
                          <a:effectLst/>
                          <a:latin typeface="Arial" panose="020B0604020202020204" pitchFamily="34" charset="0"/>
                          <a:cs typeface="Arial" panose="020B0604020202020204" pitchFamily="34" charset="0"/>
                        </a:rPr>
                        <a:t>White</a:t>
                      </a:r>
                      <a:endParaRPr lang="en-GB" sz="1400" b="1" dirty="0">
                        <a:solidFill>
                          <a:schemeClr val="tx2">
                            <a:lumMod val="50000"/>
                          </a:schemeClr>
                        </a:solidFill>
                        <a:effectLst/>
                        <a:latin typeface="Arial" panose="020B0604020202020204" pitchFamily="34" charset="0"/>
                        <a:ea typeface="Calibri"/>
                        <a:cs typeface="Arial" panose="020B0604020202020204" pitchFamily="34" charset="0"/>
                      </a:endParaRPr>
                    </a:p>
                  </a:txBody>
                  <a:tcPr marL="18108" marR="18108" marT="0" marB="0"/>
                </a:tc>
                <a:tc>
                  <a:txBody>
                    <a:bodyPr/>
                    <a:lstStyle/>
                    <a:p>
                      <a:pPr marL="0" indent="0" algn="ctr">
                        <a:spcAft>
                          <a:spcPts val="0"/>
                        </a:spcAft>
                        <a:tabLst/>
                      </a:pPr>
                      <a:r>
                        <a:rPr lang="en-GB" sz="1400" b="1" dirty="0">
                          <a:solidFill>
                            <a:schemeClr val="tx2">
                              <a:lumMod val="50000"/>
                            </a:schemeClr>
                          </a:solidFill>
                          <a:effectLst/>
                          <a:latin typeface="Arial" panose="020B0604020202020204" pitchFamily="34" charset="0"/>
                          <a:cs typeface="Arial" panose="020B0604020202020204" pitchFamily="34" charset="0"/>
                        </a:rPr>
                        <a:t>Ethnic Minority</a:t>
                      </a:r>
                      <a:endParaRPr lang="en-GB" sz="1400" b="1" dirty="0">
                        <a:solidFill>
                          <a:schemeClr val="tx2">
                            <a:lumMod val="50000"/>
                          </a:schemeClr>
                        </a:solidFill>
                        <a:effectLst/>
                        <a:latin typeface="Arial" panose="020B0604020202020204" pitchFamily="34" charset="0"/>
                        <a:ea typeface="Calibri"/>
                        <a:cs typeface="Arial" panose="020B0604020202020204" pitchFamily="34" charset="0"/>
                      </a:endParaRPr>
                    </a:p>
                  </a:txBody>
                  <a:tcPr marL="18108" marR="18108" marT="0" marB="0"/>
                </a:tc>
                <a:tc>
                  <a:txBody>
                    <a:bodyPr/>
                    <a:lstStyle/>
                    <a:p>
                      <a:pPr marL="0" indent="0" algn="ctr">
                        <a:spcAft>
                          <a:spcPts val="0"/>
                        </a:spcAft>
                      </a:pPr>
                      <a:r>
                        <a:rPr lang="en-GB" sz="1400" b="1" dirty="0">
                          <a:solidFill>
                            <a:schemeClr val="tx2">
                              <a:lumMod val="50000"/>
                            </a:schemeClr>
                          </a:solidFill>
                          <a:effectLst/>
                          <a:latin typeface="Arial" panose="020B0604020202020204" pitchFamily="34" charset="0"/>
                          <a:cs typeface="Arial" panose="020B0604020202020204" pitchFamily="34" charset="0"/>
                        </a:rPr>
                        <a:t>White</a:t>
                      </a:r>
                      <a:endParaRPr lang="en-GB" sz="1400" b="1" dirty="0">
                        <a:solidFill>
                          <a:schemeClr val="tx2">
                            <a:lumMod val="50000"/>
                          </a:schemeClr>
                        </a:solidFill>
                        <a:effectLst/>
                        <a:latin typeface="Arial" panose="020B0604020202020204" pitchFamily="34" charset="0"/>
                        <a:ea typeface="Calibri"/>
                        <a:cs typeface="Arial" panose="020B0604020202020204" pitchFamily="34" charset="0"/>
                      </a:endParaRPr>
                    </a:p>
                  </a:txBody>
                  <a:tcPr marL="18108" marR="18108" marT="0" marB="0"/>
                </a:tc>
                <a:tc>
                  <a:txBody>
                    <a:bodyPr/>
                    <a:lstStyle/>
                    <a:p>
                      <a:pPr marL="0" indent="0" algn="ctr">
                        <a:spcAft>
                          <a:spcPts val="0"/>
                        </a:spcAft>
                      </a:pPr>
                      <a:r>
                        <a:rPr lang="en-GB" sz="1400" b="1" dirty="0">
                          <a:solidFill>
                            <a:schemeClr val="tx2">
                              <a:lumMod val="50000"/>
                            </a:schemeClr>
                          </a:solidFill>
                          <a:effectLst/>
                          <a:latin typeface="Arial" panose="020B0604020202020204" pitchFamily="34" charset="0"/>
                          <a:cs typeface="Arial" panose="020B0604020202020204" pitchFamily="34" charset="0"/>
                        </a:rPr>
                        <a:t>Ethnic Minority</a:t>
                      </a:r>
                      <a:endParaRPr lang="en-GB" sz="1400" b="1" dirty="0">
                        <a:solidFill>
                          <a:schemeClr val="tx2">
                            <a:lumMod val="50000"/>
                          </a:schemeClr>
                        </a:solidFill>
                        <a:effectLst/>
                        <a:latin typeface="Arial" panose="020B0604020202020204" pitchFamily="34" charset="0"/>
                        <a:ea typeface="Calibri"/>
                        <a:cs typeface="Arial" panose="020B0604020202020204" pitchFamily="34" charset="0"/>
                      </a:endParaRPr>
                    </a:p>
                  </a:txBody>
                  <a:tcPr marL="18108" marR="18108" marT="0" marB="0"/>
                </a:tc>
                <a:tc>
                  <a:txBody>
                    <a:bodyPr/>
                    <a:lstStyle/>
                    <a:p>
                      <a:pPr marL="0" indent="0" algn="ctr">
                        <a:spcAft>
                          <a:spcPts val="0"/>
                        </a:spcAft>
                      </a:pPr>
                      <a:r>
                        <a:rPr lang="en-GB" sz="1400" b="1" dirty="0">
                          <a:solidFill>
                            <a:schemeClr val="tx2">
                              <a:lumMod val="50000"/>
                            </a:schemeClr>
                          </a:solidFill>
                          <a:effectLst/>
                          <a:latin typeface="Arial" panose="020B0604020202020204" pitchFamily="34" charset="0"/>
                          <a:cs typeface="Arial" panose="020B0604020202020204" pitchFamily="34" charset="0"/>
                        </a:rPr>
                        <a:t>White</a:t>
                      </a:r>
                      <a:endParaRPr lang="en-GB" sz="1400" b="1" dirty="0">
                        <a:solidFill>
                          <a:schemeClr val="tx2">
                            <a:lumMod val="50000"/>
                          </a:schemeClr>
                        </a:solidFill>
                        <a:effectLst/>
                        <a:latin typeface="Arial" panose="020B0604020202020204" pitchFamily="34" charset="0"/>
                        <a:ea typeface="Calibri"/>
                        <a:cs typeface="Arial" panose="020B0604020202020204" pitchFamily="34" charset="0"/>
                      </a:endParaRPr>
                    </a:p>
                  </a:txBody>
                  <a:tcPr marL="18108" marR="18108" marT="0" marB="0"/>
                </a:tc>
                <a:tc>
                  <a:txBody>
                    <a:bodyPr/>
                    <a:lstStyle/>
                    <a:p>
                      <a:pPr marL="0" indent="0" algn="ctr">
                        <a:spcAft>
                          <a:spcPts val="0"/>
                        </a:spcAft>
                      </a:pPr>
                      <a:r>
                        <a:rPr lang="en-GB" sz="1400" b="1" dirty="0">
                          <a:solidFill>
                            <a:schemeClr val="tx2">
                              <a:lumMod val="50000"/>
                            </a:schemeClr>
                          </a:solidFill>
                          <a:effectLst/>
                          <a:latin typeface="Arial" panose="020B0604020202020204" pitchFamily="34" charset="0"/>
                          <a:cs typeface="Arial" panose="020B0604020202020204" pitchFamily="34" charset="0"/>
                        </a:rPr>
                        <a:t>Ethnic Minority</a:t>
                      </a:r>
                      <a:endParaRPr lang="en-GB" sz="1400" b="1" dirty="0">
                        <a:solidFill>
                          <a:schemeClr val="tx2">
                            <a:lumMod val="50000"/>
                          </a:schemeClr>
                        </a:solidFill>
                        <a:effectLst/>
                        <a:latin typeface="Arial" panose="020B0604020202020204" pitchFamily="34" charset="0"/>
                        <a:ea typeface="Calibri"/>
                        <a:cs typeface="Arial" panose="020B0604020202020204" pitchFamily="34" charset="0"/>
                      </a:endParaRPr>
                    </a:p>
                  </a:txBody>
                  <a:tcPr marL="18108" marR="18108" marT="0" marB="0"/>
                </a:tc>
                <a:tc>
                  <a:txBody>
                    <a:bodyPr/>
                    <a:lstStyle/>
                    <a:p>
                      <a:pPr marL="0" indent="0" algn="ctr">
                        <a:spcAft>
                          <a:spcPts val="0"/>
                        </a:spcAft>
                      </a:pPr>
                      <a:r>
                        <a:rPr lang="en-GB" sz="1400" b="1" dirty="0">
                          <a:solidFill>
                            <a:schemeClr val="tx2">
                              <a:lumMod val="50000"/>
                            </a:schemeClr>
                          </a:solidFill>
                          <a:effectLst/>
                          <a:latin typeface="Arial" panose="020B0604020202020204" pitchFamily="34" charset="0"/>
                          <a:cs typeface="Arial" panose="020B0604020202020204" pitchFamily="34" charset="0"/>
                        </a:rPr>
                        <a:t>White</a:t>
                      </a:r>
                      <a:endParaRPr lang="en-GB" sz="1400" b="1" dirty="0">
                        <a:solidFill>
                          <a:schemeClr val="tx2">
                            <a:lumMod val="50000"/>
                          </a:schemeClr>
                        </a:solidFill>
                        <a:effectLst/>
                        <a:latin typeface="Arial" panose="020B0604020202020204" pitchFamily="34" charset="0"/>
                        <a:ea typeface="Calibri"/>
                        <a:cs typeface="Arial" panose="020B0604020202020204" pitchFamily="34" charset="0"/>
                      </a:endParaRPr>
                    </a:p>
                  </a:txBody>
                  <a:tcPr marL="18108" marR="18108" marT="0" marB="0"/>
                </a:tc>
                <a:tc>
                  <a:txBody>
                    <a:bodyPr/>
                    <a:lstStyle/>
                    <a:p>
                      <a:pPr marL="0" indent="0" algn="ctr">
                        <a:spcAft>
                          <a:spcPts val="0"/>
                        </a:spcAft>
                      </a:pPr>
                      <a:r>
                        <a:rPr lang="en-GB" sz="1400" b="1" dirty="0">
                          <a:solidFill>
                            <a:schemeClr val="tx2">
                              <a:lumMod val="50000"/>
                            </a:schemeClr>
                          </a:solidFill>
                          <a:effectLst/>
                          <a:latin typeface="Arial" panose="020B0604020202020204" pitchFamily="34" charset="0"/>
                          <a:cs typeface="Arial" panose="020B0604020202020204" pitchFamily="34" charset="0"/>
                        </a:rPr>
                        <a:t>Ethnic Minority</a:t>
                      </a:r>
                      <a:endParaRPr lang="en-GB" sz="1400" b="1" dirty="0">
                        <a:solidFill>
                          <a:schemeClr val="tx2">
                            <a:lumMod val="50000"/>
                          </a:schemeClr>
                        </a:solidFill>
                        <a:effectLst/>
                        <a:latin typeface="Arial" panose="020B0604020202020204" pitchFamily="34" charset="0"/>
                        <a:ea typeface="Calibri"/>
                        <a:cs typeface="Arial" panose="020B0604020202020204" pitchFamily="34" charset="0"/>
                      </a:endParaRPr>
                    </a:p>
                  </a:txBody>
                  <a:tcPr marL="18108" marR="18108" marT="0" marB="0"/>
                </a:tc>
              </a:tr>
              <a:tr h="201202">
                <a:tc>
                  <a:txBody>
                    <a:bodyPr/>
                    <a:lstStyle/>
                    <a:p>
                      <a:pPr marL="0" indent="0">
                        <a:spcAft>
                          <a:spcPts val="0"/>
                        </a:spcAft>
                      </a:pPr>
                      <a:r>
                        <a:rPr lang="en-GB" sz="1400" dirty="0">
                          <a:effectLst/>
                          <a:latin typeface="Arial" panose="020B0604020202020204" pitchFamily="34" charset="0"/>
                          <a:cs typeface="Arial" panose="020B0604020202020204" pitchFamily="34" charset="0"/>
                        </a:rPr>
                        <a:t>March 2019</a:t>
                      </a:r>
                    </a:p>
                    <a:p>
                      <a:pPr marL="0" indent="0">
                        <a:spcAft>
                          <a:spcPts val="0"/>
                        </a:spcAft>
                      </a:pPr>
                      <a:r>
                        <a:rPr lang="en-GB" sz="1400" dirty="0">
                          <a:effectLst/>
                          <a:latin typeface="Arial" panose="020B0604020202020204" pitchFamily="34" charset="0"/>
                          <a:cs typeface="Arial" panose="020B0604020202020204" pitchFamily="34" charset="0"/>
                        </a:rPr>
                        <a:t>(2018 survey)</a:t>
                      </a:r>
                      <a:endParaRPr lang="en-GB" sz="1400" dirty="0">
                        <a:effectLst/>
                        <a:latin typeface="Arial" panose="020B0604020202020204" pitchFamily="34" charset="0"/>
                        <a:ea typeface="Calibri"/>
                        <a:cs typeface="Arial" panose="020B0604020202020204" pitchFamily="34" charset="0"/>
                      </a:endParaRPr>
                    </a:p>
                  </a:txBody>
                  <a:tcPr marL="18108" marR="18108" marT="0" marB="0"/>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27%</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18108" marR="18108" marT="0" marB="0"/>
                </a:tc>
                <a:tc>
                  <a:txBody>
                    <a:bodyPr/>
                    <a:lstStyle/>
                    <a:p>
                      <a:pPr marL="0" indent="0" algn="ctr">
                        <a:spcAft>
                          <a:spcPts val="0"/>
                        </a:spcAft>
                      </a:pPr>
                      <a:r>
                        <a:rPr lang="en-GB" sz="1400" dirty="0" smtClean="0">
                          <a:solidFill>
                            <a:schemeClr val="tx2">
                              <a:lumMod val="50000"/>
                            </a:schemeClr>
                          </a:solidFill>
                          <a:effectLst/>
                          <a:latin typeface="Arial" panose="020B0604020202020204" pitchFamily="34" charset="0"/>
                          <a:cs typeface="Arial" panose="020B0604020202020204" pitchFamily="34" charset="0"/>
                        </a:rPr>
                        <a:t>25.5%</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18108" marR="18108" marT="0" marB="0"/>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15.7%</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18108" marR="18108" marT="0" marB="0"/>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20.2%</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18108" marR="18108" marT="0" marB="0"/>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87.1%</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18108" marR="18108" marT="0" marB="0"/>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70.5%</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18108" marR="18108" marT="0" marB="0"/>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5.7%</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18108" marR="18108" marT="0" marB="0"/>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14.3%</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18108" marR="18108" marT="0" marB="0"/>
                </a:tc>
              </a:tr>
              <a:tr h="201202">
                <a:tc>
                  <a:txBody>
                    <a:bodyPr/>
                    <a:lstStyle/>
                    <a:p>
                      <a:pPr marL="0" indent="0">
                        <a:spcAft>
                          <a:spcPts val="0"/>
                        </a:spcAft>
                      </a:pPr>
                      <a:r>
                        <a:rPr lang="en-GB" sz="1400" dirty="0">
                          <a:effectLst/>
                          <a:latin typeface="Arial" panose="020B0604020202020204" pitchFamily="34" charset="0"/>
                          <a:cs typeface="Arial" panose="020B0604020202020204" pitchFamily="34" charset="0"/>
                        </a:rPr>
                        <a:t>March 2020</a:t>
                      </a:r>
                    </a:p>
                    <a:p>
                      <a:pPr marL="0" indent="0">
                        <a:spcAft>
                          <a:spcPts val="0"/>
                        </a:spcAft>
                      </a:pPr>
                      <a:r>
                        <a:rPr lang="en-GB" sz="1400" dirty="0">
                          <a:effectLst/>
                          <a:latin typeface="Arial" panose="020B0604020202020204" pitchFamily="34" charset="0"/>
                          <a:cs typeface="Arial" panose="020B0604020202020204" pitchFamily="34" charset="0"/>
                        </a:rPr>
                        <a:t>(2019 survey)</a:t>
                      </a:r>
                      <a:endParaRPr lang="en-GB" sz="1400" dirty="0">
                        <a:effectLst/>
                        <a:latin typeface="Arial" panose="020B0604020202020204" pitchFamily="34" charset="0"/>
                        <a:ea typeface="Calibri"/>
                        <a:cs typeface="Arial" panose="020B0604020202020204" pitchFamily="34" charset="0"/>
                      </a:endParaRPr>
                    </a:p>
                  </a:txBody>
                  <a:tcPr marL="18108" marR="18108" marT="0" marB="0"/>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28.1%</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18108" marR="18108" marT="0" marB="0"/>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24.53%</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18108" marR="18108" marT="0" marB="0"/>
                </a:tc>
                <a:tc>
                  <a:txBody>
                    <a:bodyPr/>
                    <a:lstStyle/>
                    <a:p>
                      <a:pPr marL="0" indent="0" algn="ctr">
                        <a:spcAft>
                          <a:spcPts val="0"/>
                        </a:spcAft>
                        <a:tabLst/>
                      </a:pPr>
                      <a:r>
                        <a:rPr lang="en-GB" sz="1400" dirty="0">
                          <a:solidFill>
                            <a:schemeClr val="tx2">
                              <a:lumMod val="50000"/>
                            </a:schemeClr>
                          </a:solidFill>
                          <a:effectLst/>
                          <a:latin typeface="Arial" panose="020B0604020202020204" pitchFamily="34" charset="0"/>
                          <a:cs typeface="Arial" panose="020B0604020202020204" pitchFamily="34" charset="0"/>
                        </a:rPr>
                        <a:t>15.6%</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18108" marR="18108" marT="0" marB="0"/>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21.3%</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18108" marR="18108" marT="0" marB="0"/>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88.9%</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18108" marR="18108" marT="0" marB="0"/>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68.6%</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18108" marR="18108" marT="0" marB="0"/>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4.9%</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18108" marR="18108" marT="0" marB="0"/>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14.4%</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18108" marR="18108" marT="0" marB="0"/>
                </a:tc>
              </a:tr>
              <a:tr h="201202">
                <a:tc>
                  <a:txBody>
                    <a:bodyPr/>
                    <a:lstStyle/>
                    <a:p>
                      <a:pPr marL="0" indent="0">
                        <a:spcAft>
                          <a:spcPts val="0"/>
                        </a:spcAft>
                      </a:pPr>
                      <a:r>
                        <a:rPr lang="en-GB" sz="1400" dirty="0">
                          <a:effectLst/>
                          <a:latin typeface="Arial" panose="020B0604020202020204" pitchFamily="34" charset="0"/>
                          <a:cs typeface="Arial" panose="020B0604020202020204" pitchFamily="34" charset="0"/>
                        </a:rPr>
                        <a:t>March 2021</a:t>
                      </a:r>
                    </a:p>
                    <a:p>
                      <a:pPr marL="0" indent="0">
                        <a:spcAft>
                          <a:spcPts val="0"/>
                        </a:spcAft>
                      </a:pPr>
                      <a:r>
                        <a:rPr lang="en-GB" sz="1400" dirty="0">
                          <a:effectLst/>
                          <a:latin typeface="Arial" panose="020B0604020202020204" pitchFamily="34" charset="0"/>
                          <a:cs typeface="Arial" panose="020B0604020202020204" pitchFamily="34" charset="0"/>
                        </a:rPr>
                        <a:t>(2020 survey)</a:t>
                      </a:r>
                      <a:endParaRPr lang="en-GB" sz="1400" dirty="0">
                        <a:effectLst/>
                        <a:latin typeface="Arial" panose="020B0604020202020204" pitchFamily="34" charset="0"/>
                        <a:ea typeface="Calibri"/>
                        <a:cs typeface="Arial" panose="020B0604020202020204" pitchFamily="34" charset="0"/>
                      </a:endParaRPr>
                    </a:p>
                  </a:txBody>
                  <a:tcPr marL="18108" marR="18108" marT="0" marB="0"/>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29.6%</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18108" marR="18108" marT="0" marB="0"/>
                </a:tc>
                <a:tc>
                  <a:txBody>
                    <a:bodyPr/>
                    <a:lstStyle/>
                    <a:p>
                      <a:pPr marL="0" indent="0" algn="ctr">
                        <a:spcAft>
                          <a:spcPts val="0"/>
                        </a:spcAft>
                      </a:pPr>
                      <a:r>
                        <a:rPr lang="en-GB" sz="1400" dirty="0" smtClean="0">
                          <a:solidFill>
                            <a:schemeClr val="tx2">
                              <a:lumMod val="50000"/>
                            </a:schemeClr>
                          </a:solidFill>
                          <a:effectLst/>
                          <a:latin typeface="Arial" panose="020B0604020202020204" pitchFamily="34" charset="0"/>
                          <a:cs typeface="Arial" panose="020B0604020202020204" pitchFamily="34" charset="0"/>
                        </a:rPr>
                        <a:t>30.3%</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18108" marR="18108" marT="0" marB="0"/>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24.8%</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18108" marR="18108" marT="0" marB="0"/>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26.7%</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18108" marR="18108" marT="0" marB="0"/>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87.7%</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18108" marR="18108" marT="0" marB="0"/>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70.4%</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18108" marR="18108" marT="0" marB="0"/>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5%</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18108" marR="18108" marT="0" marB="0"/>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15.7%</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18108" marR="18108" marT="0" marB="0"/>
                </a:tc>
              </a:tr>
            </a:tbl>
          </a:graphicData>
        </a:graphic>
      </p:graphicFrame>
      <p:sp>
        <p:nvSpPr>
          <p:cNvPr id="13" name="Down Arrow 12"/>
          <p:cNvSpPr/>
          <p:nvPr/>
        </p:nvSpPr>
        <p:spPr>
          <a:xfrm>
            <a:off x="4161488" y="3813337"/>
            <a:ext cx="46037" cy="111125"/>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5" name="Down Arrow 14"/>
          <p:cNvSpPr/>
          <p:nvPr/>
        </p:nvSpPr>
        <p:spPr>
          <a:xfrm>
            <a:off x="3293826" y="3919698"/>
            <a:ext cx="44450" cy="106363"/>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8" name="Up Arrow 17"/>
          <p:cNvSpPr/>
          <p:nvPr/>
        </p:nvSpPr>
        <p:spPr>
          <a:xfrm>
            <a:off x="5065390" y="3863285"/>
            <a:ext cx="44450" cy="9525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0" name="Down Arrow 19"/>
          <p:cNvSpPr/>
          <p:nvPr/>
        </p:nvSpPr>
        <p:spPr>
          <a:xfrm>
            <a:off x="6888930" y="3809310"/>
            <a:ext cx="50800" cy="10795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1" name="Up Arrow 20"/>
          <p:cNvSpPr/>
          <p:nvPr/>
        </p:nvSpPr>
        <p:spPr>
          <a:xfrm>
            <a:off x="8588190" y="3893621"/>
            <a:ext cx="46037" cy="96837"/>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2" name="Up Arrow 21"/>
          <p:cNvSpPr/>
          <p:nvPr/>
        </p:nvSpPr>
        <p:spPr>
          <a:xfrm>
            <a:off x="2339752" y="3924462"/>
            <a:ext cx="46037" cy="96837"/>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3" name="Up Arrow 22"/>
          <p:cNvSpPr/>
          <p:nvPr/>
        </p:nvSpPr>
        <p:spPr>
          <a:xfrm flipH="1">
            <a:off x="5936215" y="3943065"/>
            <a:ext cx="44450" cy="82550"/>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4" name="Down Arrow 23"/>
          <p:cNvSpPr/>
          <p:nvPr/>
        </p:nvSpPr>
        <p:spPr>
          <a:xfrm>
            <a:off x="7640998" y="3919698"/>
            <a:ext cx="46038" cy="88900"/>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5" name="Up Arrow 24"/>
          <p:cNvSpPr/>
          <p:nvPr/>
        </p:nvSpPr>
        <p:spPr>
          <a:xfrm>
            <a:off x="2380344" y="4348091"/>
            <a:ext cx="46037" cy="96838"/>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6" name="Up Arrow 25"/>
          <p:cNvSpPr/>
          <p:nvPr/>
        </p:nvSpPr>
        <p:spPr>
          <a:xfrm>
            <a:off x="3310175" y="4345167"/>
            <a:ext cx="44450" cy="96838"/>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7" name="Up Arrow 26"/>
          <p:cNvSpPr/>
          <p:nvPr/>
        </p:nvSpPr>
        <p:spPr>
          <a:xfrm>
            <a:off x="4122198" y="4348091"/>
            <a:ext cx="44450" cy="96838"/>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Up Arrow 27"/>
          <p:cNvSpPr/>
          <p:nvPr/>
        </p:nvSpPr>
        <p:spPr>
          <a:xfrm>
            <a:off x="5020940" y="4299672"/>
            <a:ext cx="44450" cy="96838"/>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Down Arrow 28"/>
          <p:cNvSpPr/>
          <p:nvPr/>
        </p:nvSpPr>
        <p:spPr>
          <a:xfrm>
            <a:off x="5977898" y="4244903"/>
            <a:ext cx="52388" cy="10953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0" name="Up Arrow 29"/>
          <p:cNvSpPr/>
          <p:nvPr/>
        </p:nvSpPr>
        <p:spPr>
          <a:xfrm flipH="1">
            <a:off x="6880034" y="4262617"/>
            <a:ext cx="46037" cy="82550"/>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1" name="Up Arrow 30"/>
          <p:cNvSpPr/>
          <p:nvPr/>
        </p:nvSpPr>
        <p:spPr>
          <a:xfrm>
            <a:off x="8659223" y="4268343"/>
            <a:ext cx="44450" cy="9525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2" name="Left-Right Arrow 31"/>
          <p:cNvSpPr/>
          <p:nvPr/>
        </p:nvSpPr>
        <p:spPr>
          <a:xfrm>
            <a:off x="7560035" y="4244903"/>
            <a:ext cx="161925" cy="82550"/>
          </a:xfrm>
          <a:prstGeom prst="lef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7332665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528" y="116632"/>
            <a:ext cx="7056784" cy="1143000"/>
          </a:xfrm>
        </p:spPr>
        <p:txBody>
          <a:bodyPr>
            <a:noAutofit/>
          </a:bodyPr>
          <a:lstStyle/>
          <a:p>
            <a:pPr algn="l">
              <a:tabLst>
                <a:tab pos="2606675" algn="l"/>
              </a:tabLst>
            </a:pPr>
            <a:r>
              <a:rPr lang="en-GB" sz="2800" dirty="0" smtClean="0">
                <a:solidFill>
                  <a:schemeClr val="accent3"/>
                </a:solidFill>
              </a:rPr>
              <a:t>Indicator 9: </a:t>
            </a:r>
            <a:br>
              <a:rPr lang="en-GB" sz="2800" dirty="0" smtClean="0">
                <a:solidFill>
                  <a:schemeClr val="accent3"/>
                </a:solidFill>
              </a:rPr>
            </a:br>
            <a:r>
              <a:rPr lang="en-GB" sz="2800" dirty="0" smtClean="0"/>
              <a:t>Diversity of the Trust Board</a:t>
            </a:r>
            <a:endParaRPr lang="en-GB" sz="2800" dirty="0"/>
          </a:p>
        </p:txBody>
      </p:sp>
      <p:sp>
        <p:nvSpPr>
          <p:cNvPr id="2" name="TextBox 1"/>
          <p:cNvSpPr txBox="1"/>
          <p:nvPr/>
        </p:nvSpPr>
        <p:spPr>
          <a:xfrm>
            <a:off x="323528" y="4221088"/>
            <a:ext cx="8568952" cy="2862322"/>
          </a:xfrm>
          <a:prstGeom prst="rect">
            <a:avLst/>
          </a:prstGeom>
          <a:noFill/>
        </p:spPr>
        <p:txBody>
          <a:bodyPr wrap="square" rtlCol="0">
            <a:spAutoFit/>
          </a:bodyPr>
          <a:lstStyle/>
          <a:p>
            <a:pPr marL="285750" indent="-285750">
              <a:buClr>
                <a:schemeClr val="accent3"/>
              </a:buClr>
              <a:buFont typeface="Wingdings" panose="05000000000000000000" pitchFamily="2" charset="2"/>
              <a:buChar char="§"/>
            </a:pPr>
            <a:r>
              <a:rPr lang="en-GB" u="sng" dirty="0" smtClean="0">
                <a:solidFill>
                  <a:schemeClr val="tx2">
                    <a:lumMod val="50000"/>
                  </a:schemeClr>
                </a:solidFill>
                <a:latin typeface="Arial" panose="020B0604020202020204" pitchFamily="34" charset="0"/>
                <a:cs typeface="Arial" panose="020B0604020202020204" pitchFamily="34" charset="0"/>
              </a:rPr>
              <a:t>Voting membership of the Board:</a:t>
            </a:r>
            <a:r>
              <a:rPr lang="en-GB" dirty="0" smtClean="0">
                <a:solidFill>
                  <a:schemeClr val="tx2">
                    <a:lumMod val="50000"/>
                  </a:schemeClr>
                </a:solidFill>
                <a:latin typeface="Arial" panose="020B0604020202020204" pitchFamily="34" charset="0"/>
                <a:cs typeface="Arial" panose="020B0604020202020204" pitchFamily="34" charset="0"/>
              </a:rPr>
              <a:t> Now representative of the workforce and community we serve at </a:t>
            </a:r>
            <a:r>
              <a:rPr lang="en-GB" b="1" dirty="0" smtClean="0">
                <a:solidFill>
                  <a:schemeClr val="accent4"/>
                </a:solidFill>
                <a:latin typeface="Arial" panose="020B0604020202020204" pitchFamily="34" charset="0"/>
                <a:cs typeface="Arial" panose="020B0604020202020204" pitchFamily="34" charset="0"/>
              </a:rPr>
              <a:t>35.7%</a:t>
            </a:r>
          </a:p>
          <a:p>
            <a:pPr marL="285750" indent="-285750">
              <a:buClr>
                <a:schemeClr val="accent3"/>
              </a:buClr>
              <a:buFont typeface="Wingdings" panose="05000000000000000000" pitchFamily="2" charset="2"/>
              <a:buChar char="§"/>
            </a:pPr>
            <a:r>
              <a:rPr lang="en-GB" u="sng" dirty="0" smtClean="0">
                <a:solidFill>
                  <a:schemeClr val="tx2">
                    <a:lumMod val="50000"/>
                  </a:schemeClr>
                </a:solidFill>
                <a:latin typeface="Arial" panose="020B0604020202020204" pitchFamily="34" charset="0"/>
                <a:cs typeface="Arial" panose="020B0604020202020204" pitchFamily="34" charset="0"/>
              </a:rPr>
              <a:t>Executive membership of the Board:</a:t>
            </a:r>
            <a:r>
              <a:rPr lang="en-GB" dirty="0" smtClean="0">
                <a:solidFill>
                  <a:schemeClr val="tx2">
                    <a:lumMod val="50000"/>
                  </a:schemeClr>
                </a:solidFill>
                <a:latin typeface="Arial" panose="020B0604020202020204" pitchFamily="34" charset="0"/>
                <a:cs typeface="Arial" panose="020B0604020202020204" pitchFamily="34" charset="0"/>
              </a:rPr>
              <a:t> Not representative of the ethnic diversity of the workforce.  However;</a:t>
            </a:r>
          </a:p>
          <a:p>
            <a:pPr marL="742950" lvl="1" indent="-285750">
              <a:buClr>
                <a:schemeClr val="accent3"/>
              </a:buClr>
              <a:buFont typeface="Wingdings" panose="05000000000000000000" pitchFamily="2" charset="2"/>
              <a:buChar char="§"/>
            </a:pPr>
            <a:r>
              <a:rPr lang="en-GB" dirty="0" smtClean="0">
                <a:solidFill>
                  <a:schemeClr val="tx2">
                    <a:lumMod val="50000"/>
                  </a:schemeClr>
                </a:solidFill>
                <a:latin typeface="Arial" panose="020B0604020202020204" pitchFamily="34" charset="0"/>
                <a:cs typeface="Arial" panose="020B0604020202020204" pitchFamily="34" charset="0"/>
              </a:rPr>
              <a:t>Appointment of Chief Operating Officer from an Ethnic Minority background is a significant advancement on this indicator</a:t>
            </a:r>
            <a:r>
              <a:rPr lang="en-GB" u="sng" dirty="0" smtClean="0">
                <a:solidFill>
                  <a:schemeClr val="tx2">
                    <a:lumMod val="50000"/>
                  </a:schemeClr>
                </a:solidFill>
                <a:latin typeface="Arial" panose="020B0604020202020204" pitchFamily="34" charset="0"/>
                <a:cs typeface="Arial" panose="020B0604020202020204" pitchFamily="34" charset="0"/>
              </a:rPr>
              <a:t> </a:t>
            </a:r>
          </a:p>
          <a:p>
            <a:pPr marL="285750" indent="-285750">
              <a:buClr>
                <a:schemeClr val="accent3"/>
              </a:buClr>
              <a:buFont typeface="Wingdings" panose="05000000000000000000" pitchFamily="2" charset="2"/>
              <a:buChar char="§"/>
            </a:pPr>
            <a:endParaRPr lang="en-GB" dirty="0" smtClean="0">
              <a:solidFill>
                <a:schemeClr val="tx2">
                  <a:lumMod val="50000"/>
                </a:schemeClr>
              </a:solidFill>
            </a:endParaRPr>
          </a:p>
          <a:p>
            <a:pPr marL="742950" lvl="1" indent="-285750">
              <a:buClr>
                <a:schemeClr val="accent3"/>
              </a:buClr>
              <a:buFont typeface="Wingdings" panose="05000000000000000000" pitchFamily="2" charset="2"/>
              <a:buChar char="§"/>
            </a:pPr>
            <a:endParaRPr lang="en-GB" dirty="0" smtClean="0">
              <a:solidFill>
                <a:schemeClr val="tx2">
                  <a:lumMod val="50000"/>
                </a:schemeClr>
              </a:solidFill>
            </a:endParaRPr>
          </a:p>
          <a:p>
            <a:pPr marL="742950" lvl="1" indent="-285750">
              <a:buClr>
                <a:schemeClr val="accent3"/>
              </a:buClr>
              <a:buFont typeface="Wingdings" panose="05000000000000000000" pitchFamily="2" charset="2"/>
              <a:buChar char="§"/>
            </a:pPr>
            <a:endParaRPr lang="en-GB" dirty="0" smtClean="0">
              <a:solidFill>
                <a:schemeClr val="tx2">
                  <a:lumMod val="50000"/>
                </a:schemeClr>
              </a:solidFill>
            </a:endParaRPr>
          </a:p>
          <a:p>
            <a:pPr marL="285750" indent="-285750">
              <a:buClr>
                <a:schemeClr val="accent3"/>
              </a:buClr>
              <a:buFont typeface="Wingdings" panose="05000000000000000000" pitchFamily="2" charset="2"/>
              <a:buChar char="§"/>
            </a:pPr>
            <a:endParaRPr lang="en-GB" dirty="0" smtClean="0">
              <a:solidFill>
                <a:schemeClr val="tx2">
                  <a:lumMod val="50000"/>
                </a:schemeClr>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5614991"/>
              </p:ext>
            </p:extLst>
          </p:nvPr>
        </p:nvGraphicFramePr>
        <p:xfrm>
          <a:off x="323528" y="1412776"/>
          <a:ext cx="8352929" cy="2509624"/>
        </p:xfrm>
        <a:graphic>
          <a:graphicData uri="http://schemas.openxmlformats.org/drawingml/2006/table">
            <a:tbl>
              <a:tblPr firstRow="1" firstCol="1" bandRow="1">
                <a:tableStyleId>{5C22544A-7EE6-4342-B048-85BDC9FD1C3A}</a:tableStyleId>
              </a:tblPr>
              <a:tblGrid>
                <a:gridCol w="1304051"/>
                <a:gridCol w="1359561"/>
                <a:gridCol w="1694327"/>
                <a:gridCol w="1695181"/>
                <a:gridCol w="2299809"/>
              </a:tblGrid>
              <a:tr h="1208152">
                <a:tc>
                  <a:txBody>
                    <a:bodyPr/>
                    <a:lstStyle/>
                    <a:p>
                      <a:pPr>
                        <a:spcAft>
                          <a:spcPts val="0"/>
                        </a:spcAft>
                      </a:pPr>
                      <a:r>
                        <a:rPr lang="en-GB" sz="1400" dirty="0" smtClean="0">
                          <a:effectLst/>
                          <a:latin typeface="Arial" panose="020B0604020202020204" pitchFamily="34" charset="0"/>
                          <a:cs typeface="Arial" panose="020B0604020202020204" pitchFamily="34" charset="0"/>
                        </a:rPr>
                        <a:t>Year</a:t>
                      </a:r>
                      <a:endParaRPr lang="en-GB" sz="1400" dirty="0">
                        <a:effectLst/>
                        <a:latin typeface="Arial" panose="020B0604020202020204" pitchFamily="34" charset="0"/>
                        <a:ea typeface="Calibri"/>
                        <a:cs typeface="Arial" panose="020B0604020202020204" pitchFamily="34" charset="0"/>
                      </a:endParaRPr>
                    </a:p>
                  </a:txBody>
                  <a:tcPr marL="68580" marR="68580" marT="0" marB="0"/>
                </a:tc>
                <a:tc gridSpan="4">
                  <a:txBody>
                    <a:bodyPr/>
                    <a:lstStyle/>
                    <a:p>
                      <a:pPr marL="21590" indent="-21590">
                        <a:spcAft>
                          <a:spcPts val="0"/>
                        </a:spcAft>
                      </a:pPr>
                      <a:r>
                        <a:rPr lang="en-GB" sz="1400" dirty="0">
                          <a:effectLst/>
                          <a:latin typeface="Arial" panose="020B0604020202020204" pitchFamily="34" charset="0"/>
                          <a:cs typeface="Arial" panose="020B0604020202020204" pitchFamily="34" charset="0"/>
                        </a:rPr>
                        <a:t>Percentage difference between the organisations’ Board membership and its overall workforce disaggregated: </a:t>
                      </a:r>
                    </a:p>
                    <a:p>
                      <a:pPr marL="21590" indent="-21590">
                        <a:spcAft>
                          <a:spcPts val="0"/>
                        </a:spcAft>
                      </a:pPr>
                      <a:r>
                        <a:rPr lang="en-GB" sz="1400" dirty="0">
                          <a:effectLst/>
                          <a:latin typeface="Arial" panose="020B0604020202020204" pitchFamily="34" charset="0"/>
                          <a:cs typeface="Arial" panose="020B0604020202020204" pitchFamily="34" charset="0"/>
                        </a:rPr>
                        <a:t> </a:t>
                      </a:r>
                    </a:p>
                    <a:p>
                      <a:pPr marL="342900" lvl="0" indent="-342900">
                        <a:spcAft>
                          <a:spcPts val="0"/>
                        </a:spcAft>
                        <a:buFont typeface="Arial"/>
                        <a:buChar char="•"/>
                      </a:pPr>
                      <a:r>
                        <a:rPr lang="en-GB" sz="1400" dirty="0">
                          <a:effectLst/>
                          <a:latin typeface="Arial" panose="020B0604020202020204" pitchFamily="34" charset="0"/>
                          <a:cs typeface="Arial" panose="020B0604020202020204" pitchFamily="34" charset="0"/>
                        </a:rPr>
                        <a:t>By voting membership of the Board </a:t>
                      </a:r>
                    </a:p>
                    <a:p>
                      <a:pPr marL="342900" lvl="0" indent="-342900">
                        <a:spcAft>
                          <a:spcPts val="0"/>
                        </a:spcAft>
                        <a:buFont typeface="Arial"/>
                        <a:buChar char="•"/>
                      </a:pPr>
                      <a:r>
                        <a:rPr lang="en-GB" sz="1400" dirty="0">
                          <a:effectLst/>
                          <a:latin typeface="Arial" panose="020B0604020202020204" pitchFamily="34" charset="0"/>
                          <a:cs typeface="Arial" panose="020B0604020202020204" pitchFamily="34" charset="0"/>
                        </a:rPr>
                        <a:t>By executive membership of the Board </a:t>
                      </a:r>
                    </a:p>
                    <a:p>
                      <a:pPr>
                        <a:spcAft>
                          <a:spcPts val="0"/>
                        </a:spcAft>
                      </a:pPr>
                      <a:r>
                        <a:rPr lang="en-GB" sz="1400" dirty="0">
                          <a:effectLst/>
                          <a:latin typeface="Arial" panose="020B0604020202020204" pitchFamily="34" charset="0"/>
                          <a:cs typeface="Arial" panose="020B0604020202020204" pitchFamily="34" charset="0"/>
                        </a:rPr>
                        <a:t> </a:t>
                      </a:r>
                      <a:endParaRPr lang="en-GB" sz="1400" dirty="0">
                        <a:effectLst/>
                        <a:latin typeface="Arial" panose="020B0604020202020204" pitchFamily="34" charset="0"/>
                        <a:ea typeface="Calibri"/>
                        <a:cs typeface="Arial" panose="020B0604020202020204" pitchFamily="34" charset="0"/>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tr>
              <a:tr h="376024">
                <a:tc>
                  <a:txBody>
                    <a:bodyPr/>
                    <a:lstStyle/>
                    <a:p>
                      <a:pPr marL="457200">
                        <a:spcAft>
                          <a:spcPts val="0"/>
                        </a:spcAft>
                      </a:pPr>
                      <a:r>
                        <a:rPr lang="en-GB" sz="1400">
                          <a:effectLst/>
                          <a:latin typeface="Arial" panose="020B0604020202020204" pitchFamily="34" charset="0"/>
                          <a:cs typeface="Arial" panose="020B0604020202020204" pitchFamily="34" charset="0"/>
                        </a:rPr>
                        <a:t> </a:t>
                      </a:r>
                      <a:endParaRPr lang="en-GB" sz="1400">
                        <a:effectLst/>
                        <a:latin typeface="Arial" panose="020B0604020202020204" pitchFamily="34" charset="0"/>
                        <a:ea typeface="Calibri"/>
                        <a:cs typeface="Arial" panose="020B0604020202020204" pitchFamily="34" charset="0"/>
                      </a:endParaRPr>
                    </a:p>
                  </a:txBody>
                  <a:tcPr marL="68580" marR="68580" marT="0" marB="0"/>
                </a:tc>
                <a:tc gridSpan="2">
                  <a:txBody>
                    <a:bodyPr/>
                    <a:lstStyle/>
                    <a:p>
                      <a:pPr marL="0" indent="0">
                        <a:spcAft>
                          <a:spcPts val="0"/>
                        </a:spcAft>
                      </a:pPr>
                      <a:r>
                        <a:rPr lang="en-GB" sz="1400" dirty="0">
                          <a:effectLst/>
                          <a:latin typeface="Arial" panose="020B0604020202020204" pitchFamily="34" charset="0"/>
                          <a:cs typeface="Arial" panose="020B0604020202020204" pitchFamily="34" charset="0"/>
                        </a:rPr>
                        <a:t>Voting membership of the </a:t>
                      </a:r>
                      <a:r>
                        <a:rPr lang="en-GB" sz="1400" dirty="0" smtClean="0">
                          <a:effectLst/>
                          <a:latin typeface="Arial" panose="020B0604020202020204" pitchFamily="34" charset="0"/>
                          <a:cs typeface="Arial" panose="020B0604020202020204" pitchFamily="34" charset="0"/>
                        </a:rPr>
                        <a:t>Board</a:t>
                      </a:r>
                      <a:r>
                        <a:rPr lang="en-GB" sz="1400" dirty="0">
                          <a:effectLst/>
                          <a:latin typeface="Arial" panose="020B0604020202020204" pitchFamily="34" charset="0"/>
                          <a:cs typeface="Arial" panose="020B0604020202020204" pitchFamily="34" charset="0"/>
                        </a:rPr>
                        <a:t> </a:t>
                      </a:r>
                      <a:endParaRPr lang="en-GB" sz="1400" dirty="0">
                        <a:effectLst/>
                        <a:latin typeface="Arial" panose="020B0604020202020204" pitchFamily="34" charset="0"/>
                        <a:ea typeface="Calibri"/>
                        <a:cs typeface="Arial" panose="020B0604020202020204" pitchFamily="34" charset="0"/>
                      </a:endParaRPr>
                    </a:p>
                  </a:txBody>
                  <a:tcPr marL="68580" marR="68580" marT="0" marB="0"/>
                </a:tc>
                <a:tc hMerge="1">
                  <a:txBody>
                    <a:bodyPr/>
                    <a:lstStyle/>
                    <a:p>
                      <a:endParaRPr lang="en-GB"/>
                    </a:p>
                  </a:txBody>
                  <a:tcPr/>
                </a:tc>
                <a:tc gridSpan="2">
                  <a:txBody>
                    <a:bodyPr/>
                    <a:lstStyle/>
                    <a:p>
                      <a:pPr marL="0" indent="0">
                        <a:spcAft>
                          <a:spcPts val="0"/>
                        </a:spcAft>
                      </a:pPr>
                      <a:r>
                        <a:rPr lang="en-GB" sz="1400" dirty="0">
                          <a:effectLst/>
                          <a:latin typeface="Arial" panose="020B0604020202020204" pitchFamily="34" charset="0"/>
                          <a:cs typeface="Arial" panose="020B0604020202020204" pitchFamily="34" charset="0"/>
                        </a:rPr>
                        <a:t>Executive membership of the Board</a:t>
                      </a:r>
                      <a:endParaRPr lang="en-GB" sz="1400" dirty="0">
                        <a:effectLst/>
                        <a:latin typeface="Arial" panose="020B0604020202020204" pitchFamily="34" charset="0"/>
                        <a:ea typeface="Calibri"/>
                        <a:cs typeface="Arial" panose="020B0604020202020204" pitchFamily="34" charset="0"/>
                      </a:endParaRPr>
                    </a:p>
                  </a:txBody>
                  <a:tcPr marL="68580" marR="68580" marT="0" marB="0"/>
                </a:tc>
                <a:tc hMerge="1">
                  <a:txBody>
                    <a:bodyPr/>
                    <a:lstStyle/>
                    <a:p>
                      <a:endParaRPr lang="en-GB"/>
                    </a:p>
                  </a:txBody>
                  <a:tcPr/>
                </a:tc>
              </a:tr>
              <a:tr h="0">
                <a:tc>
                  <a:txBody>
                    <a:bodyPr/>
                    <a:lstStyle/>
                    <a:p>
                      <a:pPr marL="457200">
                        <a:spcAft>
                          <a:spcPts val="0"/>
                        </a:spcAft>
                      </a:pPr>
                      <a:r>
                        <a:rPr lang="en-GB" sz="1400">
                          <a:effectLst/>
                          <a:latin typeface="Arial" panose="020B0604020202020204" pitchFamily="34" charset="0"/>
                          <a:cs typeface="Arial" panose="020B0604020202020204" pitchFamily="34" charset="0"/>
                        </a:rPr>
                        <a:t> </a:t>
                      </a:r>
                      <a:endParaRPr lang="en-GB"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indent="0" algn="ctr">
                        <a:spcAft>
                          <a:spcPts val="0"/>
                        </a:spcAft>
                      </a:pPr>
                      <a:r>
                        <a:rPr lang="en-GB" sz="1400" b="1" dirty="0">
                          <a:effectLst/>
                          <a:latin typeface="Arial" panose="020B0604020202020204" pitchFamily="34" charset="0"/>
                          <a:cs typeface="Arial" panose="020B0604020202020204" pitchFamily="34" charset="0"/>
                        </a:rPr>
                        <a:t>White</a:t>
                      </a:r>
                      <a:endParaRPr lang="en-GB" sz="1400" b="1"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indent="0" algn="ctr">
                        <a:spcAft>
                          <a:spcPts val="0"/>
                        </a:spcAft>
                      </a:pPr>
                      <a:r>
                        <a:rPr lang="en-GB" sz="1400" b="1" dirty="0">
                          <a:effectLst/>
                          <a:latin typeface="Arial" panose="020B0604020202020204" pitchFamily="34" charset="0"/>
                          <a:cs typeface="Arial" panose="020B0604020202020204" pitchFamily="34" charset="0"/>
                        </a:rPr>
                        <a:t>Ethnic Minority</a:t>
                      </a:r>
                      <a:endParaRPr lang="en-GB" sz="1400" b="1"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indent="0" algn="ctr">
                        <a:spcAft>
                          <a:spcPts val="0"/>
                        </a:spcAft>
                      </a:pPr>
                      <a:r>
                        <a:rPr lang="en-GB" sz="1400" b="1" dirty="0">
                          <a:effectLst/>
                          <a:latin typeface="Arial" panose="020B0604020202020204" pitchFamily="34" charset="0"/>
                          <a:cs typeface="Arial" panose="020B0604020202020204" pitchFamily="34" charset="0"/>
                        </a:rPr>
                        <a:t>White</a:t>
                      </a:r>
                      <a:endParaRPr lang="en-GB" sz="1400" b="1"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indent="0" algn="ctr">
                        <a:spcAft>
                          <a:spcPts val="0"/>
                        </a:spcAft>
                      </a:pPr>
                      <a:r>
                        <a:rPr lang="en-GB" sz="1400" b="1" dirty="0">
                          <a:effectLst/>
                          <a:latin typeface="Arial" panose="020B0604020202020204" pitchFamily="34" charset="0"/>
                          <a:cs typeface="Arial" panose="020B0604020202020204" pitchFamily="34" charset="0"/>
                        </a:rPr>
                        <a:t>Ethnic Minority</a:t>
                      </a:r>
                      <a:endParaRPr lang="en-GB" sz="1400" b="1" dirty="0">
                        <a:effectLst/>
                        <a:latin typeface="Arial" panose="020B0604020202020204" pitchFamily="34" charset="0"/>
                        <a:ea typeface="Calibri"/>
                        <a:cs typeface="Arial" panose="020B0604020202020204" pitchFamily="34" charset="0"/>
                      </a:endParaRPr>
                    </a:p>
                  </a:txBody>
                  <a:tcPr marL="68580" marR="68580" marT="0" marB="0"/>
                </a:tc>
              </a:tr>
              <a:tr h="0">
                <a:tc>
                  <a:txBody>
                    <a:bodyPr/>
                    <a:lstStyle/>
                    <a:p>
                      <a:pPr marL="0" indent="0">
                        <a:spcAft>
                          <a:spcPts val="0"/>
                        </a:spcAft>
                      </a:pPr>
                      <a:r>
                        <a:rPr lang="en-GB" sz="1400" dirty="0">
                          <a:effectLst/>
                          <a:latin typeface="Arial" panose="020B0604020202020204" pitchFamily="34" charset="0"/>
                          <a:cs typeface="Arial" panose="020B0604020202020204" pitchFamily="34" charset="0"/>
                        </a:rPr>
                        <a:t>March 2019</a:t>
                      </a:r>
                      <a:endParaRPr lang="en-GB" sz="14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indent="0" algn="ctr">
                        <a:spcAft>
                          <a:spcPts val="0"/>
                        </a:spcAft>
                      </a:pPr>
                      <a:r>
                        <a:rPr lang="en-GB" sz="1400" dirty="0">
                          <a:effectLst/>
                          <a:latin typeface="Arial" panose="020B0604020202020204" pitchFamily="34" charset="0"/>
                          <a:cs typeface="Arial" panose="020B0604020202020204" pitchFamily="34" charset="0"/>
                        </a:rPr>
                        <a:t>76.9%</a:t>
                      </a:r>
                      <a:endParaRPr lang="en-GB" sz="14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indent="0" algn="ctr">
                        <a:spcAft>
                          <a:spcPts val="0"/>
                        </a:spcAft>
                      </a:pPr>
                      <a:r>
                        <a:rPr lang="en-GB" sz="1400" dirty="0">
                          <a:effectLst/>
                          <a:latin typeface="Arial" panose="020B0604020202020204" pitchFamily="34" charset="0"/>
                          <a:cs typeface="Arial" panose="020B0604020202020204" pitchFamily="34" charset="0"/>
                        </a:rPr>
                        <a:t>23.1%</a:t>
                      </a:r>
                      <a:endParaRPr lang="en-GB" sz="14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indent="0" algn="ctr">
                        <a:spcAft>
                          <a:spcPts val="0"/>
                        </a:spcAft>
                      </a:pPr>
                      <a:r>
                        <a:rPr lang="en-GB" sz="1400" dirty="0">
                          <a:effectLst/>
                          <a:latin typeface="Arial" panose="020B0604020202020204" pitchFamily="34" charset="0"/>
                          <a:cs typeface="Arial" panose="020B0604020202020204" pitchFamily="34" charset="0"/>
                        </a:rPr>
                        <a:t>100%</a:t>
                      </a:r>
                      <a:endParaRPr lang="en-GB" sz="14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indent="0" algn="ctr">
                        <a:spcAft>
                          <a:spcPts val="0"/>
                        </a:spcAft>
                      </a:pPr>
                      <a:r>
                        <a:rPr lang="en-GB" sz="1400" dirty="0">
                          <a:effectLst/>
                          <a:latin typeface="Arial" panose="020B0604020202020204" pitchFamily="34" charset="0"/>
                          <a:cs typeface="Arial" panose="020B0604020202020204" pitchFamily="34" charset="0"/>
                        </a:rPr>
                        <a:t>0%</a:t>
                      </a:r>
                      <a:endParaRPr lang="en-GB" sz="1400" dirty="0">
                        <a:effectLst/>
                        <a:latin typeface="Arial" panose="020B0604020202020204" pitchFamily="34" charset="0"/>
                        <a:ea typeface="Calibri"/>
                        <a:cs typeface="Arial" panose="020B0604020202020204" pitchFamily="34" charset="0"/>
                      </a:endParaRPr>
                    </a:p>
                  </a:txBody>
                  <a:tcPr marL="68580" marR="68580" marT="0" marB="0"/>
                </a:tc>
              </a:tr>
              <a:tr h="0">
                <a:tc>
                  <a:txBody>
                    <a:bodyPr/>
                    <a:lstStyle/>
                    <a:p>
                      <a:pPr marL="0" indent="0">
                        <a:spcAft>
                          <a:spcPts val="0"/>
                        </a:spcAft>
                      </a:pPr>
                      <a:r>
                        <a:rPr lang="en-GB" sz="1400" dirty="0">
                          <a:effectLst/>
                          <a:latin typeface="Arial" panose="020B0604020202020204" pitchFamily="34" charset="0"/>
                          <a:cs typeface="Arial" panose="020B0604020202020204" pitchFamily="34" charset="0"/>
                        </a:rPr>
                        <a:t>March 2020</a:t>
                      </a:r>
                      <a:endParaRPr lang="en-GB" sz="14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indent="0" algn="ctr">
                        <a:spcAft>
                          <a:spcPts val="0"/>
                        </a:spcAft>
                      </a:pPr>
                      <a:r>
                        <a:rPr lang="en-GB" sz="1400" dirty="0">
                          <a:effectLst/>
                          <a:latin typeface="Arial" panose="020B0604020202020204" pitchFamily="34" charset="0"/>
                          <a:cs typeface="Arial" panose="020B0604020202020204" pitchFamily="34" charset="0"/>
                        </a:rPr>
                        <a:t>78.6%</a:t>
                      </a:r>
                      <a:endParaRPr lang="en-GB" sz="14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indent="0" algn="ctr">
                        <a:spcAft>
                          <a:spcPts val="0"/>
                        </a:spcAft>
                      </a:pPr>
                      <a:r>
                        <a:rPr lang="en-GB" sz="1400" dirty="0">
                          <a:effectLst/>
                          <a:latin typeface="Arial" panose="020B0604020202020204" pitchFamily="34" charset="0"/>
                          <a:cs typeface="Arial" panose="020B0604020202020204" pitchFamily="34" charset="0"/>
                        </a:rPr>
                        <a:t>21.4%</a:t>
                      </a:r>
                      <a:endParaRPr lang="en-GB" sz="14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indent="0" algn="ctr">
                        <a:spcAft>
                          <a:spcPts val="0"/>
                        </a:spcAft>
                      </a:pPr>
                      <a:r>
                        <a:rPr lang="en-GB" sz="1400" dirty="0">
                          <a:effectLst/>
                          <a:latin typeface="Arial" panose="020B0604020202020204" pitchFamily="34" charset="0"/>
                          <a:cs typeface="Arial" panose="020B0604020202020204" pitchFamily="34" charset="0"/>
                        </a:rPr>
                        <a:t>100%</a:t>
                      </a:r>
                      <a:endParaRPr lang="en-GB" sz="14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indent="0" algn="ctr">
                        <a:spcAft>
                          <a:spcPts val="0"/>
                        </a:spcAft>
                      </a:pPr>
                      <a:r>
                        <a:rPr lang="en-GB" sz="1400" dirty="0">
                          <a:effectLst/>
                          <a:latin typeface="Arial" panose="020B0604020202020204" pitchFamily="34" charset="0"/>
                          <a:cs typeface="Arial" panose="020B0604020202020204" pitchFamily="34" charset="0"/>
                        </a:rPr>
                        <a:t>0%</a:t>
                      </a:r>
                      <a:endParaRPr lang="en-GB" sz="1400" dirty="0">
                        <a:effectLst/>
                        <a:latin typeface="Arial" panose="020B0604020202020204" pitchFamily="34" charset="0"/>
                        <a:ea typeface="Calibri"/>
                        <a:cs typeface="Arial" panose="020B0604020202020204" pitchFamily="34" charset="0"/>
                      </a:endParaRPr>
                    </a:p>
                  </a:txBody>
                  <a:tcPr marL="68580" marR="68580" marT="0" marB="0"/>
                </a:tc>
              </a:tr>
              <a:tr h="0">
                <a:tc>
                  <a:txBody>
                    <a:bodyPr/>
                    <a:lstStyle/>
                    <a:p>
                      <a:pPr marL="0" indent="0">
                        <a:spcAft>
                          <a:spcPts val="0"/>
                        </a:spcAft>
                      </a:pPr>
                      <a:r>
                        <a:rPr lang="en-GB" sz="1400" dirty="0">
                          <a:effectLst/>
                          <a:latin typeface="Arial" panose="020B0604020202020204" pitchFamily="34" charset="0"/>
                          <a:cs typeface="Arial" panose="020B0604020202020204" pitchFamily="34" charset="0"/>
                        </a:rPr>
                        <a:t>March 2021</a:t>
                      </a:r>
                      <a:endParaRPr lang="en-GB" sz="14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indent="0" algn="ctr">
                        <a:spcAft>
                          <a:spcPts val="0"/>
                        </a:spcAft>
                      </a:pPr>
                      <a:r>
                        <a:rPr lang="en-GB" sz="1400" dirty="0">
                          <a:effectLst/>
                          <a:latin typeface="Arial" panose="020B0604020202020204" pitchFamily="34" charset="0"/>
                          <a:cs typeface="Arial" panose="020B0604020202020204" pitchFamily="34" charset="0"/>
                        </a:rPr>
                        <a:t>64.3%</a:t>
                      </a:r>
                      <a:endParaRPr lang="en-GB" sz="14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indent="0" algn="ctr">
                        <a:spcAft>
                          <a:spcPts val="0"/>
                        </a:spcAft>
                      </a:pPr>
                      <a:r>
                        <a:rPr lang="en-GB" sz="1400" b="1" dirty="0">
                          <a:effectLst/>
                          <a:latin typeface="Arial" panose="020B0604020202020204" pitchFamily="34" charset="0"/>
                          <a:cs typeface="Arial" panose="020B0604020202020204" pitchFamily="34" charset="0"/>
                        </a:rPr>
                        <a:t>35.7%</a:t>
                      </a:r>
                      <a:endParaRPr lang="en-GB" sz="1400" b="1"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indent="0" algn="ctr">
                        <a:spcAft>
                          <a:spcPts val="0"/>
                        </a:spcAft>
                        <a:tabLst/>
                      </a:pPr>
                      <a:r>
                        <a:rPr lang="en-GB" sz="1400" dirty="0">
                          <a:effectLst/>
                          <a:latin typeface="Arial" panose="020B0604020202020204" pitchFamily="34" charset="0"/>
                          <a:cs typeface="Arial" panose="020B0604020202020204" pitchFamily="34" charset="0"/>
                        </a:rPr>
                        <a:t>88.9%</a:t>
                      </a:r>
                      <a:endParaRPr lang="en-GB" sz="14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indent="0" algn="ctr">
                        <a:spcAft>
                          <a:spcPts val="0"/>
                        </a:spcAft>
                      </a:pPr>
                      <a:r>
                        <a:rPr lang="en-GB" sz="1400" b="1" dirty="0">
                          <a:effectLst/>
                          <a:latin typeface="Arial" panose="020B0604020202020204" pitchFamily="34" charset="0"/>
                          <a:cs typeface="Arial" panose="020B0604020202020204" pitchFamily="34" charset="0"/>
                        </a:rPr>
                        <a:t>11.1%</a:t>
                      </a:r>
                      <a:endParaRPr lang="en-GB" sz="1400" b="1" dirty="0">
                        <a:effectLst/>
                        <a:latin typeface="Arial" panose="020B0604020202020204" pitchFamily="34" charset="0"/>
                        <a:ea typeface="Calibri"/>
                        <a:cs typeface="Arial" panose="020B0604020202020204" pitchFamily="34" charset="0"/>
                      </a:endParaRPr>
                    </a:p>
                  </a:txBody>
                  <a:tcPr marL="68580" marR="68580" marT="0" marB="0"/>
                </a:tc>
              </a:tr>
            </a:tbl>
          </a:graphicData>
        </a:graphic>
      </p:graphicFrame>
      <p:sp>
        <p:nvSpPr>
          <p:cNvPr id="13" name="Up Arrow 12"/>
          <p:cNvSpPr/>
          <p:nvPr/>
        </p:nvSpPr>
        <p:spPr>
          <a:xfrm>
            <a:off x="8100392" y="3789040"/>
            <a:ext cx="46037" cy="84138"/>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5" name="Up Arrow 14"/>
          <p:cNvSpPr/>
          <p:nvPr/>
        </p:nvSpPr>
        <p:spPr>
          <a:xfrm>
            <a:off x="4427984" y="3793744"/>
            <a:ext cx="46037" cy="84137"/>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18083143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Autofit/>
          </a:bodyPr>
          <a:lstStyle/>
          <a:p>
            <a:pPr algn="l"/>
            <a:r>
              <a:rPr lang="en-GB" sz="3200" b="1" dirty="0" smtClean="0"/>
              <a:t>Progress to date on WRES</a:t>
            </a:r>
            <a:endParaRPr lang="en-GB" sz="3200" b="1" dirty="0"/>
          </a:p>
        </p:txBody>
      </p:sp>
      <p:sp>
        <p:nvSpPr>
          <p:cNvPr id="3" name="Content Placeholder 2"/>
          <p:cNvSpPr>
            <a:spLocks noGrp="1"/>
          </p:cNvSpPr>
          <p:nvPr>
            <p:ph idx="1"/>
          </p:nvPr>
        </p:nvSpPr>
        <p:spPr>
          <a:xfrm>
            <a:off x="467544" y="1196752"/>
            <a:ext cx="8373616" cy="5544616"/>
          </a:xfrm>
        </p:spPr>
        <p:txBody>
          <a:bodyPr>
            <a:normAutofit/>
          </a:bodyPr>
          <a:lstStyle/>
          <a:p>
            <a:pPr marL="0" indent="0">
              <a:buNone/>
            </a:pPr>
            <a:endParaRPr lang="en-GB" sz="2800" dirty="0" smtClean="0"/>
          </a:p>
          <a:p>
            <a:pPr marL="0" indent="0">
              <a:buNone/>
            </a:pPr>
            <a:endParaRPr lang="en-GB" sz="2800" dirty="0" smtClean="0"/>
          </a:p>
          <a:p>
            <a:pPr marL="0" indent="0">
              <a:buNone/>
            </a:pPr>
            <a:endParaRPr lang="en-GB" sz="2800" dirty="0"/>
          </a:p>
        </p:txBody>
      </p:sp>
      <p:graphicFrame>
        <p:nvGraphicFramePr>
          <p:cNvPr id="4" name="Table 3"/>
          <p:cNvGraphicFramePr>
            <a:graphicFrameLocks noGrp="1"/>
          </p:cNvGraphicFramePr>
          <p:nvPr>
            <p:extLst>
              <p:ext uri="{D42A27DB-BD31-4B8C-83A1-F6EECF244321}">
                <p14:modId xmlns:p14="http://schemas.microsoft.com/office/powerpoint/2010/main" val="3235563058"/>
              </p:ext>
            </p:extLst>
          </p:nvPr>
        </p:nvGraphicFramePr>
        <p:xfrm>
          <a:off x="395536" y="1196750"/>
          <a:ext cx="8496944" cy="4712178"/>
        </p:xfrm>
        <a:graphic>
          <a:graphicData uri="http://schemas.openxmlformats.org/drawingml/2006/table">
            <a:tbl>
              <a:tblPr firstRow="1" bandRow="1">
                <a:tableStyleId>{5C22544A-7EE6-4342-B048-85BDC9FD1C3A}</a:tableStyleId>
              </a:tblPr>
              <a:tblGrid>
                <a:gridCol w="8496944"/>
              </a:tblGrid>
              <a:tr h="392626">
                <a:tc>
                  <a:txBody>
                    <a:bodyPr/>
                    <a:lstStyle/>
                    <a:p>
                      <a:r>
                        <a:rPr lang="en-GB" sz="1600" dirty="0" smtClean="0">
                          <a:latin typeface="Arial" panose="020B0604020202020204" pitchFamily="34" charset="0"/>
                          <a:cs typeface="Arial" panose="020B0604020202020204" pitchFamily="34" charset="0"/>
                        </a:rPr>
                        <a:t>Last 12 months</a:t>
                      </a:r>
                      <a:r>
                        <a:rPr lang="en-GB" sz="1600" baseline="0" dirty="0" smtClean="0">
                          <a:latin typeface="Arial" panose="020B0604020202020204" pitchFamily="34" charset="0"/>
                          <a:cs typeface="Arial" panose="020B0604020202020204" pitchFamily="34" charset="0"/>
                        </a:rPr>
                        <a:t>:</a:t>
                      </a:r>
                      <a:endParaRPr lang="en-GB" sz="1600" dirty="0">
                        <a:latin typeface="Arial" panose="020B0604020202020204" pitchFamily="34" charset="0"/>
                        <a:cs typeface="Arial" panose="020B0604020202020204" pitchFamily="34" charset="0"/>
                      </a:endParaRPr>
                    </a:p>
                  </a:txBody>
                  <a:tcPr/>
                </a:tc>
              </a:tr>
              <a:tr h="6874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2">
                              <a:lumMod val="50000"/>
                            </a:schemeClr>
                          </a:solidFill>
                          <a:effectLst/>
                          <a:latin typeface="Arial" panose="020B0604020202020204" pitchFamily="34" charset="0"/>
                          <a:ea typeface="+mn-ea"/>
                          <a:cs typeface="Arial" panose="020B0604020202020204" pitchFamily="34" charset="0"/>
                        </a:rPr>
                        <a:t>We</a:t>
                      </a:r>
                      <a:r>
                        <a:rPr lang="en-GB" sz="1600" kern="1200" baseline="0" dirty="0" smtClean="0">
                          <a:solidFill>
                            <a:schemeClr val="tx2">
                              <a:lumMod val="50000"/>
                            </a:schemeClr>
                          </a:solidFill>
                          <a:effectLst/>
                          <a:latin typeface="Arial" panose="020B0604020202020204" pitchFamily="34" charset="0"/>
                          <a:ea typeface="+mn-ea"/>
                          <a:cs typeface="Arial" panose="020B0604020202020204" pitchFamily="34" charset="0"/>
                        </a:rPr>
                        <a:t> have c</a:t>
                      </a:r>
                      <a:r>
                        <a:rPr lang="en-GB" sz="1600" kern="1200" dirty="0" smtClean="0">
                          <a:solidFill>
                            <a:schemeClr val="tx2">
                              <a:lumMod val="50000"/>
                            </a:schemeClr>
                          </a:solidFill>
                          <a:effectLst/>
                          <a:latin typeface="Arial" panose="020B0604020202020204" pitchFamily="34" charset="0"/>
                          <a:ea typeface="+mn-ea"/>
                          <a:cs typeface="Arial" panose="020B0604020202020204" pitchFamily="34" charset="0"/>
                        </a:rPr>
                        <a:t>ontinued</a:t>
                      </a:r>
                      <a:r>
                        <a:rPr lang="en-GB" sz="1600" kern="1200" baseline="0" dirty="0" smtClean="0">
                          <a:solidFill>
                            <a:schemeClr val="tx2">
                              <a:lumMod val="50000"/>
                            </a:schemeClr>
                          </a:solidFill>
                          <a:effectLst/>
                          <a:latin typeface="Arial" panose="020B0604020202020204" pitchFamily="34" charset="0"/>
                          <a:ea typeface="+mn-ea"/>
                          <a:cs typeface="Arial" panose="020B0604020202020204" pitchFamily="34" charset="0"/>
                        </a:rPr>
                        <a:t> to raise</a:t>
                      </a:r>
                      <a:r>
                        <a:rPr lang="en-GB" sz="1600" kern="1200" dirty="0" smtClean="0">
                          <a:solidFill>
                            <a:schemeClr val="tx2">
                              <a:lumMod val="50000"/>
                            </a:schemeClr>
                          </a:solidFill>
                          <a:effectLst/>
                          <a:latin typeface="Arial" panose="020B0604020202020204" pitchFamily="34" charset="0"/>
                          <a:ea typeface="+mn-ea"/>
                          <a:cs typeface="Arial" panose="020B0604020202020204" pitchFamily="34" charset="0"/>
                        </a:rPr>
                        <a:t> the profile of race equality across the Trust in partnership with our staff equality networks</a:t>
                      </a:r>
                      <a:r>
                        <a:rPr lang="en-GB" sz="1600" kern="1200" baseline="0" dirty="0" smtClean="0">
                          <a:solidFill>
                            <a:schemeClr val="tx2">
                              <a:lumMod val="50000"/>
                            </a:schemeClr>
                          </a:solidFill>
                          <a:effectLst/>
                          <a:latin typeface="Arial" panose="020B0604020202020204" pitchFamily="34" charset="0"/>
                          <a:ea typeface="+mn-ea"/>
                          <a:cs typeface="Arial" panose="020B0604020202020204" pitchFamily="34" charset="0"/>
                        </a:rPr>
                        <a:t> – increased focus on engagement </a:t>
                      </a:r>
                      <a:endParaRPr lang="en-GB" sz="1600" dirty="0">
                        <a:solidFill>
                          <a:schemeClr val="tx2">
                            <a:lumMod val="50000"/>
                          </a:schemeClr>
                        </a:solidFill>
                        <a:latin typeface="Arial" panose="020B0604020202020204" pitchFamily="34" charset="0"/>
                        <a:cs typeface="Arial" panose="020B0604020202020204" pitchFamily="34" charset="0"/>
                      </a:endParaRPr>
                    </a:p>
                  </a:txBody>
                  <a:tcPr/>
                </a:tc>
              </a:tr>
              <a:tr h="5040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2">
                              <a:lumMod val="50000"/>
                            </a:schemeClr>
                          </a:solidFill>
                          <a:effectLst/>
                          <a:latin typeface="Arial" panose="020B0604020202020204" pitchFamily="34" charset="0"/>
                          <a:ea typeface="+mn-ea"/>
                          <a:cs typeface="Arial" panose="020B0604020202020204" pitchFamily="34" charset="0"/>
                        </a:rPr>
                        <a:t>Staff networks represented at People Academy and Equality and Diversity Council</a:t>
                      </a:r>
                      <a:r>
                        <a:rPr lang="en-GB" sz="1600" kern="1200" baseline="0" dirty="0" smtClean="0">
                          <a:solidFill>
                            <a:schemeClr val="tx2">
                              <a:lumMod val="50000"/>
                            </a:schemeClr>
                          </a:solidFill>
                          <a:effectLst/>
                          <a:latin typeface="Arial" panose="020B0604020202020204" pitchFamily="34" charset="0"/>
                          <a:ea typeface="+mn-ea"/>
                          <a:cs typeface="Arial" panose="020B0604020202020204" pitchFamily="34" charset="0"/>
                        </a:rPr>
                        <a:t> – Staff voice at decision making meetings</a:t>
                      </a:r>
                      <a:endParaRPr lang="en-GB" sz="1600" dirty="0">
                        <a:solidFill>
                          <a:schemeClr val="tx2">
                            <a:lumMod val="50000"/>
                          </a:schemeClr>
                        </a:solidFill>
                        <a:latin typeface="Arial" panose="020B0604020202020204" pitchFamily="34" charset="0"/>
                        <a:cs typeface="Arial" panose="020B0604020202020204" pitchFamily="34" charset="0"/>
                      </a:endParaRPr>
                    </a:p>
                  </a:txBody>
                  <a:tcPr/>
                </a:tc>
              </a:tr>
              <a:tr h="5760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2">
                              <a:lumMod val="50000"/>
                            </a:schemeClr>
                          </a:solidFill>
                          <a:effectLst/>
                          <a:latin typeface="Arial" panose="020B0604020202020204" pitchFamily="34" charset="0"/>
                          <a:ea typeface="+mn-ea"/>
                          <a:cs typeface="Arial" panose="020B0604020202020204" pitchFamily="34" charset="0"/>
                        </a:rPr>
                        <a:t>All posts band 8a and above have a member of staff from an Ethnic Minority background as an active recruitment panel member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solidFill>
                          <a:schemeClr val="tx2">
                            <a:lumMod val="50000"/>
                          </a:schemeClr>
                        </a:solidFill>
                        <a:latin typeface="Arial" panose="020B0604020202020204" pitchFamily="34" charset="0"/>
                        <a:cs typeface="Arial" panose="020B0604020202020204" pitchFamily="34" charset="0"/>
                      </a:endParaRPr>
                    </a:p>
                  </a:txBody>
                  <a:tcPr/>
                </a:tc>
              </a:tr>
              <a:tr h="5840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2">
                              <a:lumMod val="50000"/>
                            </a:schemeClr>
                          </a:solidFill>
                          <a:effectLst/>
                          <a:latin typeface="Arial" panose="020B0604020202020204" pitchFamily="34" charset="0"/>
                          <a:ea typeface="+mn-ea"/>
                          <a:cs typeface="Arial" panose="020B0604020202020204" pitchFamily="34" charset="0"/>
                        </a:rPr>
                        <a:t>Co-production of Diversity and Inclusion strapline (embedding</a:t>
                      </a:r>
                      <a:r>
                        <a:rPr lang="en-GB" sz="1600" kern="1200" baseline="0" dirty="0" smtClean="0">
                          <a:solidFill>
                            <a:schemeClr val="tx2">
                              <a:lumMod val="50000"/>
                            </a:schemeClr>
                          </a:solidFill>
                          <a:effectLst/>
                          <a:latin typeface="Arial" panose="020B0604020202020204" pitchFamily="34" charset="0"/>
                          <a:ea typeface="+mn-ea"/>
                          <a:cs typeface="Arial" panose="020B0604020202020204" pitchFamily="34" charset="0"/>
                        </a:rPr>
                        <a:t> </a:t>
                      </a:r>
                      <a:r>
                        <a:rPr lang="en-GB" sz="1600" kern="1200" dirty="0" smtClean="0">
                          <a:solidFill>
                            <a:schemeClr val="tx2">
                              <a:lumMod val="50000"/>
                            </a:schemeClr>
                          </a:solidFill>
                          <a:effectLst/>
                          <a:latin typeface="Arial" panose="020B0604020202020204" pitchFamily="34" charset="0"/>
                          <a:ea typeface="+mn-ea"/>
                          <a:cs typeface="Arial" panose="020B0604020202020204" pitchFamily="34" charset="0"/>
                        </a:rPr>
                        <a:t> and mainstreaming diversity and inclusion in everything we do)</a:t>
                      </a:r>
                      <a:endParaRPr lang="en-GB" sz="1600" dirty="0">
                        <a:solidFill>
                          <a:schemeClr val="tx2">
                            <a:lumMod val="50000"/>
                          </a:schemeClr>
                        </a:solidFill>
                        <a:latin typeface="Arial" panose="020B0604020202020204" pitchFamily="34" charset="0"/>
                        <a:cs typeface="Arial" panose="020B0604020202020204" pitchFamily="34" charset="0"/>
                      </a:endParaRPr>
                    </a:p>
                  </a:txBody>
                  <a:tcPr/>
                </a:tc>
              </a:tr>
              <a:tr h="3926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2">
                              <a:lumMod val="50000"/>
                            </a:schemeClr>
                          </a:solidFill>
                          <a:effectLst/>
                          <a:latin typeface="Arial" panose="020B0604020202020204" pitchFamily="34" charset="0"/>
                          <a:ea typeface="+mn-ea"/>
                          <a:cs typeface="Arial" panose="020B0604020202020204" pitchFamily="34" charset="0"/>
                        </a:rPr>
                        <a:t>Two senior Ethnic Minority staff are on the WY&amp;H BAME Fellowship and currently recruiting for the High Potential 2 Programme aimed at ‘middle managers’.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solidFill>
                          <a:schemeClr val="tx2">
                            <a:lumMod val="50000"/>
                          </a:schemeClr>
                        </a:solidFill>
                        <a:latin typeface="Arial" panose="020B0604020202020204" pitchFamily="34" charset="0"/>
                        <a:cs typeface="Arial" panose="020B0604020202020204" pitchFamily="34" charset="0"/>
                      </a:endParaRPr>
                    </a:p>
                  </a:txBody>
                  <a:tcPr/>
                </a:tc>
              </a:tr>
              <a:tr h="3926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2">
                              <a:lumMod val="50000"/>
                            </a:schemeClr>
                          </a:solidFill>
                          <a:effectLst/>
                          <a:latin typeface="Arial" panose="020B0604020202020204" pitchFamily="34" charset="0"/>
                          <a:ea typeface="+mn-ea"/>
                          <a:cs typeface="Arial" panose="020B0604020202020204" pitchFamily="34" charset="0"/>
                        </a:rPr>
                        <a:t>Launch of “Reach” (an external mentoring scheme)  - offered 5 places to existing Ethnic Minority staff</a:t>
                      </a:r>
                      <a:r>
                        <a:rPr lang="en-GB" sz="1600" kern="1200" baseline="0" dirty="0" smtClean="0">
                          <a:solidFill>
                            <a:schemeClr val="tx2">
                              <a:lumMod val="50000"/>
                            </a:schemeClr>
                          </a:solidFill>
                          <a:effectLst/>
                          <a:latin typeface="Arial" panose="020B0604020202020204" pitchFamily="34" charset="0"/>
                          <a:ea typeface="+mn-ea"/>
                          <a:cs typeface="Arial" panose="020B0604020202020204" pitchFamily="34" charset="0"/>
                        </a:rPr>
                        <a:t> (positive feedback)</a:t>
                      </a:r>
                      <a:endParaRPr lang="en-GB" sz="1600" dirty="0" smtClean="0">
                        <a:solidFill>
                          <a:schemeClr val="tx2">
                            <a:lumMod val="50000"/>
                          </a:scheme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solidFill>
                          <a:schemeClr val="tx2">
                            <a:lumMod val="50000"/>
                          </a:schemeClr>
                        </a:solidFill>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29710015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Overview</a:t>
            </a:r>
            <a:endParaRPr lang="en-GB" dirty="0"/>
          </a:p>
        </p:txBody>
      </p:sp>
      <p:sp>
        <p:nvSpPr>
          <p:cNvPr id="3" name="Content Placeholder 2"/>
          <p:cNvSpPr>
            <a:spLocks noGrp="1"/>
          </p:cNvSpPr>
          <p:nvPr>
            <p:ph idx="1"/>
          </p:nvPr>
        </p:nvSpPr>
        <p:spPr>
          <a:xfrm>
            <a:off x="457200" y="1600200"/>
            <a:ext cx="8229600" cy="4421087"/>
          </a:xfrm>
        </p:spPr>
        <p:txBody>
          <a:bodyPr>
            <a:normAutofit fontScale="77500" lnSpcReduction="20000"/>
          </a:bodyPr>
          <a:lstStyle/>
          <a:p>
            <a:pPr marL="0" indent="0" algn="ctr">
              <a:buNone/>
            </a:pPr>
            <a:endParaRPr lang="en-GB" dirty="0" smtClean="0">
              <a:solidFill>
                <a:schemeClr val="tx2">
                  <a:lumMod val="50000"/>
                </a:schemeClr>
              </a:solidFill>
            </a:endParaRPr>
          </a:p>
          <a:p>
            <a:pPr marL="0" indent="0" algn="ctr">
              <a:buNone/>
            </a:pPr>
            <a:r>
              <a:rPr lang="en-GB" dirty="0">
                <a:solidFill>
                  <a:schemeClr val="tx2">
                    <a:lumMod val="50000"/>
                  </a:schemeClr>
                </a:solidFill>
              </a:rPr>
              <a:t>The </a:t>
            </a:r>
            <a:r>
              <a:rPr lang="en-GB" dirty="0" smtClean="0">
                <a:solidFill>
                  <a:schemeClr val="tx2">
                    <a:lumMod val="50000"/>
                  </a:schemeClr>
                </a:solidFill>
              </a:rPr>
              <a:t>main focus </a:t>
            </a:r>
            <a:r>
              <a:rPr lang="en-GB" dirty="0">
                <a:solidFill>
                  <a:schemeClr val="tx2">
                    <a:lumMod val="50000"/>
                  </a:schemeClr>
                </a:solidFill>
              </a:rPr>
              <a:t>of the presentation is to provide </a:t>
            </a:r>
            <a:r>
              <a:rPr lang="en-GB" dirty="0" smtClean="0">
                <a:solidFill>
                  <a:schemeClr val="tx2">
                    <a:lumMod val="50000"/>
                  </a:schemeClr>
                </a:solidFill>
              </a:rPr>
              <a:t>progress and overview against Workforce </a:t>
            </a:r>
            <a:r>
              <a:rPr lang="en-GB" dirty="0">
                <a:solidFill>
                  <a:schemeClr val="tx2">
                    <a:lumMod val="50000"/>
                  </a:schemeClr>
                </a:solidFill>
              </a:rPr>
              <a:t>Race Equality Standard </a:t>
            </a:r>
            <a:r>
              <a:rPr lang="en-GB" dirty="0" smtClean="0">
                <a:solidFill>
                  <a:schemeClr val="tx2">
                    <a:lumMod val="50000"/>
                  </a:schemeClr>
                </a:solidFill>
              </a:rPr>
              <a:t>indicators and </a:t>
            </a:r>
            <a:r>
              <a:rPr lang="en-GB" dirty="0">
                <a:solidFill>
                  <a:schemeClr val="tx2">
                    <a:lumMod val="50000"/>
                  </a:schemeClr>
                </a:solidFill>
              </a:rPr>
              <a:t>Workforce Disability Equality Standard </a:t>
            </a:r>
            <a:r>
              <a:rPr lang="en-GB" dirty="0" smtClean="0">
                <a:solidFill>
                  <a:schemeClr val="tx2">
                    <a:lumMod val="50000"/>
                  </a:schemeClr>
                </a:solidFill>
              </a:rPr>
              <a:t>indicators; and to generate </a:t>
            </a:r>
            <a:r>
              <a:rPr lang="en-GB" dirty="0">
                <a:solidFill>
                  <a:schemeClr val="tx2">
                    <a:lumMod val="50000"/>
                  </a:schemeClr>
                </a:solidFill>
              </a:rPr>
              <a:t>some discussion and agree some direction in terms of the proposed </a:t>
            </a:r>
            <a:r>
              <a:rPr lang="en-GB" dirty="0" smtClean="0">
                <a:solidFill>
                  <a:schemeClr val="tx2">
                    <a:lumMod val="50000"/>
                  </a:schemeClr>
                </a:solidFill>
              </a:rPr>
              <a:t>activity in response to this data</a:t>
            </a:r>
          </a:p>
          <a:p>
            <a:pPr marL="0" indent="0" algn="ctr">
              <a:buNone/>
            </a:pPr>
            <a:endParaRPr lang="en-GB" dirty="0" smtClean="0">
              <a:solidFill>
                <a:schemeClr val="tx2">
                  <a:lumMod val="50000"/>
                </a:schemeClr>
              </a:solidFill>
            </a:endParaRPr>
          </a:p>
          <a:p>
            <a:pPr marL="0" indent="0" algn="ctr">
              <a:buNone/>
            </a:pPr>
            <a:r>
              <a:rPr lang="en-GB" dirty="0" smtClean="0">
                <a:solidFill>
                  <a:schemeClr val="tx2">
                    <a:lumMod val="50000"/>
                  </a:schemeClr>
                </a:solidFill>
              </a:rPr>
              <a:t>The presentation will also provide </a:t>
            </a:r>
            <a:r>
              <a:rPr lang="en-GB" dirty="0">
                <a:solidFill>
                  <a:schemeClr val="tx2">
                    <a:lumMod val="50000"/>
                  </a:schemeClr>
                </a:solidFill>
              </a:rPr>
              <a:t>People Academy with a general overview in terms of the current equality, diversity &amp; inclusion (EDI) landscape and an update on Equality, Diversity &amp; Inclusion at BTHFT</a:t>
            </a:r>
          </a:p>
          <a:p>
            <a:pPr marL="0" indent="0" algn="ctr">
              <a:buNone/>
            </a:pPr>
            <a:endParaRPr lang="en-GB" dirty="0">
              <a:solidFill>
                <a:schemeClr val="tx2">
                  <a:lumMod val="50000"/>
                </a:schemeClr>
              </a:solidFill>
            </a:endParaRPr>
          </a:p>
          <a:p>
            <a:pPr marL="0" indent="0" algn="ctr">
              <a:buNone/>
            </a:pPr>
            <a:endParaRPr lang="en-GB" dirty="0" smtClean="0">
              <a:solidFill>
                <a:schemeClr val="bg2">
                  <a:lumMod val="10000"/>
                </a:schemeClr>
              </a:solidFill>
            </a:endParaRPr>
          </a:p>
          <a:p>
            <a:pPr marL="0" indent="0">
              <a:buNone/>
            </a:pPr>
            <a:endParaRPr lang="en-GB" dirty="0">
              <a:solidFill>
                <a:schemeClr val="bg2">
                  <a:lumMod val="10000"/>
                </a:schemeClr>
              </a:solidFill>
            </a:endParaRPr>
          </a:p>
          <a:p>
            <a:endParaRPr lang="en-GB" dirty="0" smtClean="0">
              <a:solidFill>
                <a:schemeClr val="tx2"/>
              </a:solidFill>
            </a:endParaRPr>
          </a:p>
          <a:p>
            <a:endParaRPr lang="en-GB" dirty="0" smtClean="0">
              <a:solidFill>
                <a:schemeClr val="tx2"/>
              </a:solidFill>
            </a:endParaRPr>
          </a:p>
          <a:p>
            <a:endParaRPr lang="en-GB" dirty="0" smtClean="0">
              <a:solidFill>
                <a:schemeClr val="tx2"/>
              </a:solidFill>
            </a:endParaRPr>
          </a:p>
          <a:p>
            <a:endParaRPr lang="en-GB" dirty="0">
              <a:solidFill>
                <a:schemeClr val="tx2"/>
              </a:solidFill>
            </a:endParaRPr>
          </a:p>
        </p:txBody>
      </p:sp>
    </p:spTree>
    <p:extLst>
      <p:ext uri="{BB962C8B-B14F-4D97-AF65-F5344CB8AC3E}">
        <p14:creationId xmlns:p14="http://schemas.microsoft.com/office/powerpoint/2010/main" val="358354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Autofit/>
          </a:bodyPr>
          <a:lstStyle/>
          <a:p>
            <a:pPr algn="l"/>
            <a:r>
              <a:rPr lang="en-GB" sz="3200" b="1" dirty="0" smtClean="0"/>
              <a:t>Progress to date on WRES</a:t>
            </a:r>
            <a:endParaRPr lang="en-GB" sz="3200" b="1" dirty="0"/>
          </a:p>
        </p:txBody>
      </p:sp>
      <p:sp>
        <p:nvSpPr>
          <p:cNvPr id="3" name="Content Placeholder 2"/>
          <p:cNvSpPr>
            <a:spLocks noGrp="1"/>
          </p:cNvSpPr>
          <p:nvPr>
            <p:ph idx="1"/>
          </p:nvPr>
        </p:nvSpPr>
        <p:spPr>
          <a:xfrm>
            <a:off x="467544" y="1196752"/>
            <a:ext cx="8373616" cy="5544616"/>
          </a:xfrm>
        </p:spPr>
        <p:txBody>
          <a:bodyPr>
            <a:normAutofit/>
          </a:bodyPr>
          <a:lstStyle/>
          <a:p>
            <a:pPr marL="0" indent="0">
              <a:buNone/>
            </a:pPr>
            <a:endParaRPr lang="en-GB" sz="2800" dirty="0" smtClean="0"/>
          </a:p>
          <a:p>
            <a:pPr marL="0" indent="0">
              <a:buNone/>
            </a:pPr>
            <a:endParaRPr lang="en-GB" sz="2800" dirty="0" smtClean="0"/>
          </a:p>
          <a:p>
            <a:pPr marL="0" indent="0">
              <a:buNone/>
            </a:pPr>
            <a:endParaRPr lang="en-GB" sz="2800" dirty="0"/>
          </a:p>
        </p:txBody>
      </p:sp>
      <p:graphicFrame>
        <p:nvGraphicFramePr>
          <p:cNvPr id="4" name="Table 3"/>
          <p:cNvGraphicFramePr>
            <a:graphicFrameLocks noGrp="1"/>
          </p:cNvGraphicFramePr>
          <p:nvPr>
            <p:extLst>
              <p:ext uri="{D42A27DB-BD31-4B8C-83A1-F6EECF244321}">
                <p14:modId xmlns:p14="http://schemas.microsoft.com/office/powerpoint/2010/main" val="2894405365"/>
              </p:ext>
            </p:extLst>
          </p:nvPr>
        </p:nvGraphicFramePr>
        <p:xfrm>
          <a:off x="395536" y="1196750"/>
          <a:ext cx="8496944" cy="4707242"/>
        </p:xfrm>
        <a:graphic>
          <a:graphicData uri="http://schemas.openxmlformats.org/drawingml/2006/table">
            <a:tbl>
              <a:tblPr firstRow="1" bandRow="1">
                <a:tableStyleId>{5C22544A-7EE6-4342-B048-85BDC9FD1C3A}</a:tableStyleId>
              </a:tblPr>
              <a:tblGrid>
                <a:gridCol w="8496944"/>
              </a:tblGrid>
              <a:tr h="392626">
                <a:tc>
                  <a:txBody>
                    <a:bodyPr/>
                    <a:lstStyle/>
                    <a:p>
                      <a:r>
                        <a:rPr lang="en-GB" sz="1600" dirty="0" smtClean="0">
                          <a:latin typeface="Arial" panose="020B0604020202020204" pitchFamily="34" charset="0"/>
                          <a:cs typeface="Arial" panose="020B0604020202020204" pitchFamily="34" charset="0"/>
                        </a:rPr>
                        <a:t>Last 12 months</a:t>
                      </a:r>
                      <a:r>
                        <a:rPr lang="en-GB" sz="1600" baseline="0" dirty="0" smtClean="0">
                          <a:latin typeface="Arial" panose="020B0604020202020204" pitchFamily="34" charset="0"/>
                          <a:cs typeface="Arial" panose="020B0604020202020204" pitchFamily="34" charset="0"/>
                        </a:rPr>
                        <a:t>:</a:t>
                      </a:r>
                      <a:endParaRPr lang="en-GB" sz="1600" dirty="0">
                        <a:latin typeface="Arial" panose="020B0604020202020204" pitchFamily="34" charset="0"/>
                        <a:cs typeface="Arial" panose="020B0604020202020204" pitchFamily="34" charset="0"/>
                      </a:endParaRPr>
                    </a:p>
                  </a:txBody>
                  <a:tcPr/>
                </a:tc>
              </a:tr>
              <a:tr h="6874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2">
                              <a:lumMod val="50000"/>
                            </a:schemeClr>
                          </a:solidFill>
                          <a:latin typeface="Arial" panose="020B0604020202020204" pitchFamily="34" charset="0"/>
                          <a:cs typeface="Arial" panose="020B0604020202020204" pitchFamily="34" charset="0"/>
                        </a:rPr>
                        <a:t>Executive Management</a:t>
                      </a:r>
                      <a:r>
                        <a:rPr lang="en-GB" sz="1600" baseline="0" dirty="0" smtClean="0">
                          <a:solidFill>
                            <a:schemeClr val="tx2">
                              <a:lumMod val="50000"/>
                            </a:schemeClr>
                          </a:solidFill>
                          <a:latin typeface="Arial" panose="020B0604020202020204" pitchFamily="34" charset="0"/>
                          <a:cs typeface="Arial" panose="020B0604020202020204" pitchFamily="34" charset="0"/>
                        </a:rPr>
                        <a:t> Team – Ethnic Minority representation </a:t>
                      </a:r>
                      <a:endParaRPr lang="en-GB" sz="1600" dirty="0">
                        <a:solidFill>
                          <a:schemeClr val="tx2">
                            <a:lumMod val="50000"/>
                          </a:schemeClr>
                        </a:solidFill>
                        <a:latin typeface="Arial" panose="020B0604020202020204" pitchFamily="34" charset="0"/>
                        <a:cs typeface="Arial" panose="020B0604020202020204" pitchFamily="34" charset="0"/>
                      </a:endParaRPr>
                    </a:p>
                  </a:txBody>
                  <a:tcPr/>
                </a:tc>
              </a:tr>
              <a:tr h="5040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2">
                              <a:lumMod val="50000"/>
                            </a:schemeClr>
                          </a:solidFill>
                          <a:effectLst/>
                          <a:latin typeface="Arial" panose="020B0604020202020204" pitchFamily="34" charset="0"/>
                          <a:ea typeface="+mn-ea"/>
                          <a:cs typeface="Arial" panose="020B0604020202020204" pitchFamily="34" charset="0"/>
                        </a:rPr>
                        <a:t>Review of disciplinary</a:t>
                      </a:r>
                      <a:r>
                        <a:rPr lang="en-GB" sz="1600" kern="1200" baseline="0" dirty="0" smtClean="0">
                          <a:solidFill>
                            <a:schemeClr val="tx2">
                              <a:lumMod val="50000"/>
                            </a:schemeClr>
                          </a:solidFill>
                          <a:effectLst/>
                          <a:latin typeface="Arial" panose="020B0604020202020204" pitchFamily="34" charset="0"/>
                          <a:ea typeface="+mn-ea"/>
                          <a:cs typeface="Arial" panose="020B0604020202020204" pitchFamily="34" charset="0"/>
                        </a:rPr>
                        <a:t> </a:t>
                      </a:r>
                      <a:r>
                        <a:rPr lang="en-GB" sz="1600" kern="1200" dirty="0" smtClean="0">
                          <a:solidFill>
                            <a:schemeClr val="tx2">
                              <a:lumMod val="50000"/>
                            </a:schemeClr>
                          </a:solidFill>
                          <a:effectLst/>
                          <a:latin typeface="Arial" panose="020B0604020202020204" pitchFamily="34" charset="0"/>
                          <a:ea typeface="+mn-ea"/>
                          <a:cs typeface="Arial" panose="020B0604020202020204" pitchFamily="34" charset="0"/>
                        </a:rPr>
                        <a:t>process</a:t>
                      </a:r>
                      <a:r>
                        <a:rPr lang="en-GB" sz="1600" kern="1200" baseline="0" dirty="0" smtClean="0">
                          <a:solidFill>
                            <a:schemeClr val="tx2">
                              <a:lumMod val="50000"/>
                            </a:schemeClr>
                          </a:solidFill>
                          <a:effectLst/>
                          <a:latin typeface="Arial" panose="020B0604020202020204" pitchFamily="34" charset="0"/>
                          <a:ea typeface="+mn-ea"/>
                          <a:cs typeface="Arial" panose="020B0604020202020204" pitchFamily="34" charset="0"/>
                        </a:rPr>
                        <a:t> and </a:t>
                      </a:r>
                      <a:r>
                        <a:rPr lang="en-GB" sz="1600" kern="1200" dirty="0" smtClean="0">
                          <a:solidFill>
                            <a:schemeClr val="tx2">
                              <a:lumMod val="50000"/>
                            </a:schemeClr>
                          </a:solidFill>
                          <a:effectLst/>
                          <a:latin typeface="Arial" panose="020B0604020202020204" pitchFamily="34" charset="0"/>
                          <a:ea typeface="+mn-ea"/>
                          <a:cs typeface="Arial" panose="020B0604020202020204" pitchFamily="34" charset="0"/>
                        </a:rPr>
                        <a:t>practice under way.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solidFill>
                          <a:schemeClr val="tx2">
                            <a:lumMod val="50000"/>
                          </a:schemeClr>
                        </a:solidFill>
                        <a:latin typeface="Arial" panose="020B0604020202020204" pitchFamily="34" charset="0"/>
                        <a:cs typeface="Arial" panose="020B0604020202020204" pitchFamily="34" charset="0"/>
                      </a:endParaRPr>
                    </a:p>
                  </a:txBody>
                  <a:tcPr/>
                </a:tc>
              </a:tr>
              <a:tr h="5760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2">
                              <a:lumMod val="50000"/>
                            </a:schemeClr>
                          </a:solidFill>
                          <a:effectLst/>
                          <a:latin typeface="Arial" panose="020B0604020202020204" pitchFamily="34" charset="0"/>
                          <a:ea typeface="+mn-ea"/>
                          <a:cs typeface="Arial" panose="020B0604020202020204" pitchFamily="34" charset="0"/>
                        </a:rPr>
                        <a:t>Lead role in wider place based BAME engagement events</a:t>
                      </a:r>
                      <a:r>
                        <a:rPr lang="en-GB" sz="1600" kern="1200" baseline="0" dirty="0" smtClean="0">
                          <a:solidFill>
                            <a:schemeClr val="tx2">
                              <a:lumMod val="50000"/>
                            </a:schemeClr>
                          </a:solidFill>
                          <a:effectLst/>
                          <a:latin typeface="Arial" panose="020B0604020202020204" pitchFamily="34" charset="0"/>
                          <a:ea typeface="+mn-ea"/>
                          <a:cs typeface="Arial" panose="020B0604020202020204" pitchFamily="34" charset="0"/>
                        </a:rPr>
                        <a:t> - </a:t>
                      </a:r>
                      <a:r>
                        <a:rPr lang="en-GB" sz="1600" kern="1200" dirty="0" smtClean="0">
                          <a:solidFill>
                            <a:schemeClr val="tx2">
                              <a:lumMod val="50000"/>
                            </a:schemeClr>
                          </a:solidFill>
                          <a:effectLst/>
                          <a:latin typeface="Arial" panose="020B0604020202020204" pitchFamily="34" charset="0"/>
                          <a:ea typeface="+mn-ea"/>
                          <a:cs typeface="Arial" panose="020B0604020202020204" pitchFamily="34" charset="0"/>
                        </a:rPr>
                        <a:t> currently exploring the development of a wider  Bradford &amp; Craven District ‘Inclusion Network’ currently exploring role and remit and to offer this as part of the High Potential 2 Programme.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kern="1200" dirty="0" smtClean="0">
                        <a:solidFill>
                          <a:schemeClr val="tx2">
                            <a:lumMod val="50000"/>
                          </a:schemeClr>
                        </a:solidFill>
                        <a:effectLst/>
                        <a:latin typeface="Arial" panose="020B0604020202020204" pitchFamily="34" charset="0"/>
                        <a:ea typeface="+mn-ea"/>
                        <a:cs typeface="Arial" panose="020B0604020202020204" pitchFamily="34" charset="0"/>
                      </a:endParaRPr>
                    </a:p>
                  </a:txBody>
                  <a:tcPr/>
                </a:tc>
              </a:tr>
              <a:tr h="5760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2">
                              <a:lumMod val="50000"/>
                            </a:schemeClr>
                          </a:solidFill>
                          <a:effectLst/>
                          <a:latin typeface="Arial" panose="020B0604020202020204" pitchFamily="34" charset="0"/>
                          <a:ea typeface="+mn-ea"/>
                          <a:cs typeface="Arial" panose="020B0604020202020204" pitchFamily="34" charset="0"/>
                        </a:rPr>
                        <a:t>Lead role in the wider Public Sector Equalities Group exploring system wide initiatives on a range of EDI priorities.</a:t>
                      </a:r>
                      <a:endParaRPr lang="en-GB" sz="1600" dirty="0" smtClean="0">
                        <a:solidFill>
                          <a:schemeClr val="tx2">
                            <a:lumMod val="50000"/>
                          </a:scheme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kern="1200" dirty="0" smtClean="0">
                        <a:solidFill>
                          <a:schemeClr val="tx2">
                            <a:lumMod val="50000"/>
                          </a:schemeClr>
                        </a:solidFill>
                        <a:effectLst/>
                        <a:latin typeface="Arial" panose="020B0604020202020204" pitchFamily="34" charset="0"/>
                        <a:ea typeface="+mn-ea"/>
                        <a:cs typeface="Arial" panose="020B0604020202020204" pitchFamily="34" charset="0"/>
                      </a:endParaRPr>
                    </a:p>
                  </a:txBody>
                  <a:tcPr/>
                </a:tc>
              </a:tr>
              <a:tr h="5760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2">
                              <a:lumMod val="50000"/>
                            </a:schemeClr>
                          </a:solidFill>
                          <a:effectLst/>
                          <a:latin typeface="Arial" panose="020B0604020202020204" pitchFamily="34" charset="0"/>
                          <a:ea typeface="+mn-ea"/>
                          <a:cs typeface="Arial" panose="020B0604020202020204" pitchFamily="34" charset="0"/>
                        </a:rPr>
                        <a:t>Actively celebrated and promoted Black History Month and other key cultural and religious festivals across the Trust.</a:t>
                      </a:r>
                      <a:endParaRPr lang="en-GB" sz="1600" kern="1200" dirty="0" smtClean="0">
                        <a:solidFill>
                          <a:srgbClr val="FF0000"/>
                        </a:solidFill>
                        <a:effectLst/>
                        <a:latin typeface="Arial" panose="020B0604020202020204" pitchFamily="34" charset="0"/>
                        <a:ea typeface="+mn-ea"/>
                        <a:cs typeface="Arial" panose="020B0604020202020204" pitchFamily="34" charset="0"/>
                      </a:endParaRPr>
                    </a:p>
                  </a:txBody>
                  <a:tcPr/>
                </a:tc>
              </a:tr>
              <a:tr h="5760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2">
                              <a:lumMod val="50000"/>
                            </a:schemeClr>
                          </a:solidFill>
                          <a:effectLst/>
                          <a:latin typeface="Arial" panose="020B0604020202020204" pitchFamily="34" charset="0"/>
                          <a:ea typeface="+mn-ea"/>
                          <a:cs typeface="Arial" panose="020B0604020202020204" pitchFamily="34" charset="0"/>
                        </a:rPr>
                        <a:t>Review</a:t>
                      </a:r>
                      <a:r>
                        <a:rPr lang="en-GB" sz="1600" kern="1200" baseline="0" dirty="0" smtClean="0">
                          <a:solidFill>
                            <a:schemeClr val="tx2">
                              <a:lumMod val="50000"/>
                            </a:schemeClr>
                          </a:solidFill>
                          <a:effectLst/>
                          <a:latin typeface="Arial" panose="020B0604020202020204" pitchFamily="34" charset="0"/>
                          <a:ea typeface="+mn-ea"/>
                          <a:cs typeface="Arial" panose="020B0604020202020204" pitchFamily="34" charset="0"/>
                        </a:rPr>
                        <a:t> of recruitment policy and practice</a:t>
                      </a:r>
                      <a:endParaRPr lang="en-GB" sz="1600" kern="1200" dirty="0" smtClean="0">
                        <a:solidFill>
                          <a:schemeClr val="tx2">
                            <a:lumMod val="50000"/>
                          </a:schemeClr>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kern="1200" dirty="0" smtClean="0">
                        <a:solidFill>
                          <a:srgbClr val="FF0000"/>
                        </a:solidFill>
                        <a:effectLst/>
                        <a:latin typeface="Arial" panose="020B0604020202020204" pitchFamily="34" charset="0"/>
                        <a:ea typeface="+mn-ea"/>
                        <a:cs typeface="Arial" panose="020B0604020202020204" pitchFamily="34" charset="0"/>
                      </a:endParaRPr>
                    </a:p>
                  </a:txBody>
                  <a:tcPr/>
                </a:tc>
              </a:tr>
            </a:tbl>
          </a:graphicData>
        </a:graphic>
      </p:graphicFrame>
    </p:spTree>
    <p:extLst>
      <p:ext uri="{BB962C8B-B14F-4D97-AF65-F5344CB8AC3E}">
        <p14:creationId xmlns:p14="http://schemas.microsoft.com/office/powerpoint/2010/main" val="28854795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Autofit/>
          </a:bodyPr>
          <a:lstStyle/>
          <a:p>
            <a:pPr algn="l"/>
            <a:r>
              <a:rPr lang="en-GB" sz="3200" b="1" dirty="0" smtClean="0"/>
              <a:t>What next for WRES</a:t>
            </a:r>
            <a:endParaRPr lang="en-GB" sz="3200" b="1" dirty="0"/>
          </a:p>
        </p:txBody>
      </p:sp>
      <p:sp>
        <p:nvSpPr>
          <p:cNvPr id="3" name="Content Placeholder 2"/>
          <p:cNvSpPr>
            <a:spLocks noGrp="1"/>
          </p:cNvSpPr>
          <p:nvPr>
            <p:ph idx="1"/>
          </p:nvPr>
        </p:nvSpPr>
        <p:spPr>
          <a:xfrm>
            <a:off x="467544" y="1196752"/>
            <a:ext cx="8373616" cy="5112568"/>
          </a:xfrm>
        </p:spPr>
        <p:txBody>
          <a:bodyPr>
            <a:normAutofit/>
          </a:bodyPr>
          <a:lstStyle/>
          <a:p>
            <a:pPr marL="0" indent="0">
              <a:buNone/>
            </a:pPr>
            <a:endParaRPr lang="en-GB" sz="2800" dirty="0" smtClean="0"/>
          </a:p>
          <a:p>
            <a:pPr marL="0" indent="0">
              <a:buNone/>
            </a:pPr>
            <a:endParaRPr lang="en-GB" sz="2800" dirty="0" smtClean="0"/>
          </a:p>
          <a:p>
            <a:pPr marL="0" indent="0">
              <a:buNone/>
            </a:pPr>
            <a:endParaRPr lang="en-GB" sz="2800" dirty="0"/>
          </a:p>
        </p:txBody>
      </p:sp>
      <p:graphicFrame>
        <p:nvGraphicFramePr>
          <p:cNvPr id="4" name="Table 3"/>
          <p:cNvGraphicFramePr>
            <a:graphicFrameLocks noGrp="1"/>
          </p:cNvGraphicFramePr>
          <p:nvPr>
            <p:extLst>
              <p:ext uri="{D42A27DB-BD31-4B8C-83A1-F6EECF244321}">
                <p14:modId xmlns:p14="http://schemas.microsoft.com/office/powerpoint/2010/main" val="707132940"/>
              </p:ext>
            </p:extLst>
          </p:nvPr>
        </p:nvGraphicFramePr>
        <p:xfrm>
          <a:off x="395536" y="1052735"/>
          <a:ext cx="8496944" cy="5205150"/>
        </p:xfrm>
        <a:graphic>
          <a:graphicData uri="http://schemas.openxmlformats.org/drawingml/2006/table">
            <a:tbl>
              <a:tblPr firstRow="1" bandRow="1">
                <a:tableStyleId>{5C22544A-7EE6-4342-B048-85BDC9FD1C3A}</a:tableStyleId>
              </a:tblPr>
              <a:tblGrid>
                <a:gridCol w="8496944"/>
              </a:tblGrid>
              <a:tr h="359411">
                <a:tc>
                  <a:txBody>
                    <a:bodyPr/>
                    <a:lstStyle/>
                    <a:p>
                      <a:r>
                        <a:rPr lang="en-GB" dirty="0" smtClean="0">
                          <a:latin typeface="Arial" panose="020B0604020202020204" pitchFamily="34" charset="0"/>
                          <a:cs typeface="Arial" panose="020B0604020202020204" pitchFamily="34" charset="0"/>
                        </a:rPr>
                        <a:t>Key Themes and</a:t>
                      </a:r>
                      <a:r>
                        <a:rPr lang="en-GB" baseline="0" dirty="0" smtClean="0">
                          <a:latin typeface="Arial" panose="020B0604020202020204" pitchFamily="34" charset="0"/>
                          <a:cs typeface="Arial" panose="020B0604020202020204" pitchFamily="34" charset="0"/>
                        </a:rPr>
                        <a:t> Actions:</a:t>
                      </a:r>
                      <a:endParaRPr lang="en-GB" dirty="0">
                        <a:latin typeface="Arial" panose="020B0604020202020204" pitchFamily="34" charset="0"/>
                        <a:cs typeface="Arial" panose="020B0604020202020204" pitchFamily="34" charset="0"/>
                      </a:endParaRPr>
                    </a:p>
                  </a:txBody>
                  <a:tcPr/>
                </a:tc>
              </a:tr>
              <a:tr h="3656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2">
                              <a:lumMod val="50000"/>
                            </a:schemeClr>
                          </a:solidFill>
                          <a:latin typeface="Arial" panose="020B0604020202020204" pitchFamily="34" charset="0"/>
                          <a:cs typeface="Arial" panose="020B0604020202020204" pitchFamily="34" charset="0"/>
                        </a:rPr>
                        <a:t>Increased focus on Ethnic Minority staff in leadership roles.</a:t>
                      </a:r>
                      <a:endParaRPr lang="en-GB" sz="1600" dirty="0" smtClean="0">
                        <a:latin typeface="Arial" panose="020B0604020202020204" pitchFamily="34" charset="0"/>
                        <a:cs typeface="Arial" panose="020B0604020202020204" pitchFamily="34" charset="0"/>
                      </a:endParaRPr>
                    </a:p>
                  </a:txBody>
                  <a:tcPr/>
                </a:tc>
              </a:tr>
              <a:tr h="7912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2">
                              <a:lumMod val="50000"/>
                            </a:schemeClr>
                          </a:solidFill>
                          <a:effectLst/>
                          <a:latin typeface="Arial" panose="020B0604020202020204" pitchFamily="34" charset="0"/>
                          <a:ea typeface="+mn-ea"/>
                          <a:cs typeface="Arial" panose="020B0604020202020204" pitchFamily="34" charset="0"/>
                        </a:rPr>
                        <a:t>Roll out a Reciprocal Mentoring scheme</a:t>
                      </a:r>
                      <a:r>
                        <a:rPr lang="en-GB" sz="1600" kern="1200" baseline="0" dirty="0" smtClean="0">
                          <a:solidFill>
                            <a:schemeClr val="tx2">
                              <a:lumMod val="50000"/>
                            </a:schemeClr>
                          </a:solidFill>
                          <a:effectLst/>
                          <a:latin typeface="Arial" panose="020B0604020202020204" pitchFamily="34" charset="0"/>
                          <a:ea typeface="+mn-ea"/>
                          <a:cs typeface="Arial" panose="020B0604020202020204" pitchFamily="34" charset="0"/>
                        </a:rPr>
                        <a:t> for all Ethnic Minority staff at band 8a and above.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1" kern="1200" dirty="0" smtClean="0">
                          <a:solidFill>
                            <a:schemeClr val="tx2">
                              <a:lumMod val="50000"/>
                            </a:schemeClr>
                          </a:solidFill>
                          <a:effectLst/>
                          <a:latin typeface="Arial" panose="020B0604020202020204" pitchFamily="34" charset="0"/>
                          <a:ea typeface="+mn-ea"/>
                          <a:cs typeface="Arial" panose="020B0604020202020204" pitchFamily="34" charset="0"/>
                        </a:rPr>
                        <a:t>Developed in partnership with the Trust’s Board of Directors (postponed due to COVID-19</a:t>
                      </a:r>
                      <a:r>
                        <a:rPr lang="en-GB" sz="1600" i="1" kern="1200" baseline="0" dirty="0" smtClean="0">
                          <a:solidFill>
                            <a:schemeClr val="tx2">
                              <a:lumMod val="50000"/>
                            </a:schemeClr>
                          </a:solidFill>
                          <a:effectLst/>
                          <a:latin typeface="Arial" panose="020B0604020202020204" pitchFamily="34" charset="0"/>
                          <a:ea typeface="+mn-ea"/>
                          <a:cs typeface="Arial" panose="020B0604020202020204" pitchFamily="34" charset="0"/>
                        </a:rPr>
                        <a:t> - to b</a:t>
                      </a:r>
                      <a:r>
                        <a:rPr lang="en-GB" sz="1600" i="1" kern="1200" dirty="0" smtClean="0">
                          <a:solidFill>
                            <a:schemeClr val="tx2">
                              <a:lumMod val="50000"/>
                            </a:schemeClr>
                          </a:solidFill>
                          <a:effectLst/>
                          <a:latin typeface="Arial" panose="020B0604020202020204" pitchFamily="34" charset="0"/>
                          <a:ea typeface="+mn-ea"/>
                          <a:cs typeface="Arial" panose="020B0604020202020204" pitchFamily="34" charset="0"/>
                        </a:rPr>
                        <a:t>e rolled out September</a:t>
                      </a:r>
                      <a:r>
                        <a:rPr lang="en-GB" sz="1600" i="1" kern="1200" baseline="0" dirty="0" smtClean="0">
                          <a:solidFill>
                            <a:schemeClr val="tx2">
                              <a:lumMod val="50000"/>
                            </a:schemeClr>
                          </a:solidFill>
                          <a:effectLst/>
                          <a:latin typeface="Arial" panose="020B0604020202020204" pitchFamily="34" charset="0"/>
                          <a:ea typeface="+mn-ea"/>
                          <a:cs typeface="Arial" panose="020B0604020202020204" pitchFamily="34" charset="0"/>
                        </a:rPr>
                        <a:t> </a:t>
                      </a:r>
                      <a:r>
                        <a:rPr lang="en-GB" sz="1600" i="1" kern="1200" dirty="0" smtClean="0">
                          <a:solidFill>
                            <a:schemeClr val="tx2">
                              <a:lumMod val="50000"/>
                            </a:schemeClr>
                          </a:solidFill>
                          <a:effectLst/>
                          <a:latin typeface="Arial" panose="020B0604020202020204" pitchFamily="34" charset="0"/>
                          <a:ea typeface="+mn-ea"/>
                          <a:cs typeface="Arial" panose="020B0604020202020204" pitchFamily="34" charset="0"/>
                        </a:rPr>
                        <a:t>2021).</a:t>
                      </a:r>
                      <a:endParaRPr lang="en-GB" sz="1600" dirty="0">
                        <a:latin typeface="Arial" panose="020B0604020202020204" pitchFamily="34" charset="0"/>
                        <a:cs typeface="Arial" panose="020B0604020202020204" pitchFamily="34" charset="0"/>
                      </a:endParaRPr>
                    </a:p>
                  </a:txBody>
                  <a:tcPr/>
                </a:tc>
              </a:tr>
              <a:tr h="5568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2">
                              <a:lumMod val="50000"/>
                            </a:schemeClr>
                          </a:solidFill>
                          <a:latin typeface="Arial" panose="020B0604020202020204" pitchFamily="34" charset="0"/>
                          <a:cs typeface="Arial" panose="020B0604020202020204" pitchFamily="34" charset="0"/>
                        </a:rPr>
                        <a:t>Explore personal development opportunities for Band 5 upwards and</a:t>
                      </a:r>
                      <a:r>
                        <a:rPr lang="en-GB" sz="1600" baseline="0" dirty="0" smtClean="0">
                          <a:solidFill>
                            <a:schemeClr val="tx2">
                              <a:lumMod val="50000"/>
                            </a:schemeClr>
                          </a:solidFill>
                          <a:latin typeface="Arial" panose="020B0604020202020204" pitchFamily="34" charset="0"/>
                          <a:cs typeface="Arial" panose="020B0604020202020204" pitchFamily="34" charset="0"/>
                        </a:rPr>
                        <a:t> consider the development of an in house Fellowship programme for bands 5-7 ethnic minority staff</a:t>
                      </a:r>
                      <a:endParaRPr lang="en-GB" sz="1600" dirty="0" smtClean="0">
                        <a:solidFill>
                          <a:schemeClr val="tx2">
                            <a:lumMod val="50000"/>
                          </a:schemeClr>
                        </a:solidFill>
                        <a:latin typeface="Arial" panose="020B0604020202020204" pitchFamily="34" charset="0"/>
                        <a:cs typeface="Arial" panose="020B0604020202020204" pitchFamily="34" charset="0"/>
                      </a:endParaRPr>
                    </a:p>
                  </a:txBody>
                  <a:tcPr/>
                </a:tc>
              </a:tr>
              <a:tr h="3594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2">
                              <a:lumMod val="50000"/>
                            </a:schemeClr>
                          </a:solidFill>
                          <a:latin typeface="Arial" panose="020B0604020202020204" pitchFamily="34" charset="0"/>
                          <a:cs typeface="Arial" panose="020B0604020202020204" pitchFamily="34" charset="0"/>
                        </a:rPr>
                        <a:t>Actively consider more 8a</a:t>
                      </a:r>
                      <a:r>
                        <a:rPr lang="en-GB" sz="1600" baseline="0" dirty="0" smtClean="0">
                          <a:solidFill>
                            <a:schemeClr val="tx2">
                              <a:lumMod val="50000"/>
                            </a:schemeClr>
                          </a:solidFill>
                          <a:latin typeface="Arial" panose="020B0604020202020204" pitchFamily="34" charset="0"/>
                          <a:cs typeface="Arial" panose="020B0604020202020204" pitchFamily="34" charset="0"/>
                        </a:rPr>
                        <a:t>+ </a:t>
                      </a:r>
                      <a:r>
                        <a:rPr lang="en-GB" sz="1600" dirty="0" smtClean="0">
                          <a:solidFill>
                            <a:schemeClr val="tx2">
                              <a:lumMod val="50000"/>
                            </a:schemeClr>
                          </a:solidFill>
                          <a:latin typeface="Arial" panose="020B0604020202020204" pitchFamily="34" charset="0"/>
                          <a:cs typeface="Arial" panose="020B0604020202020204" pitchFamily="34" charset="0"/>
                        </a:rPr>
                        <a:t>posts for positive action in recruitment</a:t>
                      </a:r>
                      <a:endParaRPr lang="en-GB" sz="1600" dirty="0">
                        <a:latin typeface="Arial" panose="020B0604020202020204" pitchFamily="34" charset="0"/>
                        <a:cs typeface="Arial" panose="020B0604020202020204" pitchFamily="34" charset="0"/>
                      </a:endParaRPr>
                    </a:p>
                  </a:txBody>
                  <a:tcPr/>
                </a:tc>
              </a:tr>
              <a:tr h="5568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2">
                              <a:lumMod val="50000"/>
                            </a:schemeClr>
                          </a:solidFill>
                          <a:latin typeface="Arial" panose="020B0604020202020204" pitchFamily="34" charset="0"/>
                          <a:cs typeface="Arial" panose="020B0604020202020204" pitchFamily="34" charset="0"/>
                        </a:rPr>
                        <a:t>Increased focus on civility in the workplace and respecting difference</a:t>
                      </a:r>
                      <a:endParaRPr lang="en-GB" sz="1600" dirty="0">
                        <a:latin typeface="Arial" panose="020B0604020202020204" pitchFamily="34" charset="0"/>
                        <a:cs typeface="Arial" panose="020B0604020202020204" pitchFamily="34" charset="0"/>
                      </a:endParaRPr>
                    </a:p>
                  </a:txBody>
                  <a:tcPr/>
                </a:tc>
              </a:tr>
              <a:tr h="5786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2">
                              <a:lumMod val="50000"/>
                            </a:schemeClr>
                          </a:solidFill>
                          <a:latin typeface="Arial" panose="020B0604020202020204" pitchFamily="34" charset="0"/>
                          <a:cs typeface="Arial" panose="020B0604020202020204" pitchFamily="34" charset="0"/>
                        </a:rPr>
                        <a:t>Co- produce training materials with our staff  equality networks and their lived experiences on our approaches to anti-racism training and awareness</a:t>
                      </a:r>
                      <a:endParaRPr lang="en-GB" sz="1600" dirty="0">
                        <a:solidFill>
                          <a:schemeClr val="tx2">
                            <a:lumMod val="50000"/>
                          </a:schemeClr>
                        </a:solidFill>
                        <a:latin typeface="Arial" panose="020B0604020202020204" pitchFamily="34" charset="0"/>
                        <a:cs typeface="Arial" panose="020B0604020202020204" pitchFamily="34" charset="0"/>
                      </a:endParaRPr>
                    </a:p>
                  </a:txBody>
                  <a:tcPr/>
                </a:tc>
              </a:tr>
              <a:tr h="7912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2">
                              <a:lumMod val="50000"/>
                            </a:schemeClr>
                          </a:solidFill>
                          <a:latin typeface="Arial" panose="020B0604020202020204" pitchFamily="34" charset="0"/>
                          <a:cs typeface="Arial" panose="020B0604020202020204" pitchFamily="34" charset="0"/>
                        </a:rPr>
                        <a:t>Analyse and explore the gap between White and Ethnic minority staff accessing non-mandatory training and the gap between White and Ethnic</a:t>
                      </a:r>
                      <a:r>
                        <a:rPr lang="en-GB" sz="1600" baseline="0" dirty="0" smtClean="0">
                          <a:solidFill>
                            <a:schemeClr val="tx2">
                              <a:lumMod val="50000"/>
                            </a:schemeClr>
                          </a:solidFill>
                          <a:latin typeface="Arial" panose="020B0604020202020204" pitchFamily="34" charset="0"/>
                          <a:cs typeface="Arial" panose="020B0604020202020204" pitchFamily="34" charset="0"/>
                        </a:rPr>
                        <a:t> minority staff entering the formal disciplinary process</a:t>
                      </a:r>
                      <a:endParaRPr lang="en-GB" sz="1600" dirty="0">
                        <a:solidFill>
                          <a:schemeClr val="tx2">
                            <a:lumMod val="50000"/>
                          </a:schemeClr>
                        </a:solidFill>
                        <a:latin typeface="Arial" panose="020B0604020202020204" pitchFamily="34" charset="0"/>
                        <a:cs typeface="Arial" panose="020B0604020202020204" pitchFamily="34" charset="0"/>
                      </a:endParaRPr>
                    </a:p>
                  </a:txBody>
                  <a:tcPr/>
                </a:tc>
              </a:tr>
              <a:tr h="7533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2">
                              <a:lumMod val="50000"/>
                            </a:schemeClr>
                          </a:solidFill>
                          <a:latin typeface="Arial" panose="020B0604020202020204" pitchFamily="34" charset="0"/>
                          <a:cs typeface="Arial" panose="020B0604020202020204" pitchFamily="34" charset="0"/>
                        </a:rPr>
                        <a:t>Consideration of changing the name of the BAME staff network following new</a:t>
                      </a:r>
                      <a:r>
                        <a:rPr lang="en-GB" sz="1600" baseline="0" dirty="0" smtClean="0">
                          <a:solidFill>
                            <a:schemeClr val="tx2">
                              <a:lumMod val="50000"/>
                            </a:schemeClr>
                          </a:solidFill>
                          <a:latin typeface="Arial" panose="020B0604020202020204" pitchFamily="34" charset="0"/>
                          <a:cs typeface="Arial" panose="020B0604020202020204" pitchFamily="34" charset="0"/>
                        </a:rPr>
                        <a:t> government guidance around the term BAME</a:t>
                      </a:r>
                      <a:endParaRPr lang="en-GB" sz="1600" dirty="0">
                        <a:solidFill>
                          <a:schemeClr val="tx2">
                            <a:lumMod val="50000"/>
                          </a:schemeClr>
                        </a:solidFill>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14328729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3600" dirty="0" smtClean="0"/>
              <a:t>Workforce Disability equality standard (</a:t>
            </a:r>
            <a:r>
              <a:rPr lang="en-GB" sz="3600" dirty="0" err="1" smtClean="0"/>
              <a:t>wdes</a:t>
            </a:r>
            <a:r>
              <a:rPr lang="en-GB" sz="3600" dirty="0" smtClean="0"/>
              <a:t>)</a:t>
            </a:r>
            <a:endParaRPr lang="en-GB" sz="3600" dirty="0"/>
          </a:p>
        </p:txBody>
      </p:sp>
      <p:sp>
        <p:nvSpPr>
          <p:cNvPr id="5" name="Text Placeholder 4"/>
          <p:cNvSpPr>
            <a:spLocks noGrp="1"/>
          </p:cNvSpPr>
          <p:nvPr>
            <p:ph type="body" idx="1"/>
          </p:nvPr>
        </p:nvSpPr>
        <p:spPr/>
        <p:txBody>
          <a:bodyPr>
            <a:normAutofit/>
          </a:bodyPr>
          <a:lstStyle/>
          <a:p>
            <a:r>
              <a:rPr lang="en-GB" sz="2800" dirty="0">
                <a:solidFill>
                  <a:schemeClr val="tx2">
                    <a:lumMod val="75000"/>
                  </a:schemeClr>
                </a:solidFill>
              </a:rPr>
              <a:t>Our </a:t>
            </a:r>
            <a:r>
              <a:rPr lang="en-GB" sz="2800" dirty="0" smtClean="0">
                <a:solidFill>
                  <a:schemeClr val="tx2">
                    <a:lumMod val="75000"/>
                  </a:schemeClr>
                </a:solidFill>
              </a:rPr>
              <a:t>Performance &amp; Position</a:t>
            </a:r>
            <a:endParaRPr lang="en-GB" sz="2800" dirty="0">
              <a:solidFill>
                <a:schemeClr val="tx2">
                  <a:lumMod val="75000"/>
                </a:schemeClr>
              </a:solidFill>
            </a:endParaRPr>
          </a:p>
          <a:p>
            <a:r>
              <a:rPr lang="en-GB" sz="2800" dirty="0">
                <a:solidFill>
                  <a:schemeClr val="tx2">
                    <a:lumMod val="75000"/>
                  </a:schemeClr>
                </a:solidFill>
              </a:rPr>
              <a:t>(March 2021 Data &amp; Analysis)</a:t>
            </a:r>
          </a:p>
        </p:txBody>
      </p:sp>
    </p:spTree>
    <p:extLst>
      <p:ext uri="{BB962C8B-B14F-4D97-AF65-F5344CB8AC3E}">
        <p14:creationId xmlns:p14="http://schemas.microsoft.com/office/powerpoint/2010/main" val="1087453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5194920" cy="1143000"/>
          </a:xfrm>
        </p:spPr>
        <p:txBody>
          <a:bodyPr>
            <a:noAutofit/>
          </a:bodyPr>
          <a:lstStyle/>
          <a:p>
            <a:pPr algn="l"/>
            <a:r>
              <a:rPr lang="en-GB" sz="3200" dirty="0" smtClean="0">
                <a:solidFill>
                  <a:schemeClr val="accent3"/>
                </a:solidFill>
              </a:rPr>
              <a:t>Metric </a:t>
            </a:r>
            <a:r>
              <a:rPr lang="en-GB" sz="3200" dirty="0">
                <a:solidFill>
                  <a:schemeClr val="accent3"/>
                </a:solidFill>
              </a:rPr>
              <a:t>1</a:t>
            </a:r>
            <a:r>
              <a:rPr lang="en-GB" sz="3200" dirty="0"/>
              <a:t>:Staffing over a 3 year period</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004899521"/>
              </p:ext>
            </p:extLst>
          </p:nvPr>
        </p:nvGraphicFramePr>
        <p:xfrm>
          <a:off x="323528" y="1628800"/>
          <a:ext cx="8280920" cy="2514746"/>
        </p:xfrm>
        <a:graphic>
          <a:graphicData uri="http://schemas.openxmlformats.org/drawingml/2006/table">
            <a:tbl>
              <a:tblPr firstRow="1" firstCol="1" bandRow="1">
                <a:tableStyleId>{5C22544A-7EE6-4342-B048-85BDC9FD1C3A}</a:tableStyleId>
              </a:tblPr>
              <a:tblGrid>
                <a:gridCol w="1539879"/>
                <a:gridCol w="1556465"/>
                <a:gridCol w="1752226"/>
                <a:gridCol w="1704158"/>
                <a:gridCol w="1728192"/>
              </a:tblGrid>
              <a:tr h="1152128">
                <a:tc>
                  <a:txBody>
                    <a:bodyPr/>
                    <a:lstStyle/>
                    <a:p>
                      <a:pPr marL="0" indent="0">
                        <a:spcAft>
                          <a:spcPts val="0"/>
                        </a:spcAft>
                      </a:pPr>
                      <a:r>
                        <a:rPr lang="en-GB" sz="1400" b="1" i="0" baseline="0" dirty="0">
                          <a:solidFill>
                            <a:schemeClr val="bg1"/>
                          </a:solidFill>
                          <a:effectLst/>
                          <a:latin typeface="Arial" panose="020B0604020202020204" pitchFamily="34" charset="0"/>
                        </a:rPr>
                        <a:t>Year</a:t>
                      </a:r>
                      <a:endParaRPr lang="en-GB" sz="1400" b="1" i="0" baseline="0" dirty="0">
                        <a:solidFill>
                          <a:schemeClr val="bg1"/>
                        </a:solidFill>
                        <a:effectLst/>
                        <a:latin typeface="Arial" panose="020B0604020202020204" pitchFamily="34" charset="0"/>
                        <a:ea typeface="Calibri"/>
                        <a:cs typeface="Times New Roman"/>
                      </a:endParaRPr>
                    </a:p>
                  </a:txBody>
                  <a:tcPr marL="68580" marR="68580" marT="0" marB="0">
                    <a:solidFill>
                      <a:schemeClr val="accent2"/>
                    </a:solidFill>
                  </a:tcPr>
                </a:tc>
                <a:tc>
                  <a:txBody>
                    <a:bodyPr/>
                    <a:lstStyle/>
                    <a:p>
                      <a:pPr marL="0" indent="0">
                        <a:spcAft>
                          <a:spcPts val="0"/>
                        </a:spcAft>
                      </a:pPr>
                      <a:r>
                        <a:rPr lang="en-GB" sz="1400" b="1" i="0" baseline="0" dirty="0">
                          <a:solidFill>
                            <a:schemeClr val="bg1"/>
                          </a:solidFill>
                          <a:effectLst/>
                          <a:latin typeface="Arial" panose="020B0604020202020204" pitchFamily="34" charset="0"/>
                        </a:rPr>
                        <a:t>Number of Staff in overall workforce</a:t>
                      </a:r>
                      <a:endParaRPr lang="en-GB" sz="1400" b="1" i="0" baseline="0" dirty="0">
                        <a:solidFill>
                          <a:schemeClr val="bg1"/>
                        </a:solidFill>
                        <a:effectLst/>
                        <a:latin typeface="Arial" panose="020B0604020202020204" pitchFamily="34" charset="0"/>
                        <a:ea typeface="Calibri"/>
                        <a:cs typeface="Times New Roman"/>
                      </a:endParaRPr>
                    </a:p>
                  </a:txBody>
                  <a:tcPr marL="68580" marR="68580" marT="0" marB="0">
                    <a:solidFill>
                      <a:schemeClr val="accent2"/>
                    </a:solidFill>
                  </a:tcPr>
                </a:tc>
                <a:tc>
                  <a:txBody>
                    <a:bodyPr/>
                    <a:lstStyle/>
                    <a:p>
                      <a:pPr marL="0" indent="0">
                        <a:spcAft>
                          <a:spcPts val="0"/>
                        </a:spcAft>
                      </a:pPr>
                      <a:r>
                        <a:rPr lang="en-GB" sz="1400" b="1" i="0" baseline="0" dirty="0">
                          <a:solidFill>
                            <a:schemeClr val="bg1"/>
                          </a:solidFill>
                          <a:effectLst/>
                          <a:latin typeface="Arial" panose="020B0604020202020204" pitchFamily="34" charset="0"/>
                        </a:rPr>
                        <a:t>Number of Staff in overall workforce who have declared whether they have a disability or not</a:t>
                      </a:r>
                      <a:endParaRPr lang="en-GB" sz="1400" b="1" i="0" baseline="0" dirty="0">
                        <a:solidFill>
                          <a:schemeClr val="bg1"/>
                        </a:solidFill>
                        <a:effectLst/>
                        <a:latin typeface="Arial" panose="020B0604020202020204" pitchFamily="34" charset="0"/>
                        <a:ea typeface="Calibri"/>
                        <a:cs typeface="Times New Roman"/>
                      </a:endParaRPr>
                    </a:p>
                  </a:txBody>
                  <a:tcPr marL="68580" marR="68580" marT="0" marB="0">
                    <a:solidFill>
                      <a:schemeClr val="accent2"/>
                    </a:solidFill>
                  </a:tcPr>
                </a:tc>
                <a:tc>
                  <a:txBody>
                    <a:bodyPr/>
                    <a:lstStyle/>
                    <a:p>
                      <a:pPr marL="0" indent="0">
                        <a:spcAft>
                          <a:spcPts val="0"/>
                        </a:spcAft>
                      </a:pPr>
                      <a:r>
                        <a:rPr lang="en-GB" sz="1400" b="1" i="0" baseline="0" dirty="0">
                          <a:solidFill>
                            <a:schemeClr val="bg1"/>
                          </a:solidFill>
                          <a:effectLst/>
                          <a:latin typeface="Arial" panose="020B0604020202020204" pitchFamily="34" charset="0"/>
                        </a:rPr>
                        <a:t>Number of disabled Staff in overall workforce</a:t>
                      </a:r>
                      <a:endParaRPr lang="en-GB" sz="1400" b="1" i="0" baseline="0" dirty="0">
                        <a:solidFill>
                          <a:schemeClr val="bg1"/>
                        </a:solidFill>
                        <a:effectLst/>
                        <a:latin typeface="Arial" panose="020B0604020202020204" pitchFamily="34" charset="0"/>
                        <a:ea typeface="Calibri"/>
                        <a:cs typeface="Times New Roman"/>
                      </a:endParaRPr>
                    </a:p>
                  </a:txBody>
                  <a:tcPr marL="68580" marR="68580" marT="0" marB="0">
                    <a:solidFill>
                      <a:schemeClr val="accent2"/>
                    </a:solidFill>
                  </a:tcPr>
                </a:tc>
                <a:tc>
                  <a:txBody>
                    <a:bodyPr/>
                    <a:lstStyle/>
                    <a:p>
                      <a:pPr marL="0" indent="0">
                        <a:spcAft>
                          <a:spcPts val="0"/>
                        </a:spcAft>
                      </a:pPr>
                      <a:r>
                        <a:rPr lang="en-GB" sz="1400" b="1" i="0" baseline="0" dirty="0">
                          <a:solidFill>
                            <a:schemeClr val="bg1"/>
                          </a:solidFill>
                          <a:effectLst/>
                          <a:latin typeface="Arial" panose="020B0604020202020204" pitchFamily="34" charset="0"/>
                        </a:rPr>
                        <a:t>Percentage of disabled Staff in overall workforce</a:t>
                      </a:r>
                      <a:endParaRPr lang="en-GB" sz="1400" b="1" i="0" baseline="0" dirty="0">
                        <a:solidFill>
                          <a:schemeClr val="bg1"/>
                        </a:solidFill>
                        <a:effectLst/>
                        <a:latin typeface="Arial" panose="020B0604020202020204" pitchFamily="34" charset="0"/>
                        <a:ea typeface="Calibri"/>
                        <a:cs typeface="Times New Roman"/>
                      </a:endParaRPr>
                    </a:p>
                  </a:txBody>
                  <a:tcPr marL="68580" marR="68580" marT="0" marB="0">
                    <a:solidFill>
                      <a:schemeClr val="accent2"/>
                    </a:solidFill>
                  </a:tcPr>
                </a:tc>
              </a:tr>
              <a:tr h="454206">
                <a:tc>
                  <a:txBody>
                    <a:bodyPr/>
                    <a:lstStyle/>
                    <a:p>
                      <a:pPr marL="0" indent="0" algn="l">
                        <a:spcAft>
                          <a:spcPts val="0"/>
                        </a:spcAft>
                      </a:pPr>
                      <a:r>
                        <a:rPr lang="en-GB" sz="1400" b="1" i="0" baseline="0" dirty="0">
                          <a:solidFill>
                            <a:schemeClr val="bg1"/>
                          </a:solidFill>
                          <a:effectLst/>
                          <a:latin typeface="Arial" panose="020B0604020202020204" pitchFamily="34" charset="0"/>
                        </a:rPr>
                        <a:t>March 2019</a:t>
                      </a:r>
                      <a:endParaRPr lang="en-GB" sz="1400" b="1" i="0" baseline="0" dirty="0">
                        <a:solidFill>
                          <a:schemeClr val="bg1"/>
                        </a:solidFill>
                        <a:effectLst/>
                        <a:latin typeface="Arial" panose="020B0604020202020204" pitchFamily="34" charset="0"/>
                        <a:ea typeface="Calibri"/>
                        <a:cs typeface="Times New Roman"/>
                      </a:endParaRPr>
                    </a:p>
                  </a:txBody>
                  <a:tcPr marL="68580" marR="68580" marT="0" marB="0">
                    <a:solidFill>
                      <a:schemeClr val="accent2"/>
                    </a:solidFill>
                  </a:tcPr>
                </a:tc>
                <a:tc>
                  <a:txBody>
                    <a:bodyPr/>
                    <a:lstStyle/>
                    <a:p>
                      <a:pPr marL="0" indent="0" algn="ctr">
                        <a:spcAft>
                          <a:spcPts val="0"/>
                        </a:spcAft>
                      </a:pPr>
                      <a:r>
                        <a:rPr lang="en-GB" sz="1400" b="1" i="0" baseline="0" dirty="0">
                          <a:solidFill>
                            <a:schemeClr val="tx2">
                              <a:lumMod val="50000"/>
                            </a:schemeClr>
                          </a:solidFill>
                          <a:effectLst/>
                          <a:latin typeface="Arial" panose="020B0604020202020204" pitchFamily="34" charset="0"/>
                        </a:rPr>
                        <a:t>6198</a:t>
                      </a:r>
                      <a:endParaRPr lang="en-GB" sz="1400" b="1" i="0" baseline="0" dirty="0">
                        <a:solidFill>
                          <a:schemeClr val="tx2">
                            <a:lumMod val="50000"/>
                          </a:schemeClr>
                        </a:solidFill>
                        <a:effectLst/>
                        <a:latin typeface="Arial" panose="020B0604020202020204" pitchFamily="34" charset="0"/>
                        <a:ea typeface="Calibri"/>
                        <a:cs typeface="Times New Roman"/>
                      </a:endParaRPr>
                    </a:p>
                  </a:txBody>
                  <a:tcPr marL="68580" marR="68580" marT="0" marB="0">
                    <a:solidFill>
                      <a:schemeClr val="accent2">
                        <a:lumMod val="40000"/>
                        <a:lumOff val="60000"/>
                      </a:schemeClr>
                    </a:solidFill>
                  </a:tcPr>
                </a:tc>
                <a:tc>
                  <a:txBody>
                    <a:bodyPr/>
                    <a:lstStyle/>
                    <a:p>
                      <a:pPr marL="0" indent="0" algn="ctr">
                        <a:spcAft>
                          <a:spcPts val="0"/>
                        </a:spcAft>
                      </a:pPr>
                      <a:r>
                        <a:rPr lang="en-GB" sz="1400" b="1" i="0" baseline="0" dirty="0">
                          <a:solidFill>
                            <a:schemeClr val="tx2">
                              <a:lumMod val="50000"/>
                            </a:schemeClr>
                          </a:solidFill>
                          <a:effectLst/>
                          <a:latin typeface="Arial" panose="020B0604020202020204" pitchFamily="34" charset="0"/>
                        </a:rPr>
                        <a:t>5571</a:t>
                      </a:r>
                      <a:endParaRPr lang="en-GB" sz="1400" b="1" i="0" baseline="0" dirty="0">
                        <a:solidFill>
                          <a:schemeClr val="tx2">
                            <a:lumMod val="50000"/>
                          </a:schemeClr>
                        </a:solidFill>
                        <a:effectLst/>
                        <a:latin typeface="Arial" panose="020B0604020202020204" pitchFamily="34" charset="0"/>
                        <a:ea typeface="Calibri"/>
                        <a:cs typeface="Times New Roman"/>
                      </a:endParaRPr>
                    </a:p>
                  </a:txBody>
                  <a:tcPr marL="68580" marR="68580" marT="0" marB="0">
                    <a:solidFill>
                      <a:schemeClr val="accent2">
                        <a:lumMod val="40000"/>
                        <a:lumOff val="60000"/>
                      </a:schemeClr>
                    </a:solidFill>
                  </a:tcPr>
                </a:tc>
                <a:tc>
                  <a:txBody>
                    <a:bodyPr/>
                    <a:lstStyle/>
                    <a:p>
                      <a:pPr marL="0" indent="0" algn="ctr">
                        <a:spcAft>
                          <a:spcPts val="0"/>
                        </a:spcAft>
                      </a:pPr>
                      <a:r>
                        <a:rPr lang="en-GB" sz="1400" b="1" i="0" baseline="0" dirty="0">
                          <a:solidFill>
                            <a:schemeClr val="tx2">
                              <a:lumMod val="50000"/>
                            </a:schemeClr>
                          </a:solidFill>
                          <a:effectLst/>
                          <a:latin typeface="Arial" panose="020B0604020202020204" pitchFamily="34" charset="0"/>
                        </a:rPr>
                        <a:t>222</a:t>
                      </a:r>
                      <a:endParaRPr lang="en-GB" sz="1400" b="1" i="0" baseline="0" dirty="0">
                        <a:solidFill>
                          <a:schemeClr val="tx2">
                            <a:lumMod val="50000"/>
                          </a:schemeClr>
                        </a:solidFill>
                        <a:effectLst/>
                        <a:latin typeface="Arial" panose="020B0604020202020204" pitchFamily="34" charset="0"/>
                        <a:ea typeface="Calibri"/>
                        <a:cs typeface="Times New Roman"/>
                      </a:endParaRPr>
                    </a:p>
                  </a:txBody>
                  <a:tcPr marL="68580" marR="68580" marT="0" marB="0">
                    <a:solidFill>
                      <a:schemeClr val="accent2">
                        <a:lumMod val="40000"/>
                        <a:lumOff val="60000"/>
                      </a:schemeClr>
                    </a:solidFill>
                  </a:tcPr>
                </a:tc>
                <a:tc>
                  <a:txBody>
                    <a:bodyPr/>
                    <a:lstStyle/>
                    <a:p>
                      <a:pPr marL="0" indent="0" algn="ctr">
                        <a:spcAft>
                          <a:spcPts val="0"/>
                        </a:spcAft>
                      </a:pPr>
                      <a:r>
                        <a:rPr lang="en-GB" sz="1400" b="1" i="0" baseline="0" dirty="0">
                          <a:solidFill>
                            <a:schemeClr val="tx2">
                              <a:lumMod val="50000"/>
                            </a:schemeClr>
                          </a:solidFill>
                          <a:effectLst/>
                          <a:latin typeface="Arial" panose="020B0604020202020204" pitchFamily="34" charset="0"/>
                        </a:rPr>
                        <a:t>4%</a:t>
                      </a:r>
                      <a:endParaRPr lang="en-GB" sz="1400" b="1" i="0" baseline="0" dirty="0">
                        <a:solidFill>
                          <a:schemeClr val="tx2">
                            <a:lumMod val="50000"/>
                          </a:schemeClr>
                        </a:solidFill>
                        <a:effectLst/>
                        <a:latin typeface="Arial" panose="020B0604020202020204" pitchFamily="34" charset="0"/>
                        <a:ea typeface="Calibri"/>
                        <a:cs typeface="Times New Roman"/>
                      </a:endParaRPr>
                    </a:p>
                  </a:txBody>
                  <a:tcPr marL="68580" marR="68580" marT="0" marB="0">
                    <a:solidFill>
                      <a:schemeClr val="accent2">
                        <a:lumMod val="40000"/>
                        <a:lumOff val="60000"/>
                      </a:schemeClr>
                    </a:solidFill>
                  </a:tcPr>
                </a:tc>
              </a:tr>
              <a:tr h="454206">
                <a:tc>
                  <a:txBody>
                    <a:bodyPr/>
                    <a:lstStyle/>
                    <a:p>
                      <a:pPr marL="0" indent="0" algn="l">
                        <a:spcAft>
                          <a:spcPts val="0"/>
                        </a:spcAft>
                      </a:pPr>
                      <a:r>
                        <a:rPr lang="en-GB" sz="1400" b="1" i="0" baseline="0" dirty="0">
                          <a:solidFill>
                            <a:schemeClr val="bg1"/>
                          </a:solidFill>
                          <a:effectLst/>
                          <a:latin typeface="Arial" panose="020B0604020202020204" pitchFamily="34" charset="0"/>
                        </a:rPr>
                        <a:t>March 2020</a:t>
                      </a:r>
                      <a:endParaRPr lang="en-GB" sz="1400" b="1" i="0" baseline="0" dirty="0">
                        <a:solidFill>
                          <a:schemeClr val="bg1"/>
                        </a:solidFill>
                        <a:effectLst/>
                        <a:latin typeface="Arial" panose="020B0604020202020204" pitchFamily="34" charset="0"/>
                        <a:ea typeface="Calibri"/>
                        <a:cs typeface="Times New Roman"/>
                      </a:endParaRPr>
                    </a:p>
                  </a:txBody>
                  <a:tcPr marL="68580" marR="68580" marT="0" marB="0">
                    <a:solidFill>
                      <a:schemeClr val="accent2"/>
                    </a:solidFill>
                  </a:tcPr>
                </a:tc>
                <a:tc>
                  <a:txBody>
                    <a:bodyPr/>
                    <a:lstStyle/>
                    <a:p>
                      <a:pPr marL="0" indent="0" algn="ctr">
                        <a:spcAft>
                          <a:spcPts val="0"/>
                        </a:spcAft>
                      </a:pPr>
                      <a:r>
                        <a:rPr lang="en-GB" sz="1400" b="1" i="0" baseline="0" dirty="0">
                          <a:solidFill>
                            <a:schemeClr val="tx2">
                              <a:lumMod val="50000"/>
                            </a:schemeClr>
                          </a:solidFill>
                          <a:effectLst/>
                          <a:latin typeface="Arial" panose="020B0604020202020204" pitchFamily="34" charset="0"/>
                        </a:rPr>
                        <a:t>6240</a:t>
                      </a:r>
                      <a:endParaRPr lang="en-GB" sz="1400" b="1" i="0" baseline="0" dirty="0">
                        <a:solidFill>
                          <a:schemeClr val="tx2">
                            <a:lumMod val="50000"/>
                          </a:schemeClr>
                        </a:solidFill>
                        <a:effectLst/>
                        <a:latin typeface="Arial" panose="020B0604020202020204" pitchFamily="34" charset="0"/>
                        <a:ea typeface="Calibri"/>
                        <a:cs typeface="Times New Roman"/>
                      </a:endParaRPr>
                    </a:p>
                  </a:txBody>
                  <a:tcPr marL="68580" marR="68580" marT="0" marB="0">
                    <a:solidFill>
                      <a:schemeClr val="accent2">
                        <a:lumMod val="20000"/>
                        <a:lumOff val="80000"/>
                      </a:schemeClr>
                    </a:solidFill>
                  </a:tcPr>
                </a:tc>
                <a:tc>
                  <a:txBody>
                    <a:bodyPr/>
                    <a:lstStyle/>
                    <a:p>
                      <a:pPr marL="0" indent="0" algn="ctr">
                        <a:spcAft>
                          <a:spcPts val="0"/>
                        </a:spcAft>
                      </a:pPr>
                      <a:r>
                        <a:rPr lang="en-GB" sz="1400" b="1" i="0" baseline="0" dirty="0">
                          <a:solidFill>
                            <a:schemeClr val="tx2">
                              <a:lumMod val="50000"/>
                            </a:schemeClr>
                          </a:solidFill>
                          <a:effectLst/>
                          <a:latin typeface="Arial" panose="020B0604020202020204" pitchFamily="34" charset="0"/>
                        </a:rPr>
                        <a:t>5690</a:t>
                      </a:r>
                      <a:endParaRPr lang="en-GB" sz="1400" b="1" i="0" baseline="0" dirty="0">
                        <a:solidFill>
                          <a:schemeClr val="tx2">
                            <a:lumMod val="50000"/>
                          </a:schemeClr>
                        </a:solidFill>
                        <a:effectLst/>
                        <a:latin typeface="Arial" panose="020B0604020202020204" pitchFamily="34" charset="0"/>
                        <a:ea typeface="Calibri"/>
                        <a:cs typeface="Times New Roman"/>
                      </a:endParaRPr>
                    </a:p>
                  </a:txBody>
                  <a:tcPr marL="68580" marR="68580" marT="0" marB="0">
                    <a:solidFill>
                      <a:schemeClr val="accent2">
                        <a:lumMod val="20000"/>
                        <a:lumOff val="80000"/>
                      </a:schemeClr>
                    </a:solidFill>
                  </a:tcPr>
                </a:tc>
                <a:tc>
                  <a:txBody>
                    <a:bodyPr/>
                    <a:lstStyle/>
                    <a:p>
                      <a:pPr marL="0" indent="0" algn="ctr">
                        <a:spcAft>
                          <a:spcPts val="0"/>
                        </a:spcAft>
                      </a:pPr>
                      <a:r>
                        <a:rPr lang="en-GB" sz="1400" b="1" i="0" baseline="0" dirty="0">
                          <a:solidFill>
                            <a:schemeClr val="tx2">
                              <a:lumMod val="50000"/>
                            </a:schemeClr>
                          </a:solidFill>
                          <a:effectLst/>
                          <a:latin typeface="Arial" panose="020B0604020202020204" pitchFamily="34" charset="0"/>
                        </a:rPr>
                        <a:t>215</a:t>
                      </a:r>
                      <a:endParaRPr lang="en-GB" sz="1400" b="1" i="0" baseline="0" dirty="0">
                        <a:solidFill>
                          <a:schemeClr val="tx2">
                            <a:lumMod val="50000"/>
                          </a:schemeClr>
                        </a:solidFill>
                        <a:effectLst/>
                        <a:latin typeface="Arial" panose="020B0604020202020204" pitchFamily="34" charset="0"/>
                        <a:ea typeface="Calibri"/>
                        <a:cs typeface="Times New Roman"/>
                      </a:endParaRPr>
                    </a:p>
                  </a:txBody>
                  <a:tcPr marL="68580" marR="68580" marT="0" marB="0">
                    <a:solidFill>
                      <a:schemeClr val="accent2">
                        <a:lumMod val="20000"/>
                        <a:lumOff val="80000"/>
                      </a:schemeClr>
                    </a:solidFill>
                  </a:tcPr>
                </a:tc>
                <a:tc>
                  <a:txBody>
                    <a:bodyPr/>
                    <a:lstStyle/>
                    <a:p>
                      <a:pPr marL="0" indent="0" algn="ctr">
                        <a:spcAft>
                          <a:spcPts val="0"/>
                        </a:spcAft>
                      </a:pPr>
                      <a:r>
                        <a:rPr lang="en-GB" sz="1400" b="1" i="0" baseline="0" dirty="0">
                          <a:solidFill>
                            <a:schemeClr val="tx2">
                              <a:lumMod val="50000"/>
                            </a:schemeClr>
                          </a:solidFill>
                          <a:effectLst/>
                          <a:latin typeface="Arial" panose="020B0604020202020204" pitchFamily="34" charset="0"/>
                        </a:rPr>
                        <a:t>4%</a:t>
                      </a:r>
                      <a:endParaRPr lang="en-GB" sz="1400" b="1" i="0" baseline="0" dirty="0">
                        <a:solidFill>
                          <a:schemeClr val="tx2">
                            <a:lumMod val="50000"/>
                          </a:schemeClr>
                        </a:solidFill>
                        <a:effectLst/>
                        <a:latin typeface="Arial" panose="020B0604020202020204" pitchFamily="34" charset="0"/>
                        <a:ea typeface="Calibri"/>
                        <a:cs typeface="Times New Roman"/>
                      </a:endParaRPr>
                    </a:p>
                  </a:txBody>
                  <a:tcPr marL="68580" marR="68580" marT="0" marB="0">
                    <a:solidFill>
                      <a:schemeClr val="accent2">
                        <a:lumMod val="20000"/>
                        <a:lumOff val="80000"/>
                      </a:schemeClr>
                    </a:solidFill>
                  </a:tcPr>
                </a:tc>
              </a:tr>
              <a:tr h="454206">
                <a:tc>
                  <a:txBody>
                    <a:bodyPr/>
                    <a:lstStyle/>
                    <a:p>
                      <a:pPr marL="0" indent="0" algn="l">
                        <a:spcAft>
                          <a:spcPts val="0"/>
                        </a:spcAft>
                      </a:pPr>
                      <a:r>
                        <a:rPr lang="en-GB" sz="1400" b="1" i="0" baseline="0" dirty="0">
                          <a:solidFill>
                            <a:schemeClr val="bg1"/>
                          </a:solidFill>
                          <a:effectLst/>
                          <a:latin typeface="Arial" panose="020B0604020202020204" pitchFamily="34" charset="0"/>
                        </a:rPr>
                        <a:t>March 2021</a:t>
                      </a:r>
                      <a:endParaRPr lang="en-GB" sz="1400" b="1" i="0" baseline="0" dirty="0">
                        <a:solidFill>
                          <a:schemeClr val="bg1"/>
                        </a:solidFill>
                        <a:effectLst/>
                        <a:latin typeface="Arial" panose="020B0604020202020204" pitchFamily="34" charset="0"/>
                        <a:ea typeface="Calibri"/>
                        <a:cs typeface="Times New Roman"/>
                      </a:endParaRPr>
                    </a:p>
                  </a:txBody>
                  <a:tcPr marL="68580" marR="68580" marT="0" marB="0">
                    <a:solidFill>
                      <a:schemeClr val="accent2"/>
                    </a:solidFill>
                  </a:tcPr>
                </a:tc>
                <a:tc>
                  <a:txBody>
                    <a:bodyPr/>
                    <a:lstStyle/>
                    <a:p>
                      <a:pPr marL="0" indent="0" algn="ctr">
                        <a:spcAft>
                          <a:spcPts val="0"/>
                        </a:spcAft>
                      </a:pPr>
                      <a:r>
                        <a:rPr lang="en-GB" sz="1400" b="1" i="0" baseline="0" dirty="0">
                          <a:solidFill>
                            <a:schemeClr val="tx2">
                              <a:lumMod val="50000"/>
                            </a:schemeClr>
                          </a:solidFill>
                          <a:effectLst/>
                          <a:latin typeface="Arial" panose="020B0604020202020204" pitchFamily="34" charset="0"/>
                        </a:rPr>
                        <a:t>6397</a:t>
                      </a:r>
                      <a:endParaRPr lang="en-GB" sz="1400" b="1" i="0" baseline="0" dirty="0">
                        <a:solidFill>
                          <a:schemeClr val="tx2">
                            <a:lumMod val="50000"/>
                          </a:schemeClr>
                        </a:solidFill>
                        <a:effectLst/>
                        <a:latin typeface="Arial" panose="020B0604020202020204" pitchFamily="34" charset="0"/>
                        <a:ea typeface="Calibri"/>
                        <a:cs typeface="Times New Roman"/>
                      </a:endParaRPr>
                    </a:p>
                  </a:txBody>
                  <a:tcPr marL="68580" marR="68580" marT="0" marB="0">
                    <a:solidFill>
                      <a:schemeClr val="accent2">
                        <a:lumMod val="40000"/>
                        <a:lumOff val="60000"/>
                      </a:schemeClr>
                    </a:solidFill>
                  </a:tcPr>
                </a:tc>
                <a:tc>
                  <a:txBody>
                    <a:bodyPr/>
                    <a:lstStyle/>
                    <a:p>
                      <a:pPr marL="0" indent="0" algn="ctr">
                        <a:spcAft>
                          <a:spcPts val="0"/>
                        </a:spcAft>
                      </a:pPr>
                      <a:r>
                        <a:rPr lang="en-GB" sz="1400" b="1" i="0" baseline="0" dirty="0">
                          <a:solidFill>
                            <a:schemeClr val="tx2">
                              <a:lumMod val="50000"/>
                            </a:schemeClr>
                          </a:solidFill>
                          <a:effectLst/>
                          <a:latin typeface="Arial" panose="020B0604020202020204" pitchFamily="34" charset="0"/>
                        </a:rPr>
                        <a:t>5862</a:t>
                      </a:r>
                      <a:endParaRPr lang="en-GB" sz="1400" b="1" i="0" baseline="0" dirty="0">
                        <a:solidFill>
                          <a:schemeClr val="tx2">
                            <a:lumMod val="50000"/>
                          </a:schemeClr>
                        </a:solidFill>
                        <a:effectLst/>
                        <a:latin typeface="Arial" panose="020B0604020202020204" pitchFamily="34" charset="0"/>
                        <a:ea typeface="Calibri"/>
                        <a:cs typeface="Times New Roman"/>
                      </a:endParaRPr>
                    </a:p>
                  </a:txBody>
                  <a:tcPr marL="68580" marR="68580" marT="0" marB="0">
                    <a:solidFill>
                      <a:schemeClr val="accent2">
                        <a:lumMod val="40000"/>
                        <a:lumOff val="60000"/>
                      </a:schemeClr>
                    </a:solidFill>
                  </a:tcPr>
                </a:tc>
                <a:tc>
                  <a:txBody>
                    <a:bodyPr/>
                    <a:lstStyle/>
                    <a:p>
                      <a:pPr marL="0" indent="0" algn="ctr">
                        <a:spcAft>
                          <a:spcPts val="0"/>
                        </a:spcAft>
                      </a:pPr>
                      <a:r>
                        <a:rPr lang="en-GB" sz="1400" b="1" i="0" baseline="0" dirty="0">
                          <a:solidFill>
                            <a:schemeClr val="tx2">
                              <a:lumMod val="50000"/>
                            </a:schemeClr>
                          </a:solidFill>
                          <a:effectLst/>
                          <a:latin typeface="Arial" panose="020B0604020202020204" pitchFamily="34" charset="0"/>
                        </a:rPr>
                        <a:t>226</a:t>
                      </a:r>
                      <a:endParaRPr lang="en-GB" sz="1400" b="1" i="0" baseline="0" dirty="0">
                        <a:solidFill>
                          <a:schemeClr val="tx2">
                            <a:lumMod val="50000"/>
                          </a:schemeClr>
                        </a:solidFill>
                        <a:effectLst/>
                        <a:latin typeface="Arial" panose="020B0604020202020204" pitchFamily="34" charset="0"/>
                        <a:ea typeface="Calibri"/>
                        <a:cs typeface="Times New Roman"/>
                      </a:endParaRPr>
                    </a:p>
                  </a:txBody>
                  <a:tcPr marL="68580" marR="68580" marT="0" marB="0">
                    <a:solidFill>
                      <a:schemeClr val="accent2">
                        <a:lumMod val="40000"/>
                        <a:lumOff val="60000"/>
                      </a:schemeClr>
                    </a:solidFill>
                  </a:tcPr>
                </a:tc>
                <a:tc>
                  <a:txBody>
                    <a:bodyPr/>
                    <a:lstStyle/>
                    <a:p>
                      <a:pPr marL="0" indent="0" algn="ctr">
                        <a:spcAft>
                          <a:spcPts val="0"/>
                        </a:spcAft>
                      </a:pPr>
                      <a:r>
                        <a:rPr lang="en-GB" sz="1400" b="1" i="0" baseline="0" dirty="0">
                          <a:solidFill>
                            <a:schemeClr val="tx2">
                              <a:lumMod val="50000"/>
                            </a:schemeClr>
                          </a:solidFill>
                          <a:effectLst/>
                          <a:latin typeface="Arial" panose="020B0604020202020204" pitchFamily="34" charset="0"/>
                        </a:rPr>
                        <a:t>4%</a:t>
                      </a:r>
                      <a:endParaRPr lang="en-GB" sz="1400" b="1" i="0" baseline="0" dirty="0">
                        <a:solidFill>
                          <a:schemeClr val="tx2">
                            <a:lumMod val="50000"/>
                          </a:schemeClr>
                        </a:solidFill>
                        <a:effectLst/>
                        <a:latin typeface="Arial" panose="020B0604020202020204" pitchFamily="34" charset="0"/>
                        <a:ea typeface="Calibri"/>
                        <a:cs typeface="Times New Roman"/>
                      </a:endParaRPr>
                    </a:p>
                  </a:txBody>
                  <a:tcPr marL="68580" marR="68580" marT="0" marB="0">
                    <a:solidFill>
                      <a:schemeClr val="accent2">
                        <a:lumMod val="40000"/>
                        <a:lumOff val="60000"/>
                      </a:schemeClr>
                    </a:solidFill>
                  </a:tcPr>
                </a:tc>
              </a:tr>
            </a:tbl>
          </a:graphicData>
        </a:graphic>
      </p:graphicFrame>
      <p:sp>
        <p:nvSpPr>
          <p:cNvPr id="17" name="Up Arrow 16"/>
          <p:cNvSpPr/>
          <p:nvPr/>
        </p:nvSpPr>
        <p:spPr>
          <a:xfrm>
            <a:off x="3059832" y="3356992"/>
            <a:ext cx="44450" cy="84138"/>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8" name="Up Arrow 17"/>
          <p:cNvSpPr/>
          <p:nvPr/>
        </p:nvSpPr>
        <p:spPr>
          <a:xfrm>
            <a:off x="3059832" y="3861048"/>
            <a:ext cx="44450" cy="84138"/>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9" name="Up Arrow 18"/>
          <p:cNvSpPr/>
          <p:nvPr/>
        </p:nvSpPr>
        <p:spPr>
          <a:xfrm>
            <a:off x="4860032" y="3377791"/>
            <a:ext cx="44450" cy="84138"/>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0" name="Up Arrow 19"/>
          <p:cNvSpPr/>
          <p:nvPr/>
        </p:nvSpPr>
        <p:spPr>
          <a:xfrm>
            <a:off x="4904482" y="3776910"/>
            <a:ext cx="44450" cy="84138"/>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1" name="Up Arrow 20"/>
          <p:cNvSpPr/>
          <p:nvPr/>
        </p:nvSpPr>
        <p:spPr>
          <a:xfrm>
            <a:off x="6588224" y="3864680"/>
            <a:ext cx="44450" cy="84138"/>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2" name="Left-Right Arrow 21"/>
          <p:cNvSpPr/>
          <p:nvPr/>
        </p:nvSpPr>
        <p:spPr>
          <a:xfrm>
            <a:off x="8149431" y="3804776"/>
            <a:ext cx="161925" cy="82550"/>
          </a:xfrm>
          <a:prstGeom prst="lef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3" name="Left-Right Arrow 22"/>
          <p:cNvSpPr/>
          <p:nvPr/>
        </p:nvSpPr>
        <p:spPr>
          <a:xfrm>
            <a:off x="8088945" y="3404401"/>
            <a:ext cx="161925" cy="82550"/>
          </a:xfrm>
          <a:prstGeom prst="lef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4" name="TextBox 23"/>
          <p:cNvSpPr txBox="1"/>
          <p:nvPr/>
        </p:nvSpPr>
        <p:spPr>
          <a:xfrm>
            <a:off x="323528" y="4221088"/>
            <a:ext cx="8568952" cy="2585323"/>
          </a:xfrm>
          <a:prstGeom prst="rect">
            <a:avLst/>
          </a:prstGeom>
          <a:noFill/>
        </p:spPr>
        <p:txBody>
          <a:bodyPr wrap="square" rtlCol="0">
            <a:spAutoFit/>
          </a:bodyPr>
          <a:lstStyle/>
          <a:p>
            <a:pPr marL="285750" indent="-285750">
              <a:buClr>
                <a:schemeClr val="accent3"/>
              </a:buClr>
              <a:buFont typeface="Wingdings" panose="05000000000000000000" pitchFamily="2" charset="2"/>
              <a:buChar char="§"/>
            </a:pPr>
            <a:r>
              <a:rPr lang="en-GB" dirty="0" smtClean="0">
                <a:solidFill>
                  <a:schemeClr val="tx2">
                    <a:lumMod val="50000"/>
                  </a:schemeClr>
                </a:solidFill>
                <a:latin typeface="Arial" panose="020B0604020202020204" pitchFamily="34" charset="0"/>
                <a:cs typeface="Arial" panose="020B0604020202020204" pitchFamily="34" charset="0"/>
              </a:rPr>
              <a:t>The number of staff declaring a disability has increased proportionately with the growing workforce and remains constant at </a:t>
            </a:r>
            <a:r>
              <a:rPr lang="en-GB" b="1" dirty="0" smtClean="0">
                <a:solidFill>
                  <a:schemeClr val="accent4"/>
                </a:solidFill>
                <a:latin typeface="Arial" panose="020B0604020202020204" pitchFamily="34" charset="0"/>
                <a:cs typeface="Arial" panose="020B0604020202020204" pitchFamily="34" charset="0"/>
              </a:rPr>
              <a:t>4%</a:t>
            </a:r>
          </a:p>
          <a:p>
            <a:pPr>
              <a:buClr>
                <a:schemeClr val="accent3"/>
              </a:buClr>
            </a:pPr>
            <a:endParaRPr lang="en-GB" dirty="0" smtClean="0">
              <a:solidFill>
                <a:schemeClr val="tx2">
                  <a:lumMod val="50000"/>
                </a:schemeClr>
              </a:solidFill>
              <a:latin typeface="Arial" panose="020B0604020202020204" pitchFamily="34" charset="0"/>
              <a:cs typeface="Arial" panose="020B0604020202020204" pitchFamily="34" charset="0"/>
            </a:endParaRPr>
          </a:p>
          <a:p>
            <a:pPr marL="285750" indent="-285750">
              <a:buClr>
                <a:schemeClr val="accent3"/>
              </a:buClr>
              <a:buFont typeface="Wingdings" panose="05000000000000000000" pitchFamily="2" charset="2"/>
              <a:buChar char="§"/>
            </a:pPr>
            <a:r>
              <a:rPr lang="en-GB" dirty="0" smtClean="0">
                <a:solidFill>
                  <a:schemeClr val="tx2">
                    <a:lumMod val="50000"/>
                  </a:schemeClr>
                </a:solidFill>
                <a:latin typeface="Arial" panose="020B0604020202020204" pitchFamily="34" charset="0"/>
                <a:cs typeface="Arial" panose="020B0604020202020204" pitchFamily="34" charset="0"/>
              </a:rPr>
              <a:t>More survey respondents </a:t>
            </a:r>
            <a:r>
              <a:rPr lang="en-GB" b="1" dirty="0" smtClean="0">
                <a:solidFill>
                  <a:schemeClr val="accent4"/>
                </a:solidFill>
                <a:latin typeface="Arial" panose="020B0604020202020204" pitchFamily="34" charset="0"/>
                <a:cs typeface="Arial" panose="020B0604020202020204" pitchFamily="34" charset="0"/>
              </a:rPr>
              <a:t>(21%) </a:t>
            </a:r>
            <a:r>
              <a:rPr lang="en-GB" dirty="0" smtClean="0">
                <a:solidFill>
                  <a:schemeClr val="tx2">
                    <a:lumMod val="50000"/>
                  </a:schemeClr>
                </a:solidFill>
                <a:latin typeface="Arial" panose="020B0604020202020204" pitchFamily="34" charset="0"/>
                <a:cs typeface="Arial" panose="020B0604020202020204" pitchFamily="34" charset="0"/>
              </a:rPr>
              <a:t>declaring a long term health condition/ disability than is recorded on ESR.</a:t>
            </a:r>
          </a:p>
          <a:p>
            <a:pPr marL="285750" indent="-285750">
              <a:buClr>
                <a:schemeClr val="accent3"/>
              </a:buClr>
              <a:buFont typeface="Wingdings" panose="05000000000000000000" pitchFamily="2" charset="2"/>
              <a:buChar char="§"/>
            </a:pPr>
            <a:endParaRPr lang="en-GB" dirty="0" smtClean="0">
              <a:solidFill>
                <a:schemeClr val="tx2">
                  <a:lumMod val="50000"/>
                </a:schemeClr>
              </a:solidFill>
            </a:endParaRPr>
          </a:p>
          <a:p>
            <a:pPr marL="742950" lvl="1" indent="-285750">
              <a:buClr>
                <a:schemeClr val="accent3"/>
              </a:buClr>
              <a:buFont typeface="Wingdings" panose="05000000000000000000" pitchFamily="2" charset="2"/>
              <a:buChar char="§"/>
            </a:pPr>
            <a:endParaRPr lang="en-GB" dirty="0" smtClean="0">
              <a:solidFill>
                <a:schemeClr val="tx2">
                  <a:lumMod val="50000"/>
                </a:schemeClr>
              </a:solidFill>
            </a:endParaRPr>
          </a:p>
          <a:p>
            <a:pPr marL="742950" lvl="1" indent="-285750">
              <a:buClr>
                <a:schemeClr val="accent3"/>
              </a:buClr>
              <a:buFont typeface="Wingdings" panose="05000000000000000000" pitchFamily="2" charset="2"/>
              <a:buChar char="§"/>
            </a:pPr>
            <a:endParaRPr lang="en-GB" dirty="0" smtClean="0">
              <a:solidFill>
                <a:schemeClr val="tx2">
                  <a:lumMod val="50000"/>
                </a:schemeClr>
              </a:solidFill>
            </a:endParaRPr>
          </a:p>
          <a:p>
            <a:pPr marL="285750" indent="-285750">
              <a:buClr>
                <a:schemeClr val="accent3"/>
              </a:buClr>
              <a:buFont typeface="Wingdings" panose="05000000000000000000" pitchFamily="2" charset="2"/>
              <a:buChar char="§"/>
            </a:pPr>
            <a:endParaRPr lang="en-GB" dirty="0" smtClean="0">
              <a:solidFill>
                <a:schemeClr val="tx2">
                  <a:lumMod val="50000"/>
                </a:schemeClr>
              </a:solidFill>
            </a:endParaRPr>
          </a:p>
        </p:txBody>
      </p:sp>
    </p:spTree>
    <p:extLst>
      <p:ext uri="{BB962C8B-B14F-4D97-AF65-F5344CB8AC3E}">
        <p14:creationId xmlns:p14="http://schemas.microsoft.com/office/powerpoint/2010/main" val="1908276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5586" y="116632"/>
            <a:ext cx="7014725" cy="1143000"/>
          </a:xfrm>
        </p:spPr>
        <p:txBody>
          <a:bodyPr>
            <a:noAutofit/>
          </a:bodyPr>
          <a:lstStyle/>
          <a:p>
            <a:pPr algn="l">
              <a:tabLst>
                <a:tab pos="2606675" algn="l"/>
              </a:tabLst>
            </a:pPr>
            <a:r>
              <a:rPr lang="en-GB" sz="2800" dirty="0" smtClean="0">
                <a:solidFill>
                  <a:schemeClr val="accent3"/>
                </a:solidFill>
              </a:rPr>
              <a:t> Metric </a:t>
            </a:r>
            <a:r>
              <a:rPr lang="en-GB" sz="2800" dirty="0">
                <a:solidFill>
                  <a:schemeClr val="accent3"/>
                </a:solidFill>
              </a:rPr>
              <a:t>2: </a:t>
            </a:r>
            <a:r>
              <a:rPr lang="en-GB" sz="2800" dirty="0"/>
              <a:t>Likelihood of </a:t>
            </a:r>
            <a:r>
              <a:rPr lang="en-GB" sz="2800" dirty="0" smtClean="0"/>
              <a:t/>
            </a:r>
            <a:br>
              <a:rPr lang="en-GB" sz="2800" dirty="0" smtClean="0"/>
            </a:br>
            <a:r>
              <a:rPr lang="en-GB" sz="2800" dirty="0" smtClean="0"/>
              <a:t>appointment </a:t>
            </a:r>
            <a:r>
              <a:rPr lang="en-GB" sz="2800" dirty="0"/>
              <a:t>from shortlisting</a:t>
            </a:r>
          </a:p>
        </p:txBody>
      </p:sp>
      <p:sp>
        <p:nvSpPr>
          <p:cNvPr id="2" name="TextBox 1"/>
          <p:cNvSpPr txBox="1"/>
          <p:nvPr/>
        </p:nvSpPr>
        <p:spPr>
          <a:xfrm>
            <a:off x="365587" y="5085184"/>
            <a:ext cx="8568952" cy="1754326"/>
          </a:xfrm>
          <a:prstGeom prst="rect">
            <a:avLst/>
          </a:prstGeom>
          <a:noFill/>
        </p:spPr>
        <p:txBody>
          <a:bodyPr wrap="square" rtlCol="0">
            <a:spAutoFit/>
          </a:bodyPr>
          <a:lstStyle/>
          <a:p>
            <a:pPr marL="285750" indent="-285750">
              <a:buClr>
                <a:schemeClr val="accent3"/>
              </a:buClr>
              <a:buFont typeface="Wingdings" panose="05000000000000000000" pitchFamily="2" charset="2"/>
              <a:buChar char="§"/>
            </a:pPr>
            <a:r>
              <a:rPr lang="en-GB" dirty="0" smtClean="0">
                <a:solidFill>
                  <a:schemeClr val="tx2">
                    <a:lumMod val="50000"/>
                  </a:schemeClr>
                </a:solidFill>
                <a:latin typeface="Arial" panose="020B0604020202020204" pitchFamily="34" charset="0"/>
                <a:cs typeface="Arial" panose="020B0604020202020204" pitchFamily="34" charset="0"/>
              </a:rPr>
              <a:t>Although non-disabled applicants are still 1.06 times more likely to be appointed than non-disabled applicants, this gap has narrowed significantly this year from 5% to 1%</a:t>
            </a:r>
            <a:endParaRPr lang="en-GB" dirty="0" smtClean="0">
              <a:solidFill>
                <a:schemeClr val="tx2">
                  <a:lumMod val="50000"/>
                </a:schemeClr>
              </a:solidFill>
            </a:endParaRPr>
          </a:p>
          <a:p>
            <a:pPr marL="742950" lvl="1" indent="-285750">
              <a:buClr>
                <a:schemeClr val="accent3"/>
              </a:buClr>
              <a:buFont typeface="Wingdings" panose="05000000000000000000" pitchFamily="2" charset="2"/>
              <a:buChar char="§"/>
            </a:pPr>
            <a:endParaRPr lang="en-GB" dirty="0" smtClean="0">
              <a:solidFill>
                <a:schemeClr val="tx2">
                  <a:lumMod val="50000"/>
                </a:schemeClr>
              </a:solidFill>
            </a:endParaRPr>
          </a:p>
          <a:p>
            <a:pPr marL="742950" lvl="1" indent="-285750">
              <a:buClr>
                <a:schemeClr val="accent3"/>
              </a:buClr>
              <a:buFont typeface="Wingdings" panose="05000000000000000000" pitchFamily="2" charset="2"/>
              <a:buChar char="§"/>
            </a:pPr>
            <a:endParaRPr lang="en-GB" dirty="0" smtClean="0">
              <a:solidFill>
                <a:schemeClr val="tx2">
                  <a:lumMod val="50000"/>
                </a:schemeClr>
              </a:solidFill>
            </a:endParaRPr>
          </a:p>
          <a:p>
            <a:pPr marL="285750" indent="-285750">
              <a:buClr>
                <a:schemeClr val="accent3"/>
              </a:buClr>
              <a:buFont typeface="Wingdings" panose="05000000000000000000" pitchFamily="2" charset="2"/>
              <a:buChar char="§"/>
            </a:pPr>
            <a:endParaRPr lang="en-GB" dirty="0" smtClean="0">
              <a:solidFill>
                <a:schemeClr val="tx2">
                  <a:lumMod val="50000"/>
                </a:scheme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43649390"/>
              </p:ext>
            </p:extLst>
          </p:nvPr>
        </p:nvGraphicFramePr>
        <p:xfrm>
          <a:off x="365587" y="1186510"/>
          <a:ext cx="8352928" cy="3898674"/>
        </p:xfrm>
        <a:graphic>
          <a:graphicData uri="http://schemas.openxmlformats.org/drawingml/2006/table">
            <a:tbl>
              <a:tblPr firstRow="1" firstCol="1" bandRow="1">
                <a:tableStyleId>{5C22544A-7EE6-4342-B048-85BDC9FD1C3A}</a:tableStyleId>
              </a:tblPr>
              <a:tblGrid>
                <a:gridCol w="1080121"/>
                <a:gridCol w="1008112"/>
                <a:gridCol w="936104"/>
                <a:gridCol w="1008112"/>
                <a:gridCol w="1008112"/>
                <a:gridCol w="1008112"/>
                <a:gridCol w="1008112"/>
                <a:gridCol w="1296143"/>
              </a:tblGrid>
              <a:tr h="260658">
                <a:tc>
                  <a:txBody>
                    <a:bodyPr/>
                    <a:lstStyle/>
                    <a:p>
                      <a:pPr>
                        <a:spcAft>
                          <a:spcPts val="0"/>
                        </a:spcAft>
                      </a:pPr>
                      <a:r>
                        <a:rPr lang="en-GB" sz="1400" dirty="0" smtClean="0">
                          <a:effectLst/>
                          <a:latin typeface="Arial" panose="020B0604020202020204" pitchFamily="34" charset="0"/>
                          <a:ea typeface="Calibri"/>
                          <a:cs typeface="Arial" panose="020B0604020202020204" pitchFamily="34" charset="0"/>
                        </a:rPr>
                        <a:t>Year</a:t>
                      </a:r>
                      <a:endParaRPr lang="en-GB" sz="1400" dirty="0">
                        <a:effectLst/>
                        <a:latin typeface="Arial" panose="020B0604020202020204" pitchFamily="34" charset="0"/>
                        <a:ea typeface="Calibri"/>
                        <a:cs typeface="Arial" panose="020B0604020202020204" pitchFamily="34" charset="0"/>
                      </a:endParaRPr>
                    </a:p>
                  </a:txBody>
                  <a:tcPr marL="35544" marR="35544" marT="0" marB="0">
                    <a:solidFill>
                      <a:schemeClr val="accent2"/>
                    </a:solidFill>
                  </a:tcPr>
                </a:tc>
                <a:tc gridSpan="7">
                  <a:txBody>
                    <a:bodyPr/>
                    <a:lstStyle/>
                    <a:p>
                      <a:pPr>
                        <a:spcAft>
                          <a:spcPts val="0"/>
                        </a:spcAft>
                      </a:pPr>
                      <a:r>
                        <a:rPr lang="en-GB" sz="1400" dirty="0">
                          <a:effectLst/>
                          <a:latin typeface="Arial" panose="020B0604020202020204" pitchFamily="34" charset="0"/>
                          <a:cs typeface="Arial" panose="020B0604020202020204" pitchFamily="34" charset="0"/>
                        </a:rPr>
                        <a:t>Relative likelihood of non-disabled staff compared to Disabled staff being appointed from shortlisting across all posts. </a:t>
                      </a:r>
                    </a:p>
                    <a:p>
                      <a:pPr>
                        <a:spcAft>
                          <a:spcPts val="0"/>
                        </a:spcAft>
                      </a:pPr>
                      <a:r>
                        <a:rPr lang="en-GB" sz="1400" dirty="0">
                          <a:effectLst/>
                          <a:latin typeface="Arial" panose="020B0604020202020204" pitchFamily="34" charset="0"/>
                          <a:cs typeface="Arial" panose="020B0604020202020204" pitchFamily="34" charset="0"/>
                        </a:rPr>
                        <a:t> </a:t>
                      </a:r>
                      <a:endParaRPr lang="en-GB" sz="1400" dirty="0">
                        <a:effectLst/>
                        <a:latin typeface="Arial" panose="020B0604020202020204" pitchFamily="34" charset="0"/>
                        <a:ea typeface="Calibri"/>
                        <a:cs typeface="Arial" panose="020B0604020202020204" pitchFamily="34" charset="0"/>
                      </a:endParaRPr>
                    </a:p>
                  </a:txBody>
                  <a:tcPr marL="35544" marR="35544" marT="0" marB="0">
                    <a:solidFill>
                      <a:schemeClr val="accent2"/>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1599863">
                <a:tc>
                  <a:txBody>
                    <a:bodyPr/>
                    <a:lstStyle/>
                    <a:p>
                      <a:pPr marL="457200">
                        <a:spcAft>
                          <a:spcPts val="0"/>
                        </a:spcAft>
                      </a:pPr>
                      <a:r>
                        <a:rPr lang="en-GB" sz="1400" dirty="0">
                          <a:effectLst/>
                          <a:latin typeface="Arial" panose="020B0604020202020204" pitchFamily="34" charset="0"/>
                          <a:cs typeface="Arial" panose="020B0604020202020204" pitchFamily="34" charset="0"/>
                        </a:rPr>
                        <a:t> </a:t>
                      </a:r>
                      <a:endParaRPr lang="en-GB" sz="1400" dirty="0">
                        <a:effectLst/>
                        <a:latin typeface="Arial" panose="020B0604020202020204" pitchFamily="34" charset="0"/>
                        <a:ea typeface="Calibri"/>
                        <a:cs typeface="Arial" panose="020B0604020202020204" pitchFamily="34" charset="0"/>
                      </a:endParaRPr>
                    </a:p>
                  </a:txBody>
                  <a:tcPr marL="35544" marR="35544" marT="0" marB="0">
                    <a:solidFill>
                      <a:schemeClr val="accent2"/>
                    </a:solidFill>
                  </a:tcPr>
                </a:tc>
                <a:tc gridSpan="2">
                  <a:txBody>
                    <a:bodyPr/>
                    <a:lstStyle/>
                    <a:p>
                      <a:pPr marL="0" indent="0">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Number of shortlisted applicants</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35544" marR="35544" marT="0" marB="0">
                    <a:solidFill>
                      <a:schemeClr val="accent2">
                        <a:lumMod val="40000"/>
                        <a:lumOff val="60000"/>
                      </a:schemeClr>
                    </a:solidFill>
                  </a:tcPr>
                </a:tc>
                <a:tc hMerge="1">
                  <a:txBody>
                    <a:bodyPr/>
                    <a:lstStyle/>
                    <a:p>
                      <a:endParaRPr lang="en-GB"/>
                    </a:p>
                  </a:txBody>
                  <a:tcPr/>
                </a:tc>
                <a:tc gridSpan="2">
                  <a:txBody>
                    <a:bodyPr/>
                    <a:lstStyle/>
                    <a:p>
                      <a:pPr marL="0" indent="0">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Number appointed from shortlisting</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35544" marR="35544" marT="0" marB="0">
                    <a:solidFill>
                      <a:schemeClr val="accent2">
                        <a:lumMod val="40000"/>
                        <a:lumOff val="60000"/>
                      </a:schemeClr>
                    </a:solidFill>
                  </a:tcPr>
                </a:tc>
                <a:tc hMerge="1">
                  <a:txBody>
                    <a:bodyPr/>
                    <a:lstStyle/>
                    <a:p>
                      <a:endParaRPr lang="en-GB"/>
                    </a:p>
                  </a:txBody>
                  <a:tcPr/>
                </a:tc>
                <a:tc gridSpan="2">
                  <a:txBody>
                    <a:bodyPr/>
                    <a:lstStyle/>
                    <a:p>
                      <a:pPr marL="0" indent="0">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Likelihood of appointment from shortlisting</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35544" marR="35544" marT="0" marB="0">
                    <a:solidFill>
                      <a:schemeClr val="accent2">
                        <a:lumMod val="40000"/>
                        <a:lumOff val="60000"/>
                      </a:schemeClr>
                    </a:solidFill>
                  </a:tcPr>
                </a:tc>
                <a:tc hMerge="1">
                  <a:txBody>
                    <a:bodyPr/>
                    <a:lstStyle/>
                    <a:p>
                      <a:endParaRPr lang="en-GB"/>
                    </a:p>
                  </a:txBody>
                  <a:tcPr/>
                </a:tc>
                <a:tc>
                  <a:txBody>
                    <a:bodyPr/>
                    <a:lstStyle/>
                    <a:p>
                      <a:pPr marL="0" indent="0">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The relative likelihood of non-disabled staff being appointed compared to disabled staff</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35544" marR="35544" marT="0" marB="0">
                    <a:solidFill>
                      <a:schemeClr val="accent2">
                        <a:lumMod val="40000"/>
                        <a:lumOff val="60000"/>
                      </a:schemeClr>
                    </a:solidFill>
                  </a:tcPr>
                </a:tc>
              </a:tr>
              <a:tr h="710884">
                <a:tc>
                  <a:txBody>
                    <a:bodyPr/>
                    <a:lstStyle/>
                    <a:p>
                      <a:pPr marL="457200">
                        <a:spcAft>
                          <a:spcPts val="0"/>
                        </a:spcAft>
                      </a:pPr>
                      <a:r>
                        <a:rPr lang="en-GB" sz="1400" dirty="0">
                          <a:effectLst/>
                          <a:latin typeface="Arial" panose="020B0604020202020204" pitchFamily="34" charset="0"/>
                          <a:cs typeface="Arial" panose="020B0604020202020204" pitchFamily="34" charset="0"/>
                        </a:rPr>
                        <a:t> </a:t>
                      </a:r>
                      <a:endParaRPr lang="en-GB" sz="1400" dirty="0">
                        <a:effectLst/>
                        <a:latin typeface="Arial" panose="020B0604020202020204" pitchFamily="34" charset="0"/>
                        <a:ea typeface="Calibri"/>
                        <a:cs typeface="Arial" panose="020B0604020202020204" pitchFamily="34" charset="0"/>
                      </a:endParaRPr>
                    </a:p>
                  </a:txBody>
                  <a:tcPr marL="35544" marR="35544" marT="0" marB="0">
                    <a:solidFill>
                      <a:schemeClr val="accent2"/>
                    </a:solidFill>
                  </a:tcPr>
                </a:tc>
                <a:tc>
                  <a:txBody>
                    <a:bodyPr/>
                    <a:lstStyle/>
                    <a:p>
                      <a:pPr marL="0" indent="0" algn="ctr">
                        <a:spcAft>
                          <a:spcPts val="0"/>
                        </a:spcAft>
                      </a:pPr>
                      <a:r>
                        <a:rPr lang="en-GB" sz="1400" b="1" dirty="0">
                          <a:solidFill>
                            <a:schemeClr val="tx2">
                              <a:lumMod val="50000"/>
                            </a:schemeClr>
                          </a:solidFill>
                          <a:effectLst/>
                          <a:latin typeface="Arial" panose="020B0604020202020204" pitchFamily="34" charset="0"/>
                          <a:cs typeface="Arial" panose="020B0604020202020204" pitchFamily="34" charset="0"/>
                        </a:rPr>
                        <a:t>Disabled</a:t>
                      </a:r>
                      <a:endParaRPr lang="en-GB" sz="1400" b="1" dirty="0">
                        <a:solidFill>
                          <a:schemeClr val="tx2">
                            <a:lumMod val="50000"/>
                          </a:schemeClr>
                        </a:solidFill>
                        <a:effectLst/>
                        <a:latin typeface="Arial" panose="020B0604020202020204" pitchFamily="34" charset="0"/>
                        <a:ea typeface="Calibri"/>
                        <a:cs typeface="Arial" panose="020B0604020202020204" pitchFamily="34" charset="0"/>
                      </a:endParaRPr>
                    </a:p>
                  </a:txBody>
                  <a:tcPr marL="35544" marR="35544" marT="0" marB="0">
                    <a:solidFill>
                      <a:schemeClr val="accent2">
                        <a:lumMod val="20000"/>
                        <a:lumOff val="80000"/>
                      </a:schemeClr>
                    </a:solidFill>
                  </a:tcPr>
                </a:tc>
                <a:tc>
                  <a:txBody>
                    <a:bodyPr/>
                    <a:lstStyle/>
                    <a:p>
                      <a:pPr marL="0" indent="0" algn="ctr">
                        <a:spcAft>
                          <a:spcPts val="0"/>
                        </a:spcAft>
                      </a:pPr>
                      <a:r>
                        <a:rPr lang="en-GB" sz="1400" b="1" dirty="0">
                          <a:solidFill>
                            <a:schemeClr val="tx2">
                              <a:lumMod val="50000"/>
                            </a:schemeClr>
                          </a:solidFill>
                          <a:effectLst/>
                          <a:latin typeface="Arial" panose="020B0604020202020204" pitchFamily="34" charset="0"/>
                          <a:cs typeface="Arial" panose="020B0604020202020204" pitchFamily="34" charset="0"/>
                        </a:rPr>
                        <a:t>Non-Disabled</a:t>
                      </a:r>
                      <a:endParaRPr lang="en-GB" sz="1400" b="1" dirty="0">
                        <a:solidFill>
                          <a:schemeClr val="tx2">
                            <a:lumMod val="50000"/>
                          </a:schemeClr>
                        </a:solidFill>
                        <a:effectLst/>
                        <a:latin typeface="Arial" panose="020B0604020202020204" pitchFamily="34" charset="0"/>
                        <a:ea typeface="Calibri"/>
                        <a:cs typeface="Arial" panose="020B0604020202020204" pitchFamily="34" charset="0"/>
                      </a:endParaRPr>
                    </a:p>
                  </a:txBody>
                  <a:tcPr marL="35544" marR="35544" marT="0" marB="0">
                    <a:solidFill>
                      <a:schemeClr val="accent2">
                        <a:lumMod val="20000"/>
                        <a:lumOff val="80000"/>
                      </a:schemeClr>
                    </a:solidFill>
                  </a:tcPr>
                </a:tc>
                <a:tc>
                  <a:txBody>
                    <a:bodyPr/>
                    <a:lstStyle/>
                    <a:p>
                      <a:pPr marL="0" indent="0" algn="ctr">
                        <a:spcAft>
                          <a:spcPts val="0"/>
                        </a:spcAft>
                      </a:pPr>
                      <a:r>
                        <a:rPr lang="en-GB" sz="1400" b="1" dirty="0">
                          <a:solidFill>
                            <a:schemeClr val="tx2">
                              <a:lumMod val="50000"/>
                            </a:schemeClr>
                          </a:solidFill>
                          <a:effectLst/>
                          <a:latin typeface="Arial" panose="020B0604020202020204" pitchFamily="34" charset="0"/>
                          <a:cs typeface="Arial" panose="020B0604020202020204" pitchFamily="34" charset="0"/>
                        </a:rPr>
                        <a:t>Disabled</a:t>
                      </a:r>
                      <a:endParaRPr lang="en-GB" sz="1400" b="1" dirty="0">
                        <a:solidFill>
                          <a:schemeClr val="tx2">
                            <a:lumMod val="50000"/>
                          </a:schemeClr>
                        </a:solidFill>
                        <a:effectLst/>
                        <a:latin typeface="Arial" panose="020B0604020202020204" pitchFamily="34" charset="0"/>
                        <a:ea typeface="Calibri"/>
                        <a:cs typeface="Arial" panose="020B0604020202020204" pitchFamily="34" charset="0"/>
                      </a:endParaRPr>
                    </a:p>
                  </a:txBody>
                  <a:tcPr marL="35544" marR="35544" marT="0" marB="0">
                    <a:solidFill>
                      <a:schemeClr val="accent2">
                        <a:lumMod val="20000"/>
                        <a:lumOff val="80000"/>
                      </a:schemeClr>
                    </a:solidFill>
                  </a:tcPr>
                </a:tc>
                <a:tc>
                  <a:txBody>
                    <a:bodyPr/>
                    <a:lstStyle/>
                    <a:p>
                      <a:pPr marL="0" indent="0" algn="ctr">
                        <a:spcAft>
                          <a:spcPts val="0"/>
                        </a:spcAft>
                      </a:pPr>
                      <a:r>
                        <a:rPr lang="en-GB" sz="1400" b="1" dirty="0">
                          <a:solidFill>
                            <a:schemeClr val="tx2">
                              <a:lumMod val="50000"/>
                            </a:schemeClr>
                          </a:solidFill>
                          <a:effectLst/>
                          <a:latin typeface="Arial" panose="020B0604020202020204" pitchFamily="34" charset="0"/>
                          <a:cs typeface="Arial" panose="020B0604020202020204" pitchFamily="34" charset="0"/>
                        </a:rPr>
                        <a:t>Non-Disabled</a:t>
                      </a:r>
                      <a:endParaRPr lang="en-GB" sz="1400" b="1" dirty="0">
                        <a:solidFill>
                          <a:schemeClr val="tx2">
                            <a:lumMod val="50000"/>
                          </a:schemeClr>
                        </a:solidFill>
                        <a:effectLst/>
                        <a:latin typeface="Arial" panose="020B0604020202020204" pitchFamily="34" charset="0"/>
                        <a:ea typeface="Calibri"/>
                        <a:cs typeface="Arial" panose="020B0604020202020204" pitchFamily="34" charset="0"/>
                      </a:endParaRPr>
                    </a:p>
                  </a:txBody>
                  <a:tcPr marL="35544" marR="35544" marT="0" marB="0">
                    <a:solidFill>
                      <a:schemeClr val="accent2">
                        <a:lumMod val="20000"/>
                        <a:lumOff val="80000"/>
                      </a:schemeClr>
                    </a:solidFill>
                  </a:tcPr>
                </a:tc>
                <a:tc>
                  <a:txBody>
                    <a:bodyPr/>
                    <a:lstStyle/>
                    <a:p>
                      <a:pPr marL="0" indent="0" algn="ctr">
                        <a:spcAft>
                          <a:spcPts val="0"/>
                        </a:spcAft>
                      </a:pPr>
                      <a:r>
                        <a:rPr lang="en-GB" sz="1400" b="1" dirty="0">
                          <a:solidFill>
                            <a:schemeClr val="tx2">
                              <a:lumMod val="50000"/>
                            </a:schemeClr>
                          </a:solidFill>
                          <a:effectLst/>
                          <a:latin typeface="Arial" panose="020B0604020202020204" pitchFamily="34" charset="0"/>
                          <a:cs typeface="Arial" panose="020B0604020202020204" pitchFamily="34" charset="0"/>
                        </a:rPr>
                        <a:t>Disabled</a:t>
                      </a:r>
                      <a:endParaRPr lang="en-GB" sz="1400" b="1" dirty="0">
                        <a:solidFill>
                          <a:schemeClr val="tx2">
                            <a:lumMod val="50000"/>
                          </a:schemeClr>
                        </a:solidFill>
                        <a:effectLst/>
                        <a:latin typeface="Arial" panose="020B0604020202020204" pitchFamily="34" charset="0"/>
                        <a:ea typeface="Calibri"/>
                        <a:cs typeface="Arial" panose="020B0604020202020204" pitchFamily="34" charset="0"/>
                      </a:endParaRPr>
                    </a:p>
                  </a:txBody>
                  <a:tcPr marL="35544" marR="35544" marT="0" marB="0">
                    <a:solidFill>
                      <a:schemeClr val="accent2">
                        <a:lumMod val="20000"/>
                        <a:lumOff val="80000"/>
                      </a:schemeClr>
                    </a:solidFill>
                  </a:tcPr>
                </a:tc>
                <a:tc>
                  <a:txBody>
                    <a:bodyPr/>
                    <a:lstStyle/>
                    <a:p>
                      <a:pPr marL="0" indent="0" algn="ctr">
                        <a:spcAft>
                          <a:spcPts val="0"/>
                        </a:spcAft>
                      </a:pPr>
                      <a:r>
                        <a:rPr lang="en-GB" sz="1400" b="1" dirty="0">
                          <a:solidFill>
                            <a:schemeClr val="tx2">
                              <a:lumMod val="50000"/>
                            </a:schemeClr>
                          </a:solidFill>
                          <a:effectLst/>
                          <a:latin typeface="Arial" panose="020B0604020202020204" pitchFamily="34" charset="0"/>
                          <a:cs typeface="Arial" panose="020B0604020202020204" pitchFamily="34" charset="0"/>
                        </a:rPr>
                        <a:t>Non-Disabled</a:t>
                      </a:r>
                      <a:endParaRPr lang="en-GB" sz="1400" b="1" dirty="0">
                        <a:solidFill>
                          <a:schemeClr val="tx2">
                            <a:lumMod val="50000"/>
                          </a:schemeClr>
                        </a:solidFill>
                        <a:effectLst/>
                        <a:latin typeface="Arial" panose="020B0604020202020204" pitchFamily="34" charset="0"/>
                        <a:ea typeface="Calibri"/>
                        <a:cs typeface="Arial" panose="020B0604020202020204" pitchFamily="34" charset="0"/>
                      </a:endParaRPr>
                    </a:p>
                  </a:txBody>
                  <a:tcPr marL="35544" marR="35544" marT="0" marB="0">
                    <a:solidFill>
                      <a:schemeClr val="accent2">
                        <a:lumMod val="20000"/>
                        <a:lumOff val="80000"/>
                      </a:schemeClr>
                    </a:solidFill>
                  </a:tcPr>
                </a:tc>
                <a:tc>
                  <a:txBody>
                    <a:bodyPr/>
                    <a:lstStyle/>
                    <a:p>
                      <a:pPr marL="0" indent="0" algn="ctr">
                        <a:spcAft>
                          <a:spcPts val="0"/>
                        </a:spcAft>
                      </a:pPr>
                      <a:r>
                        <a:rPr lang="en-GB" sz="1400" b="1" dirty="0" smtClean="0">
                          <a:solidFill>
                            <a:schemeClr val="tx2">
                              <a:lumMod val="50000"/>
                            </a:schemeClr>
                          </a:solidFill>
                          <a:effectLst/>
                          <a:latin typeface="Arial" panose="020B0604020202020204" pitchFamily="34" charset="0"/>
                          <a:cs typeface="Arial" panose="020B0604020202020204" pitchFamily="34" charset="0"/>
                        </a:rPr>
                        <a:t>Likelihood</a:t>
                      </a:r>
                      <a:r>
                        <a:rPr lang="en-GB" sz="1400" b="1" dirty="0">
                          <a:solidFill>
                            <a:schemeClr val="tx2">
                              <a:lumMod val="50000"/>
                            </a:schemeClr>
                          </a:solidFill>
                          <a:effectLst/>
                          <a:latin typeface="Arial" panose="020B0604020202020204" pitchFamily="34" charset="0"/>
                          <a:cs typeface="Arial" panose="020B0604020202020204" pitchFamily="34" charset="0"/>
                        </a:rPr>
                        <a:t> </a:t>
                      </a:r>
                      <a:endParaRPr lang="en-GB" sz="1400" b="1" dirty="0">
                        <a:solidFill>
                          <a:schemeClr val="tx2">
                            <a:lumMod val="50000"/>
                          </a:schemeClr>
                        </a:solidFill>
                        <a:effectLst/>
                        <a:latin typeface="Arial" panose="020B0604020202020204" pitchFamily="34" charset="0"/>
                        <a:ea typeface="Calibri"/>
                        <a:cs typeface="Arial" panose="020B0604020202020204" pitchFamily="34" charset="0"/>
                      </a:endParaRPr>
                    </a:p>
                  </a:txBody>
                  <a:tcPr marL="35544" marR="35544" marT="0" marB="0">
                    <a:solidFill>
                      <a:schemeClr val="accent2">
                        <a:lumMod val="20000"/>
                        <a:lumOff val="80000"/>
                      </a:schemeClr>
                    </a:solidFill>
                  </a:tcPr>
                </a:tc>
              </a:tr>
              <a:tr h="315949">
                <a:tc>
                  <a:txBody>
                    <a:bodyPr/>
                    <a:lstStyle/>
                    <a:p>
                      <a:pPr marL="0" indent="0">
                        <a:spcAft>
                          <a:spcPts val="0"/>
                        </a:spcAft>
                      </a:pPr>
                      <a:r>
                        <a:rPr lang="en-GB" sz="1400" dirty="0">
                          <a:effectLst/>
                          <a:latin typeface="Arial" panose="020B0604020202020204" pitchFamily="34" charset="0"/>
                          <a:cs typeface="Arial" panose="020B0604020202020204" pitchFamily="34" charset="0"/>
                        </a:rPr>
                        <a:t>March 2019</a:t>
                      </a:r>
                      <a:endParaRPr lang="en-GB" sz="1400" dirty="0">
                        <a:effectLst/>
                        <a:latin typeface="Arial" panose="020B0604020202020204" pitchFamily="34" charset="0"/>
                        <a:ea typeface="Calibri"/>
                        <a:cs typeface="Arial" panose="020B0604020202020204" pitchFamily="34" charset="0"/>
                      </a:endParaRPr>
                    </a:p>
                  </a:txBody>
                  <a:tcPr marL="35544" marR="35544" marT="0" marB="0">
                    <a:solidFill>
                      <a:schemeClr val="accent2"/>
                    </a:solidFill>
                  </a:tcPr>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201</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35544" marR="35544" marT="0" marB="0">
                    <a:solidFill>
                      <a:schemeClr val="accent2">
                        <a:lumMod val="40000"/>
                        <a:lumOff val="60000"/>
                      </a:schemeClr>
                    </a:solidFill>
                  </a:tcPr>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4046</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35544" marR="35544" marT="0" marB="0">
                    <a:solidFill>
                      <a:schemeClr val="accent2">
                        <a:lumMod val="40000"/>
                        <a:lumOff val="60000"/>
                      </a:schemeClr>
                    </a:solidFill>
                  </a:tcPr>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52</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35544" marR="35544" marT="0" marB="0">
                    <a:solidFill>
                      <a:schemeClr val="accent2">
                        <a:lumMod val="40000"/>
                        <a:lumOff val="60000"/>
                      </a:schemeClr>
                    </a:solidFill>
                  </a:tcPr>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1444</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35544" marR="35544" marT="0" marB="0">
                    <a:solidFill>
                      <a:schemeClr val="accent2">
                        <a:lumMod val="40000"/>
                        <a:lumOff val="60000"/>
                      </a:schemeClr>
                    </a:solidFill>
                  </a:tcPr>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26%</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35544" marR="35544" marT="0" marB="0">
                    <a:solidFill>
                      <a:schemeClr val="accent2">
                        <a:lumMod val="40000"/>
                        <a:lumOff val="60000"/>
                      </a:schemeClr>
                    </a:solidFill>
                  </a:tcPr>
                </a:tc>
                <a:tc>
                  <a:txBody>
                    <a:bodyPr/>
                    <a:lstStyle/>
                    <a:p>
                      <a:pPr marL="0" indent="0" algn="ctr">
                        <a:spcAft>
                          <a:spcPts val="0"/>
                        </a:spcAft>
                        <a:tabLst/>
                      </a:pPr>
                      <a:r>
                        <a:rPr lang="en-GB" sz="1400" dirty="0">
                          <a:solidFill>
                            <a:schemeClr val="tx2">
                              <a:lumMod val="50000"/>
                            </a:schemeClr>
                          </a:solidFill>
                          <a:effectLst/>
                          <a:latin typeface="Arial" panose="020B0604020202020204" pitchFamily="34" charset="0"/>
                          <a:cs typeface="Arial" panose="020B0604020202020204" pitchFamily="34" charset="0"/>
                        </a:rPr>
                        <a:t>36%</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35544" marR="35544" marT="0" marB="0">
                    <a:solidFill>
                      <a:schemeClr val="accent2">
                        <a:lumMod val="40000"/>
                        <a:lumOff val="60000"/>
                      </a:schemeClr>
                    </a:solidFill>
                  </a:tcPr>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1.38</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35544" marR="35544" marT="0" marB="0">
                    <a:solidFill>
                      <a:schemeClr val="accent2">
                        <a:lumMod val="40000"/>
                        <a:lumOff val="60000"/>
                      </a:schemeClr>
                    </a:solidFill>
                  </a:tcPr>
                </a:tc>
              </a:tr>
              <a:tr h="315949">
                <a:tc>
                  <a:txBody>
                    <a:bodyPr/>
                    <a:lstStyle/>
                    <a:p>
                      <a:pPr marL="0" indent="0">
                        <a:spcAft>
                          <a:spcPts val="0"/>
                        </a:spcAft>
                      </a:pPr>
                      <a:r>
                        <a:rPr lang="en-GB" sz="1400" dirty="0">
                          <a:effectLst/>
                          <a:latin typeface="Arial" panose="020B0604020202020204" pitchFamily="34" charset="0"/>
                          <a:cs typeface="Arial" panose="020B0604020202020204" pitchFamily="34" charset="0"/>
                        </a:rPr>
                        <a:t>March 2020</a:t>
                      </a:r>
                      <a:endParaRPr lang="en-GB" sz="1400" dirty="0">
                        <a:effectLst/>
                        <a:latin typeface="Arial" panose="020B0604020202020204" pitchFamily="34" charset="0"/>
                        <a:ea typeface="Calibri"/>
                        <a:cs typeface="Arial" panose="020B0604020202020204" pitchFamily="34" charset="0"/>
                      </a:endParaRPr>
                    </a:p>
                  </a:txBody>
                  <a:tcPr marL="35544" marR="35544" marT="0" marB="0">
                    <a:solidFill>
                      <a:schemeClr val="accent2"/>
                    </a:solidFill>
                  </a:tcPr>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263</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35544" marR="35544" marT="0" marB="0">
                    <a:solidFill>
                      <a:schemeClr val="accent2">
                        <a:lumMod val="20000"/>
                        <a:lumOff val="80000"/>
                      </a:schemeClr>
                    </a:solidFill>
                  </a:tcPr>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5489</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35544" marR="35544" marT="0" marB="0">
                    <a:solidFill>
                      <a:schemeClr val="accent2">
                        <a:lumMod val="20000"/>
                        <a:lumOff val="80000"/>
                      </a:schemeClr>
                    </a:solidFill>
                  </a:tcPr>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57</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35544" marR="35544" marT="0" marB="0">
                    <a:solidFill>
                      <a:schemeClr val="accent2">
                        <a:lumMod val="20000"/>
                        <a:lumOff val="80000"/>
                      </a:schemeClr>
                    </a:solidFill>
                  </a:tcPr>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1507</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35544" marR="35544" marT="0" marB="0">
                    <a:solidFill>
                      <a:schemeClr val="accent2">
                        <a:lumMod val="20000"/>
                        <a:lumOff val="80000"/>
                      </a:schemeClr>
                    </a:solidFill>
                  </a:tcPr>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22%</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35544" marR="35544" marT="0" marB="0">
                    <a:solidFill>
                      <a:schemeClr val="accent2">
                        <a:lumMod val="20000"/>
                        <a:lumOff val="80000"/>
                      </a:schemeClr>
                    </a:solidFill>
                  </a:tcPr>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27%</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35544" marR="35544" marT="0" marB="0">
                    <a:solidFill>
                      <a:schemeClr val="accent2">
                        <a:lumMod val="20000"/>
                        <a:lumOff val="80000"/>
                      </a:schemeClr>
                    </a:solidFill>
                  </a:tcPr>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1.27</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35544" marR="35544" marT="0" marB="0">
                    <a:solidFill>
                      <a:schemeClr val="accent2">
                        <a:lumMod val="20000"/>
                        <a:lumOff val="80000"/>
                      </a:schemeClr>
                    </a:solidFill>
                  </a:tcPr>
                </a:tc>
              </a:tr>
              <a:tr h="315949">
                <a:tc>
                  <a:txBody>
                    <a:bodyPr/>
                    <a:lstStyle/>
                    <a:p>
                      <a:pPr marL="0" indent="0">
                        <a:spcAft>
                          <a:spcPts val="0"/>
                        </a:spcAft>
                      </a:pPr>
                      <a:r>
                        <a:rPr lang="en-GB" sz="1400" dirty="0">
                          <a:effectLst/>
                          <a:latin typeface="Arial" panose="020B0604020202020204" pitchFamily="34" charset="0"/>
                          <a:cs typeface="Arial" panose="020B0604020202020204" pitchFamily="34" charset="0"/>
                        </a:rPr>
                        <a:t>March 2021</a:t>
                      </a:r>
                      <a:endParaRPr lang="en-GB" sz="1400" dirty="0">
                        <a:effectLst/>
                        <a:latin typeface="Arial" panose="020B0604020202020204" pitchFamily="34" charset="0"/>
                        <a:ea typeface="Calibri"/>
                        <a:cs typeface="Arial" panose="020B0604020202020204" pitchFamily="34" charset="0"/>
                      </a:endParaRPr>
                    </a:p>
                  </a:txBody>
                  <a:tcPr marL="35544" marR="35544" marT="0" marB="0">
                    <a:solidFill>
                      <a:schemeClr val="accent2"/>
                    </a:solidFill>
                  </a:tcPr>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279</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35544" marR="35544" marT="0" marB="0">
                    <a:solidFill>
                      <a:schemeClr val="accent2">
                        <a:lumMod val="40000"/>
                        <a:lumOff val="60000"/>
                      </a:schemeClr>
                    </a:solidFill>
                  </a:tcPr>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4462</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35544" marR="35544" marT="0" marB="0">
                    <a:solidFill>
                      <a:schemeClr val="accent2">
                        <a:lumMod val="40000"/>
                        <a:lumOff val="60000"/>
                      </a:schemeClr>
                    </a:solidFill>
                  </a:tcPr>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75</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35544" marR="35544" marT="0" marB="0">
                    <a:solidFill>
                      <a:schemeClr val="accent2">
                        <a:lumMod val="40000"/>
                        <a:lumOff val="60000"/>
                      </a:schemeClr>
                    </a:solidFill>
                  </a:tcPr>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1271</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35544" marR="35544" marT="0" marB="0">
                    <a:solidFill>
                      <a:schemeClr val="accent2">
                        <a:lumMod val="40000"/>
                        <a:lumOff val="60000"/>
                      </a:schemeClr>
                    </a:solidFill>
                  </a:tcPr>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27%</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35544" marR="35544" marT="0" marB="0">
                    <a:solidFill>
                      <a:schemeClr val="accent2">
                        <a:lumMod val="40000"/>
                        <a:lumOff val="60000"/>
                      </a:schemeClr>
                    </a:solidFill>
                  </a:tcPr>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28%</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35544" marR="35544" marT="0" marB="0">
                    <a:solidFill>
                      <a:schemeClr val="accent2">
                        <a:lumMod val="40000"/>
                        <a:lumOff val="60000"/>
                      </a:schemeClr>
                    </a:solidFill>
                  </a:tcPr>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*1.06</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35544" marR="35544" marT="0" marB="0">
                    <a:solidFill>
                      <a:schemeClr val="accent2">
                        <a:lumMod val="40000"/>
                        <a:lumOff val="60000"/>
                      </a:schemeClr>
                    </a:solidFill>
                  </a:tcPr>
                </a:tc>
              </a:tr>
            </a:tbl>
          </a:graphicData>
        </a:graphic>
      </p:graphicFrame>
      <p:sp>
        <p:nvSpPr>
          <p:cNvPr id="11" name="Down Arrow 10"/>
          <p:cNvSpPr/>
          <p:nvPr/>
        </p:nvSpPr>
        <p:spPr>
          <a:xfrm flipH="1">
            <a:off x="8460432" y="4581128"/>
            <a:ext cx="44450" cy="88900"/>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2" name="Up Arrow 11"/>
          <p:cNvSpPr/>
          <p:nvPr/>
        </p:nvSpPr>
        <p:spPr>
          <a:xfrm>
            <a:off x="6170897" y="4869160"/>
            <a:ext cx="44450" cy="84137"/>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4" name="Up Arrow 13"/>
          <p:cNvSpPr/>
          <p:nvPr/>
        </p:nvSpPr>
        <p:spPr>
          <a:xfrm>
            <a:off x="7236296" y="4869159"/>
            <a:ext cx="46038" cy="84137"/>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6" name="Down Arrow 15"/>
          <p:cNvSpPr/>
          <p:nvPr/>
        </p:nvSpPr>
        <p:spPr>
          <a:xfrm flipH="1">
            <a:off x="8489837" y="4847597"/>
            <a:ext cx="46037" cy="88900"/>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19442990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512" y="116632"/>
            <a:ext cx="7200800" cy="1143000"/>
          </a:xfrm>
        </p:spPr>
        <p:txBody>
          <a:bodyPr>
            <a:noAutofit/>
          </a:bodyPr>
          <a:lstStyle/>
          <a:p>
            <a:pPr algn="l">
              <a:tabLst>
                <a:tab pos="2606675" algn="l"/>
              </a:tabLst>
            </a:pPr>
            <a:r>
              <a:rPr lang="en-GB" sz="2800" dirty="0" smtClean="0">
                <a:solidFill>
                  <a:schemeClr val="accent3"/>
                </a:solidFill>
              </a:rPr>
              <a:t> Metric </a:t>
            </a:r>
            <a:r>
              <a:rPr lang="en-GB" sz="2800" dirty="0">
                <a:solidFill>
                  <a:schemeClr val="accent3"/>
                </a:solidFill>
              </a:rPr>
              <a:t>3</a:t>
            </a:r>
            <a:r>
              <a:rPr lang="en-GB" sz="2800" dirty="0" smtClean="0">
                <a:solidFill>
                  <a:schemeClr val="accent3"/>
                </a:solidFill>
              </a:rPr>
              <a:t>: </a:t>
            </a:r>
            <a:r>
              <a:rPr lang="en-GB" sz="2800" dirty="0"/>
              <a:t>Likelihood of </a:t>
            </a:r>
            <a:r>
              <a:rPr lang="en-GB" sz="2800" dirty="0" smtClean="0"/>
              <a:t>staff entering </a:t>
            </a:r>
            <a:br>
              <a:rPr lang="en-GB" sz="2800" dirty="0" smtClean="0"/>
            </a:br>
            <a:r>
              <a:rPr lang="en-GB" sz="2800" dirty="0" smtClean="0"/>
              <a:t>the formal capability process</a:t>
            </a:r>
            <a:endParaRPr lang="en-GB" sz="2800" dirty="0"/>
          </a:p>
        </p:txBody>
      </p:sp>
      <p:sp>
        <p:nvSpPr>
          <p:cNvPr id="2" name="TextBox 1"/>
          <p:cNvSpPr txBox="1"/>
          <p:nvPr/>
        </p:nvSpPr>
        <p:spPr>
          <a:xfrm>
            <a:off x="365587" y="4653136"/>
            <a:ext cx="8568952" cy="1477328"/>
          </a:xfrm>
          <a:prstGeom prst="rect">
            <a:avLst/>
          </a:prstGeom>
          <a:noFill/>
        </p:spPr>
        <p:txBody>
          <a:bodyPr wrap="square" rtlCol="0">
            <a:spAutoFit/>
          </a:bodyPr>
          <a:lstStyle/>
          <a:p>
            <a:pPr marL="285750" indent="-285750">
              <a:buClr>
                <a:schemeClr val="accent3"/>
              </a:buClr>
              <a:buFont typeface="Wingdings" panose="05000000000000000000" pitchFamily="2" charset="2"/>
              <a:buChar char="§"/>
            </a:pPr>
            <a:r>
              <a:rPr lang="en-GB" dirty="0" smtClean="0">
                <a:solidFill>
                  <a:schemeClr val="tx2">
                    <a:lumMod val="50000"/>
                  </a:schemeClr>
                </a:solidFill>
                <a:latin typeface="Arial" panose="020B0604020202020204" pitchFamily="34" charset="0"/>
                <a:cs typeface="Arial" panose="020B0604020202020204" pitchFamily="34" charset="0"/>
              </a:rPr>
              <a:t>There were no disabled staff who entered the formal capability process during the 2-year rolling period April 2019 to March 2021</a:t>
            </a:r>
            <a:endParaRPr lang="en-GB" dirty="0" smtClean="0">
              <a:solidFill>
                <a:schemeClr val="tx2">
                  <a:lumMod val="50000"/>
                </a:schemeClr>
              </a:solidFill>
            </a:endParaRPr>
          </a:p>
          <a:p>
            <a:pPr marL="742950" lvl="1" indent="-285750">
              <a:buClr>
                <a:schemeClr val="accent3"/>
              </a:buClr>
              <a:buFont typeface="Wingdings" panose="05000000000000000000" pitchFamily="2" charset="2"/>
              <a:buChar char="§"/>
            </a:pPr>
            <a:endParaRPr lang="en-GB" dirty="0" smtClean="0">
              <a:solidFill>
                <a:schemeClr val="tx2">
                  <a:lumMod val="50000"/>
                </a:schemeClr>
              </a:solidFill>
            </a:endParaRPr>
          </a:p>
          <a:p>
            <a:pPr marL="742950" lvl="1" indent="-285750">
              <a:buClr>
                <a:schemeClr val="accent3"/>
              </a:buClr>
              <a:buFont typeface="Wingdings" panose="05000000000000000000" pitchFamily="2" charset="2"/>
              <a:buChar char="§"/>
            </a:pPr>
            <a:endParaRPr lang="en-GB" dirty="0" smtClean="0">
              <a:solidFill>
                <a:schemeClr val="tx2">
                  <a:lumMod val="50000"/>
                </a:schemeClr>
              </a:solidFill>
            </a:endParaRPr>
          </a:p>
          <a:p>
            <a:pPr marL="285750" indent="-285750">
              <a:buClr>
                <a:schemeClr val="accent3"/>
              </a:buClr>
              <a:buFont typeface="Wingdings" panose="05000000000000000000" pitchFamily="2" charset="2"/>
              <a:buChar char="§"/>
            </a:pPr>
            <a:endParaRPr lang="en-GB" dirty="0" smtClean="0">
              <a:solidFill>
                <a:schemeClr val="tx2">
                  <a:lumMod val="50000"/>
                </a:schemeClr>
              </a:solidFill>
            </a:endParaRPr>
          </a:p>
        </p:txBody>
      </p:sp>
      <p:sp>
        <p:nvSpPr>
          <p:cNvPr id="11" name="Down Arrow 10"/>
          <p:cNvSpPr/>
          <p:nvPr/>
        </p:nvSpPr>
        <p:spPr>
          <a:xfrm flipH="1">
            <a:off x="7668344" y="4149080"/>
            <a:ext cx="44450" cy="88900"/>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59726648"/>
              </p:ext>
            </p:extLst>
          </p:nvPr>
        </p:nvGraphicFramePr>
        <p:xfrm>
          <a:off x="365586" y="1268760"/>
          <a:ext cx="8382877" cy="3261360"/>
        </p:xfrm>
        <a:graphic>
          <a:graphicData uri="http://schemas.openxmlformats.org/drawingml/2006/table">
            <a:tbl>
              <a:tblPr firstRow="1" firstCol="1" bandRow="1">
                <a:tableStyleId>{5C22544A-7EE6-4342-B048-85BDC9FD1C3A}</a:tableStyleId>
              </a:tblPr>
              <a:tblGrid>
                <a:gridCol w="1110070"/>
                <a:gridCol w="1694831"/>
                <a:gridCol w="1828647"/>
                <a:gridCol w="3749329"/>
              </a:tblGrid>
              <a:tr h="1201296">
                <a:tc>
                  <a:txBody>
                    <a:bodyPr/>
                    <a:lstStyle/>
                    <a:p>
                      <a:pPr>
                        <a:spcAft>
                          <a:spcPts val="0"/>
                        </a:spcAft>
                      </a:pPr>
                      <a:r>
                        <a:rPr lang="en-GB" sz="1400" dirty="0" smtClean="0">
                          <a:effectLst/>
                          <a:latin typeface="Arial" panose="020B0604020202020204" pitchFamily="34" charset="0"/>
                          <a:ea typeface="Calibri"/>
                          <a:cs typeface="Arial" panose="020B0604020202020204" pitchFamily="34" charset="0"/>
                        </a:rPr>
                        <a:t>Year</a:t>
                      </a:r>
                      <a:endParaRPr lang="en-GB" sz="1400" dirty="0">
                        <a:effectLst/>
                        <a:latin typeface="Arial" panose="020B0604020202020204" pitchFamily="34" charset="0"/>
                        <a:ea typeface="Calibri"/>
                        <a:cs typeface="Arial" panose="020B0604020202020204" pitchFamily="34" charset="0"/>
                      </a:endParaRPr>
                    </a:p>
                  </a:txBody>
                  <a:tcPr marL="68580" marR="68580" marT="0" marB="0">
                    <a:solidFill>
                      <a:schemeClr val="accent2"/>
                    </a:solidFill>
                  </a:tcPr>
                </a:tc>
                <a:tc gridSpan="3">
                  <a:txBody>
                    <a:bodyPr/>
                    <a:lstStyle/>
                    <a:p>
                      <a:pPr>
                        <a:spcAft>
                          <a:spcPts val="0"/>
                        </a:spcAft>
                      </a:pPr>
                      <a:r>
                        <a:rPr lang="en-GB" sz="1400" dirty="0">
                          <a:effectLst/>
                          <a:latin typeface="Arial" panose="020B0604020202020204" pitchFamily="34" charset="0"/>
                          <a:cs typeface="Arial" panose="020B0604020202020204" pitchFamily="34" charset="0"/>
                        </a:rPr>
                        <a:t>Relative likelihood of Disabled staff compared to non-disabled staff entering the formal capability process, as measured by entry into the formal capability procedure. </a:t>
                      </a:r>
                    </a:p>
                    <a:p>
                      <a:pPr>
                        <a:spcAft>
                          <a:spcPts val="0"/>
                        </a:spcAft>
                      </a:pPr>
                      <a:r>
                        <a:rPr lang="en-GB" sz="1200" b="0" dirty="0">
                          <a:effectLst/>
                          <a:latin typeface="Arial" panose="020B0604020202020204" pitchFamily="34" charset="0"/>
                          <a:cs typeface="Arial" panose="020B0604020202020204" pitchFamily="34" charset="0"/>
                        </a:rPr>
                        <a:t>Note: </a:t>
                      </a:r>
                    </a:p>
                    <a:p>
                      <a:pPr>
                        <a:spcAft>
                          <a:spcPts val="0"/>
                        </a:spcAft>
                      </a:pPr>
                      <a:r>
                        <a:rPr lang="en-GB" sz="1200" b="0" dirty="0" err="1">
                          <a:effectLst/>
                          <a:latin typeface="Arial" panose="020B0604020202020204" pitchFamily="34" charset="0"/>
                          <a:cs typeface="Arial" panose="020B0604020202020204" pitchFamily="34" charset="0"/>
                        </a:rPr>
                        <a:t>i</a:t>
                      </a:r>
                      <a:r>
                        <a:rPr lang="en-GB" sz="1200" b="0" dirty="0">
                          <a:effectLst/>
                          <a:latin typeface="Arial" panose="020B0604020202020204" pitchFamily="34" charset="0"/>
                          <a:cs typeface="Arial" panose="020B0604020202020204" pitchFamily="34" charset="0"/>
                        </a:rPr>
                        <a:t>) This metric will be based on data from a two-year rolling average of the current year and the previous year </a:t>
                      </a:r>
                    </a:p>
                    <a:p>
                      <a:pPr>
                        <a:spcAft>
                          <a:spcPts val="0"/>
                        </a:spcAft>
                      </a:pPr>
                      <a:r>
                        <a:rPr lang="en-GB" sz="1200" b="0" dirty="0">
                          <a:effectLst/>
                          <a:latin typeface="Arial" panose="020B0604020202020204" pitchFamily="34" charset="0"/>
                          <a:cs typeface="Arial" panose="020B0604020202020204" pitchFamily="34" charset="0"/>
                        </a:rPr>
                        <a:t>ii) This metric applies to capability on the grounds of performance and not ill health or disciplinary.  This is different from Indicator 3 of the WRES, which measures entry into the disciplinary process</a:t>
                      </a:r>
                      <a:r>
                        <a:rPr lang="en-GB" sz="1200" dirty="0">
                          <a:effectLst/>
                          <a:latin typeface="Arial" panose="020B0604020202020204" pitchFamily="34" charset="0"/>
                          <a:cs typeface="Arial" panose="020B0604020202020204" pitchFamily="34" charset="0"/>
                        </a:rPr>
                        <a:t>. </a:t>
                      </a:r>
                    </a:p>
                    <a:p>
                      <a:pPr>
                        <a:spcAft>
                          <a:spcPts val="0"/>
                        </a:spcAft>
                      </a:pPr>
                      <a:r>
                        <a:rPr lang="en-GB" sz="1400" dirty="0">
                          <a:effectLst/>
                          <a:latin typeface="Arial" panose="020B0604020202020204" pitchFamily="34" charset="0"/>
                          <a:cs typeface="Arial" panose="020B0604020202020204" pitchFamily="34" charset="0"/>
                        </a:rPr>
                        <a:t> </a:t>
                      </a:r>
                      <a:endParaRPr lang="en-GB" sz="1400" dirty="0">
                        <a:effectLst/>
                        <a:latin typeface="Arial" panose="020B0604020202020204" pitchFamily="34" charset="0"/>
                        <a:ea typeface="Calibri"/>
                        <a:cs typeface="Arial" panose="020B0604020202020204" pitchFamily="34" charset="0"/>
                      </a:endParaRPr>
                    </a:p>
                  </a:txBody>
                  <a:tcPr marL="68580" marR="68580" marT="0" marB="0">
                    <a:solidFill>
                      <a:schemeClr val="accent2"/>
                    </a:solidFill>
                  </a:tcPr>
                </a:tc>
                <a:tc hMerge="1">
                  <a:txBody>
                    <a:bodyPr/>
                    <a:lstStyle/>
                    <a:p>
                      <a:endParaRPr lang="en-GB"/>
                    </a:p>
                  </a:txBody>
                  <a:tcPr/>
                </a:tc>
                <a:tc hMerge="1">
                  <a:txBody>
                    <a:bodyPr/>
                    <a:lstStyle/>
                    <a:p>
                      <a:endParaRPr lang="en-GB"/>
                    </a:p>
                  </a:txBody>
                  <a:tcPr/>
                </a:tc>
              </a:tr>
              <a:tr h="0">
                <a:tc>
                  <a:txBody>
                    <a:bodyPr/>
                    <a:lstStyle/>
                    <a:p>
                      <a:pPr marL="457200">
                        <a:spcAft>
                          <a:spcPts val="0"/>
                        </a:spcAft>
                      </a:pPr>
                      <a:r>
                        <a:rPr lang="en-GB" sz="1400" dirty="0">
                          <a:effectLst/>
                          <a:latin typeface="Arial" panose="020B0604020202020204" pitchFamily="34" charset="0"/>
                          <a:cs typeface="Arial" panose="020B0604020202020204" pitchFamily="34" charset="0"/>
                        </a:rPr>
                        <a:t> </a:t>
                      </a:r>
                      <a:endParaRPr lang="en-GB" sz="1400" dirty="0">
                        <a:effectLst/>
                        <a:latin typeface="Arial" panose="020B0604020202020204" pitchFamily="34" charset="0"/>
                        <a:ea typeface="Calibri"/>
                        <a:cs typeface="Arial" panose="020B0604020202020204" pitchFamily="34" charset="0"/>
                      </a:endParaRPr>
                    </a:p>
                  </a:txBody>
                  <a:tcPr marL="68580" marR="68580" marT="0" marB="0">
                    <a:solidFill>
                      <a:schemeClr val="accent2"/>
                    </a:solidFill>
                  </a:tcPr>
                </a:tc>
                <a:tc gridSpan="2">
                  <a:txBody>
                    <a:bodyPr/>
                    <a:lstStyle/>
                    <a:p>
                      <a:pPr marL="0" indent="0">
                        <a:spcAft>
                          <a:spcPts val="0"/>
                        </a:spcAft>
                      </a:pPr>
                      <a:r>
                        <a:rPr lang="en-GB" sz="1400" b="0" dirty="0">
                          <a:solidFill>
                            <a:schemeClr val="tx2">
                              <a:lumMod val="50000"/>
                            </a:schemeClr>
                          </a:solidFill>
                          <a:effectLst/>
                          <a:latin typeface="Arial" panose="020B0604020202020204" pitchFamily="34" charset="0"/>
                          <a:cs typeface="Arial" panose="020B0604020202020204" pitchFamily="34" charset="0"/>
                        </a:rPr>
                        <a:t>Number of staff who are part of a formal capability process on the grounds of performance</a:t>
                      </a:r>
                      <a:endParaRPr lang="en-GB" sz="1400" b="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solidFill>
                      <a:schemeClr val="accent2">
                        <a:lumMod val="40000"/>
                        <a:lumOff val="60000"/>
                      </a:schemeClr>
                    </a:solidFill>
                  </a:tcPr>
                </a:tc>
                <a:tc hMerge="1">
                  <a:txBody>
                    <a:bodyPr/>
                    <a:lstStyle/>
                    <a:p>
                      <a:endParaRPr lang="en-GB"/>
                    </a:p>
                  </a:txBody>
                  <a:tcPr/>
                </a:tc>
                <a:tc>
                  <a:txBody>
                    <a:bodyPr/>
                    <a:lstStyle/>
                    <a:p>
                      <a:pPr marL="0" indent="0">
                        <a:spcAft>
                          <a:spcPts val="0"/>
                        </a:spcAft>
                      </a:pPr>
                      <a:r>
                        <a:rPr lang="en-GB" sz="1400" b="0" dirty="0">
                          <a:solidFill>
                            <a:schemeClr val="tx2">
                              <a:lumMod val="50000"/>
                            </a:schemeClr>
                          </a:solidFill>
                          <a:effectLst/>
                          <a:latin typeface="Arial" panose="020B0604020202020204" pitchFamily="34" charset="0"/>
                          <a:cs typeface="Arial" panose="020B0604020202020204" pitchFamily="34" charset="0"/>
                        </a:rPr>
                        <a:t>Relative likelihood of disabled staff entering the formal disciplinary process compared to non-disabled staff</a:t>
                      </a:r>
                      <a:endParaRPr lang="en-GB" sz="1400" b="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solidFill>
                      <a:schemeClr val="accent2">
                        <a:lumMod val="40000"/>
                        <a:lumOff val="60000"/>
                      </a:schemeClr>
                    </a:solidFill>
                  </a:tcPr>
                </a:tc>
              </a:tr>
              <a:tr h="0">
                <a:tc>
                  <a:txBody>
                    <a:bodyPr/>
                    <a:lstStyle/>
                    <a:p>
                      <a:pPr marL="457200">
                        <a:spcAft>
                          <a:spcPts val="0"/>
                        </a:spcAft>
                      </a:pPr>
                      <a:r>
                        <a:rPr lang="en-GB" sz="1400" dirty="0">
                          <a:effectLst/>
                          <a:latin typeface="Arial" panose="020B0604020202020204" pitchFamily="34" charset="0"/>
                          <a:cs typeface="Arial" panose="020B0604020202020204" pitchFamily="34" charset="0"/>
                        </a:rPr>
                        <a:t> </a:t>
                      </a:r>
                      <a:endParaRPr lang="en-GB" sz="1400" dirty="0">
                        <a:effectLst/>
                        <a:latin typeface="Arial" panose="020B0604020202020204" pitchFamily="34" charset="0"/>
                        <a:ea typeface="Calibri"/>
                        <a:cs typeface="Arial" panose="020B0604020202020204" pitchFamily="34" charset="0"/>
                      </a:endParaRPr>
                    </a:p>
                  </a:txBody>
                  <a:tcPr marL="68580" marR="68580" marT="0" marB="0">
                    <a:solidFill>
                      <a:schemeClr val="accent2"/>
                    </a:solidFill>
                  </a:tcPr>
                </a:tc>
                <a:tc>
                  <a:txBody>
                    <a:bodyPr/>
                    <a:lstStyle/>
                    <a:p>
                      <a:pPr marL="0" indent="0" algn="ctr">
                        <a:spcAft>
                          <a:spcPts val="0"/>
                        </a:spcAft>
                      </a:pPr>
                      <a:r>
                        <a:rPr lang="en-GB" sz="1400" b="1" dirty="0">
                          <a:solidFill>
                            <a:schemeClr val="tx2">
                              <a:lumMod val="50000"/>
                            </a:schemeClr>
                          </a:solidFill>
                          <a:effectLst/>
                          <a:latin typeface="Arial" panose="020B0604020202020204" pitchFamily="34" charset="0"/>
                          <a:cs typeface="Arial" panose="020B0604020202020204" pitchFamily="34" charset="0"/>
                        </a:rPr>
                        <a:t>Disabled</a:t>
                      </a:r>
                      <a:endParaRPr lang="en-GB" sz="1400" b="1" dirty="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solidFill>
                      <a:schemeClr val="accent2">
                        <a:lumMod val="20000"/>
                        <a:lumOff val="80000"/>
                      </a:schemeClr>
                    </a:solidFill>
                  </a:tcPr>
                </a:tc>
                <a:tc>
                  <a:txBody>
                    <a:bodyPr/>
                    <a:lstStyle/>
                    <a:p>
                      <a:pPr marL="0" indent="0" algn="ctr">
                        <a:spcAft>
                          <a:spcPts val="0"/>
                        </a:spcAft>
                      </a:pPr>
                      <a:r>
                        <a:rPr lang="en-GB" sz="1400" b="1" dirty="0">
                          <a:solidFill>
                            <a:schemeClr val="tx2">
                              <a:lumMod val="50000"/>
                            </a:schemeClr>
                          </a:solidFill>
                          <a:effectLst/>
                          <a:latin typeface="Arial" panose="020B0604020202020204" pitchFamily="34" charset="0"/>
                          <a:cs typeface="Arial" panose="020B0604020202020204" pitchFamily="34" charset="0"/>
                        </a:rPr>
                        <a:t>Non-Disabled</a:t>
                      </a:r>
                      <a:endParaRPr lang="en-GB" sz="1400" b="1" dirty="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solidFill>
                      <a:schemeClr val="accent2">
                        <a:lumMod val="20000"/>
                        <a:lumOff val="80000"/>
                      </a:schemeClr>
                    </a:solidFill>
                  </a:tcPr>
                </a:tc>
                <a:tc>
                  <a:txBody>
                    <a:bodyPr/>
                    <a:lstStyle/>
                    <a:p>
                      <a:pPr marL="45720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 </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solidFill>
                      <a:schemeClr val="accent2">
                        <a:lumMod val="20000"/>
                        <a:lumOff val="80000"/>
                      </a:schemeClr>
                    </a:solidFill>
                  </a:tcPr>
                </a:tc>
              </a:tr>
              <a:tr h="0">
                <a:tc>
                  <a:txBody>
                    <a:bodyPr/>
                    <a:lstStyle/>
                    <a:p>
                      <a:pPr marL="0" indent="0">
                        <a:spcAft>
                          <a:spcPts val="0"/>
                        </a:spcAft>
                      </a:pPr>
                      <a:r>
                        <a:rPr lang="en-GB" sz="1400" dirty="0">
                          <a:effectLst/>
                          <a:latin typeface="Arial" panose="020B0604020202020204" pitchFamily="34" charset="0"/>
                          <a:cs typeface="Arial" panose="020B0604020202020204" pitchFamily="34" charset="0"/>
                        </a:rPr>
                        <a:t>March 2019</a:t>
                      </a:r>
                      <a:endParaRPr lang="en-GB" sz="1400" dirty="0">
                        <a:effectLst/>
                        <a:latin typeface="Arial" panose="020B0604020202020204" pitchFamily="34" charset="0"/>
                        <a:ea typeface="Calibri"/>
                        <a:cs typeface="Arial" panose="020B0604020202020204" pitchFamily="34" charset="0"/>
                      </a:endParaRPr>
                    </a:p>
                  </a:txBody>
                  <a:tcPr marL="68580" marR="68580" marT="0" marB="0">
                    <a:solidFill>
                      <a:schemeClr val="accent2"/>
                    </a:solidFill>
                  </a:tcPr>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2</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solidFill>
                      <a:schemeClr val="accent2">
                        <a:lumMod val="40000"/>
                        <a:lumOff val="60000"/>
                      </a:schemeClr>
                    </a:solidFill>
                  </a:tcPr>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16</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solidFill>
                      <a:schemeClr val="accent2">
                        <a:lumMod val="40000"/>
                        <a:lumOff val="60000"/>
                      </a:schemeClr>
                    </a:solidFill>
                  </a:tcPr>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2.95</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solidFill>
                      <a:schemeClr val="accent2">
                        <a:lumMod val="40000"/>
                        <a:lumOff val="60000"/>
                      </a:schemeClr>
                    </a:solidFill>
                  </a:tcPr>
                </a:tc>
              </a:tr>
              <a:tr h="0">
                <a:tc>
                  <a:txBody>
                    <a:bodyPr/>
                    <a:lstStyle/>
                    <a:p>
                      <a:pPr marL="0" indent="0">
                        <a:spcAft>
                          <a:spcPts val="0"/>
                        </a:spcAft>
                      </a:pPr>
                      <a:r>
                        <a:rPr lang="en-GB" sz="1400" dirty="0">
                          <a:effectLst/>
                          <a:latin typeface="Arial" panose="020B0604020202020204" pitchFamily="34" charset="0"/>
                          <a:cs typeface="Arial" panose="020B0604020202020204" pitchFamily="34" charset="0"/>
                        </a:rPr>
                        <a:t>March 2020</a:t>
                      </a:r>
                      <a:endParaRPr lang="en-GB" sz="1400" dirty="0">
                        <a:effectLst/>
                        <a:latin typeface="Arial" panose="020B0604020202020204" pitchFamily="34" charset="0"/>
                        <a:ea typeface="Calibri"/>
                        <a:cs typeface="Arial" panose="020B0604020202020204" pitchFamily="34" charset="0"/>
                      </a:endParaRPr>
                    </a:p>
                  </a:txBody>
                  <a:tcPr marL="68580" marR="68580" marT="0" marB="0">
                    <a:solidFill>
                      <a:schemeClr val="accent2"/>
                    </a:solidFill>
                  </a:tcPr>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2</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solidFill>
                      <a:schemeClr val="accent2">
                        <a:lumMod val="20000"/>
                        <a:lumOff val="80000"/>
                      </a:schemeClr>
                    </a:solidFill>
                  </a:tcPr>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20</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solidFill>
                      <a:schemeClr val="accent2">
                        <a:lumMod val="20000"/>
                        <a:lumOff val="80000"/>
                      </a:schemeClr>
                    </a:solidFill>
                  </a:tcPr>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2.55</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solidFill>
                      <a:schemeClr val="accent2">
                        <a:lumMod val="20000"/>
                        <a:lumOff val="80000"/>
                      </a:schemeClr>
                    </a:solidFill>
                  </a:tcPr>
                </a:tc>
              </a:tr>
              <a:tr h="0">
                <a:tc>
                  <a:txBody>
                    <a:bodyPr/>
                    <a:lstStyle/>
                    <a:p>
                      <a:pPr marL="0" indent="0">
                        <a:spcAft>
                          <a:spcPts val="0"/>
                        </a:spcAft>
                      </a:pPr>
                      <a:r>
                        <a:rPr lang="en-GB" sz="1400" dirty="0">
                          <a:effectLst/>
                          <a:latin typeface="Arial" panose="020B0604020202020204" pitchFamily="34" charset="0"/>
                          <a:cs typeface="Arial" panose="020B0604020202020204" pitchFamily="34" charset="0"/>
                        </a:rPr>
                        <a:t>March 2021</a:t>
                      </a:r>
                      <a:endParaRPr lang="en-GB" sz="1400" dirty="0">
                        <a:effectLst/>
                        <a:latin typeface="Arial" panose="020B0604020202020204" pitchFamily="34" charset="0"/>
                        <a:ea typeface="Calibri"/>
                        <a:cs typeface="Arial" panose="020B0604020202020204" pitchFamily="34" charset="0"/>
                      </a:endParaRPr>
                    </a:p>
                  </a:txBody>
                  <a:tcPr marL="68580" marR="68580" marT="0" marB="0">
                    <a:solidFill>
                      <a:schemeClr val="accent2"/>
                    </a:solidFill>
                  </a:tcPr>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0</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solidFill>
                      <a:schemeClr val="accent2">
                        <a:lumMod val="40000"/>
                        <a:lumOff val="60000"/>
                      </a:schemeClr>
                    </a:solidFill>
                  </a:tcPr>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11</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solidFill>
                      <a:schemeClr val="accent2">
                        <a:lumMod val="40000"/>
                        <a:lumOff val="60000"/>
                      </a:schemeClr>
                    </a:solidFill>
                  </a:tcPr>
                </a:tc>
                <a:tc>
                  <a:txBody>
                    <a:bodyPr/>
                    <a:lstStyle/>
                    <a:p>
                      <a:pPr marL="0" indent="0" algn="ctr">
                        <a:spcAft>
                          <a:spcPts val="0"/>
                        </a:spcAft>
                      </a:pPr>
                      <a:r>
                        <a:rPr lang="en-GB" sz="1400" dirty="0" smtClean="0">
                          <a:solidFill>
                            <a:schemeClr val="tx2">
                              <a:lumMod val="50000"/>
                            </a:schemeClr>
                          </a:solidFill>
                          <a:effectLst/>
                          <a:latin typeface="Arial" panose="020B0604020202020204" pitchFamily="34" charset="0"/>
                          <a:cs typeface="Arial" panose="020B0604020202020204" pitchFamily="34" charset="0"/>
                        </a:rPr>
                        <a:t>0.00</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solidFill>
                      <a:schemeClr val="accent2">
                        <a:lumMod val="40000"/>
                        <a:lumOff val="60000"/>
                      </a:schemeClr>
                    </a:solidFill>
                  </a:tcPr>
                </a:tc>
              </a:tr>
            </a:tbl>
          </a:graphicData>
        </a:graphic>
      </p:graphicFrame>
      <p:sp>
        <p:nvSpPr>
          <p:cNvPr id="17" name="Down Arrow 16"/>
          <p:cNvSpPr/>
          <p:nvPr/>
        </p:nvSpPr>
        <p:spPr>
          <a:xfrm flipH="1">
            <a:off x="7622307" y="4139100"/>
            <a:ext cx="46037" cy="88900"/>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8" name="Down Arrow 17"/>
          <p:cNvSpPr/>
          <p:nvPr/>
        </p:nvSpPr>
        <p:spPr>
          <a:xfrm flipH="1">
            <a:off x="7633622" y="4380604"/>
            <a:ext cx="46037" cy="88900"/>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36104020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952" y="116632"/>
            <a:ext cx="7365360" cy="1143000"/>
          </a:xfrm>
        </p:spPr>
        <p:txBody>
          <a:bodyPr>
            <a:noAutofit/>
          </a:bodyPr>
          <a:lstStyle/>
          <a:p>
            <a:pPr algn="l">
              <a:tabLst>
                <a:tab pos="2606675" algn="l"/>
              </a:tabLst>
            </a:pPr>
            <a:r>
              <a:rPr lang="en-GB" sz="2800" dirty="0" smtClean="0">
                <a:solidFill>
                  <a:schemeClr val="accent3"/>
                </a:solidFill>
              </a:rPr>
              <a:t> Metric 4a: </a:t>
            </a:r>
            <a:r>
              <a:rPr lang="en-GB" sz="2800" dirty="0" smtClean="0"/>
              <a:t>Staff Survey Results</a:t>
            </a:r>
            <a:endParaRPr lang="en-GB" sz="2800" dirty="0"/>
          </a:p>
        </p:txBody>
      </p:sp>
      <p:sp>
        <p:nvSpPr>
          <p:cNvPr id="2" name="TextBox 1"/>
          <p:cNvSpPr txBox="1"/>
          <p:nvPr/>
        </p:nvSpPr>
        <p:spPr>
          <a:xfrm>
            <a:off x="186111" y="4797152"/>
            <a:ext cx="8568952" cy="2308324"/>
          </a:xfrm>
          <a:prstGeom prst="rect">
            <a:avLst/>
          </a:prstGeom>
          <a:noFill/>
        </p:spPr>
        <p:txBody>
          <a:bodyPr wrap="square" rtlCol="0">
            <a:spAutoFit/>
          </a:bodyPr>
          <a:lstStyle/>
          <a:p>
            <a:pPr marL="285750" indent="-285750">
              <a:buClr>
                <a:schemeClr val="accent3"/>
              </a:buClr>
              <a:buFont typeface="Wingdings" panose="05000000000000000000" pitchFamily="2" charset="2"/>
              <a:buChar char="§"/>
            </a:pPr>
            <a:r>
              <a:rPr lang="en-GB" dirty="0" smtClean="0">
                <a:solidFill>
                  <a:schemeClr val="tx2">
                    <a:lumMod val="50000"/>
                  </a:schemeClr>
                </a:solidFill>
                <a:latin typeface="Arial" panose="020B0604020202020204" pitchFamily="34" charset="0"/>
                <a:cs typeface="Arial" panose="020B0604020202020204" pitchFamily="34" charset="0"/>
              </a:rPr>
              <a:t>There is an increase across the board this year in terms of harassment &amp; bullying for both disabled and non disabled staff.</a:t>
            </a:r>
          </a:p>
          <a:p>
            <a:pPr>
              <a:buClr>
                <a:schemeClr val="accent3"/>
              </a:buClr>
            </a:pPr>
            <a:endParaRPr lang="en-GB" dirty="0" smtClean="0">
              <a:solidFill>
                <a:schemeClr val="tx2">
                  <a:lumMod val="50000"/>
                </a:schemeClr>
              </a:solidFill>
              <a:latin typeface="Arial" panose="020B0604020202020204" pitchFamily="34" charset="0"/>
              <a:cs typeface="Arial" panose="020B0604020202020204" pitchFamily="34" charset="0"/>
            </a:endParaRPr>
          </a:p>
          <a:p>
            <a:pPr marL="285750" indent="-285750">
              <a:buClr>
                <a:schemeClr val="accent3"/>
              </a:buClr>
              <a:buFont typeface="Wingdings" panose="05000000000000000000" pitchFamily="2" charset="2"/>
              <a:buChar char="§"/>
            </a:pPr>
            <a:r>
              <a:rPr lang="en-GB" dirty="0" smtClean="0">
                <a:solidFill>
                  <a:schemeClr val="tx2">
                    <a:lumMod val="50000"/>
                  </a:schemeClr>
                </a:solidFill>
                <a:latin typeface="Arial" panose="020B0604020202020204" pitchFamily="34" charset="0"/>
                <a:cs typeface="Arial" panose="020B0604020202020204" pitchFamily="34" charset="0"/>
              </a:rPr>
              <a:t>The most significant increase is for disabled staff from patients and the public</a:t>
            </a:r>
          </a:p>
          <a:p>
            <a:pPr>
              <a:buClr>
                <a:schemeClr val="accent3"/>
              </a:buClr>
            </a:pPr>
            <a:endParaRPr lang="en-GB" dirty="0" smtClean="0">
              <a:solidFill>
                <a:schemeClr val="tx2">
                  <a:lumMod val="50000"/>
                </a:schemeClr>
              </a:solidFill>
            </a:endParaRPr>
          </a:p>
          <a:p>
            <a:pPr marL="742950" lvl="1" indent="-285750">
              <a:buClr>
                <a:schemeClr val="accent3"/>
              </a:buClr>
              <a:buFont typeface="Wingdings" panose="05000000000000000000" pitchFamily="2" charset="2"/>
              <a:buChar char="§"/>
            </a:pPr>
            <a:endParaRPr lang="en-GB" dirty="0" smtClean="0">
              <a:solidFill>
                <a:schemeClr val="tx2">
                  <a:lumMod val="50000"/>
                </a:schemeClr>
              </a:solidFill>
            </a:endParaRPr>
          </a:p>
          <a:p>
            <a:pPr marL="742950" lvl="1" indent="-285750">
              <a:buClr>
                <a:schemeClr val="accent3"/>
              </a:buClr>
              <a:buFont typeface="Wingdings" panose="05000000000000000000" pitchFamily="2" charset="2"/>
              <a:buChar char="§"/>
            </a:pPr>
            <a:endParaRPr lang="en-GB" dirty="0" smtClean="0">
              <a:solidFill>
                <a:schemeClr val="tx2">
                  <a:lumMod val="50000"/>
                </a:schemeClr>
              </a:solidFill>
            </a:endParaRPr>
          </a:p>
          <a:p>
            <a:pPr marL="285750" indent="-285750">
              <a:buClr>
                <a:schemeClr val="accent3"/>
              </a:buClr>
              <a:buFont typeface="Wingdings" panose="05000000000000000000" pitchFamily="2" charset="2"/>
              <a:buChar char="§"/>
            </a:pPr>
            <a:endParaRPr lang="en-GB" dirty="0" smtClean="0">
              <a:solidFill>
                <a:schemeClr val="tx2">
                  <a:lumMod val="50000"/>
                </a:schemeClr>
              </a:solidFill>
            </a:endParaRPr>
          </a:p>
        </p:txBody>
      </p:sp>
      <p:sp>
        <p:nvSpPr>
          <p:cNvPr id="13" name="Down Arrow 12"/>
          <p:cNvSpPr/>
          <p:nvPr/>
        </p:nvSpPr>
        <p:spPr>
          <a:xfrm>
            <a:off x="2483768" y="4077072"/>
            <a:ext cx="44450" cy="69850"/>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91224591"/>
              </p:ext>
            </p:extLst>
          </p:nvPr>
        </p:nvGraphicFramePr>
        <p:xfrm>
          <a:off x="247621" y="1124744"/>
          <a:ext cx="8568952" cy="3633020"/>
        </p:xfrm>
        <a:graphic>
          <a:graphicData uri="http://schemas.openxmlformats.org/drawingml/2006/table">
            <a:tbl>
              <a:tblPr firstRow="1" firstCol="1" bandRow="1">
                <a:tableStyleId>{5C22544A-7EE6-4342-B048-85BDC9FD1C3A}</a:tableStyleId>
              </a:tblPr>
              <a:tblGrid>
                <a:gridCol w="1522077"/>
                <a:gridCol w="854187"/>
                <a:gridCol w="1224136"/>
                <a:gridCol w="1152128"/>
                <a:gridCol w="1296144"/>
                <a:gridCol w="1080120"/>
                <a:gridCol w="1440160"/>
              </a:tblGrid>
              <a:tr h="399729">
                <a:tc>
                  <a:txBody>
                    <a:bodyPr/>
                    <a:lstStyle/>
                    <a:p>
                      <a:pPr>
                        <a:spcAft>
                          <a:spcPts val="0"/>
                        </a:spcAft>
                      </a:pPr>
                      <a:r>
                        <a:rPr lang="en-GB" sz="1200" dirty="0" smtClean="0">
                          <a:effectLst/>
                          <a:latin typeface="Arial" panose="020B0604020202020204" pitchFamily="34" charset="0"/>
                          <a:cs typeface="Arial" panose="020B0604020202020204" pitchFamily="34" charset="0"/>
                        </a:rPr>
                        <a:t>Year</a:t>
                      </a:r>
                      <a:endParaRPr lang="en-GB" sz="1200" dirty="0">
                        <a:effectLst/>
                        <a:latin typeface="Arial" panose="020B0604020202020204" pitchFamily="34" charset="0"/>
                        <a:ea typeface="Calibri"/>
                        <a:cs typeface="Arial" panose="020B0604020202020204" pitchFamily="34" charset="0"/>
                      </a:endParaRPr>
                    </a:p>
                  </a:txBody>
                  <a:tcPr marL="58025" marR="58025" marT="0" marB="0">
                    <a:solidFill>
                      <a:schemeClr val="accent2"/>
                    </a:solidFill>
                  </a:tcPr>
                </a:tc>
                <a:tc gridSpan="6">
                  <a:txBody>
                    <a:bodyPr/>
                    <a:lstStyle/>
                    <a:p>
                      <a:pPr>
                        <a:spcAft>
                          <a:spcPts val="0"/>
                        </a:spcAft>
                      </a:pPr>
                      <a:r>
                        <a:rPr lang="en-GB" sz="1200" dirty="0">
                          <a:effectLst/>
                          <a:latin typeface="Arial" panose="020B0604020202020204" pitchFamily="34" charset="0"/>
                          <a:cs typeface="Arial" panose="020B0604020202020204" pitchFamily="34" charset="0"/>
                        </a:rPr>
                        <a:t>National NHS Staff Survey Metrics </a:t>
                      </a:r>
                    </a:p>
                    <a:p>
                      <a:pPr>
                        <a:spcAft>
                          <a:spcPts val="0"/>
                        </a:spcAft>
                      </a:pPr>
                      <a:r>
                        <a:rPr lang="en-GB" sz="1200" dirty="0">
                          <a:effectLst/>
                          <a:latin typeface="Arial" panose="020B0604020202020204" pitchFamily="34" charset="0"/>
                          <a:cs typeface="Arial" panose="020B0604020202020204" pitchFamily="34" charset="0"/>
                        </a:rPr>
                        <a:t>For each of the following four Staff Survey Metrics, compare the responses for both Disabled and non-disabled staff. </a:t>
                      </a:r>
                      <a:endParaRPr lang="en-GB" sz="1200" dirty="0">
                        <a:solidFill>
                          <a:srgbClr val="000000"/>
                        </a:solidFill>
                        <a:effectLst/>
                        <a:latin typeface="Arial" panose="020B0604020202020204" pitchFamily="34" charset="0"/>
                        <a:ea typeface="Calibri"/>
                        <a:cs typeface="Arial" panose="020B0604020202020204" pitchFamily="34" charset="0"/>
                      </a:endParaRPr>
                    </a:p>
                  </a:txBody>
                  <a:tcPr marL="58025" marR="58025" marT="0" marB="0">
                    <a:solidFill>
                      <a:schemeClr val="accent2"/>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1534198">
                <a:tc>
                  <a:txBody>
                    <a:bodyPr/>
                    <a:lstStyle/>
                    <a:p>
                      <a:pPr marL="457200">
                        <a:spcAft>
                          <a:spcPts val="0"/>
                        </a:spcAft>
                      </a:pPr>
                      <a:r>
                        <a:rPr lang="en-GB" sz="1200" dirty="0">
                          <a:effectLst/>
                          <a:latin typeface="Arial" panose="020B0604020202020204" pitchFamily="34" charset="0"/>
                          <a:cs typeface="Arial" panose="020B0604020202020204" pitchFamily="34" charset="0"/>
                        </a:rPr>
                        <a:t> </a:t>
                      </a:r>
                      <a:endParaRPr lang="en-GB" sz="1200" dirty="0">
                        <a:effectLst/>
                        <a:latin typeface="Arial" panose="020B0604020202020204" pitchFamily="34" charset="0"/>
                        <a:ea typeface="Calibri"/>
                        <a:cs typeface="Arial" panose="020B0604020202020204" pitchFamily="34" charset="0"/>
                      </a:endParaRPr>
                    </a:p>
                  </a:txBody>
                  <a:tcPr marL="58025" marR="58025" marT="0" marB="0">
                    <a:solidFill>
                      <a:schemeClr val="accent2"/>
                    </a:solidFill>
                  </a:tcPr>
                </a:tc>
                <a:tc gridSpan="2">
                  <a:txBody>
                    <a:bodyPr/>
                    <a:lstStyle/>
                    <a:p>
                      <a:pPr>
                        <a:spcAft>
                          <a:spcPts val="0"/>
                        </a:spcAft>
                      </a:pPr>
                      <a:r>
                        <a:rPr lang="en-GB" sz="1200" b="1" dirty="0">
                          <a:solidFill>
                            <a:schemeClr val="tx2">
                              <a:lumMod val="50000"/>
                            </a:schemeClr>
                          </a:solidFill>
                          <a:effectLst/>
                          <a:latin typeface="Arial" panose="020B0604020202020204" pitchFamily="34" charset="0"/>
                          <a:cs typeface="Arial" panose="020B0604020202020204" pitchFamily="34" charset="0"/>
                        </a:rPr>
                        <a:t>Metric 4a (Q13a)</a:t>
                      </a:r>
                    </a:p>
                    <a:p>
                      <a:pPr>
                        <a:spcAft>
                          <a:spcPts val="0"/>
                        </a:spcAft>
                      </a:pPr>
                      <a:r>
                        <a:rPr lang="en-GB" sz="1200" dirty="0">
                          <a:solidFill>
                            <a:schemeClr val="tx2">
                              <a:lumMod val="50000"/>
                            </a:schemeClr>
                          </a:solidFill>
                          <a:effectLst/>
                          <a:latin typeface="Arial" panose="020B0604020202020204" pitchFamily="34" charset="0"/>
                          <a:cs typeface="Arial" panose="020B0604020202020204" pitchFamily="34" charset="0"/>
                        </a:rPr>
                        <a:t>Percentage of Disabled staff compared to non-disabled staff experiencing harassment, bullying or abuse from: </a:t>
                      </a:r>
                      <a:r>
                        <a:rPr lang="en-GB" sz="1200" u="sng" dirty="0">
                          <a:solidFill>
                            <a:schemeClr val="tx2">
                              <a:lumMod val="50000"/>
                            </a:schemeClr>
                          </a:solidFill>
                          <a:effectLst/>
                          <a:latin typeface="Arial" panose="020B0604020202020204" pitchFamily="34" charset="0"/>
                          <a:cs typeface="Arial" panose="020B0604020202020204" pitchFamily="34" charset="0"/>
                        </a:rPr>
                        <a:t>patients, Service users or their </a:t>
                      </a:r>
                      <a:r>
                        <a:rPr lang="en-GB" sz="1200" u="sng" dirty="0" smtClean="0">
                          <a:solidFill>
                            <a:schemeClr val="tx2">
                              <a:lumMod val="50000"/>
                            </a:schemeClr>
                          </a:solidFill>
                          <a:effectLst/>
                          <a:latin typeface="Arial" panose="020B0604020202020204" pitchFamily="34" charset="0"/>
                          <a:cs typeface="Arial" panose="020B0604020202020204" pitchFamily="34" charset="0"/>
                        </a:rPr>
                        <a:t>relatives</a:t>
                      </a:r>
                      <a:r>
                        <a:rPr lang="en-GB" sz="1200" u="sng" dirty="0">
                          <a:solidFill>
                            <a:schemeClr val="tx2">
                              <a:lumMod val="50000"/>
                            </a:schemeClr>
                          </a:solidFill>
                          <a:effectLst/>
                          <a:latin typeface="Arial" panose="020B0604020202020204" pitchFamily="34" charset="0"/>
                          <a:cs typeface="Arial" panose="020B0604020202020204" pitchFamily="34" charset="0"/>
                        </a:rPr>
                        <a:t> </a:t>
                      </a:r>
                      <a:endParaRPr lang="en-GB" sz="1200" u="sng" dirty="0">
                        <a:solidFill>
                          <a:schemeClr val="tx2">
                            <a:lumMod val="50000"/>
                          </a:schemeClr>
                        </a:solidFill>
                        <a:effectLst/>
                        <a:latin typeface="Arial" panose="020B0604020202020204" pitchFamily="34" charset="0"/>
                        <a:ea typeface="Calibri"/>
                        <a:cs typeface="Arial" panose="020B0604020202020204" pitchFamily="34" charset="0"/>
                      </a:endParaRPr>
                    </a:p>
                  </a:txBody>
                  <a:tcPr marL="58025" marR="58025" marT="0" marB="0">
                    <a:solidFill>
                      <a:schemeClr val="accent2">
                        <a:lumMod val="40000"/>
                        <a:lumOff val="60000"/>
                      </a:schemeClr>
                    </a:solidFill>
                  </a:tcPr>
                </a:tc>
                <a:tc hMerge="1">
                  <a:txBody>
                    <a:bodyPr/>
                    <a:lstStyle/>
                    <a:p>
                      <a:endParaRPr lang="en-GB"/>
                    </a:p>
                  </a:txBody>
                  <a:tcPr/>
                </a:tc>
                <a:tc gridSpan="2">
                  <a:txBody>
                    <a:bodyPr/>
                    <a:lstStyle/>
                    <a:p>
                      <a:pPr>
                        <a:spcAft>
                          <a:spcPts val="0"/>
                        </a:spcAft>
                      </a:pPr>
                      <a:r>
                        <a:rPr lang="en-GB" sz="1200" b="1" dirty="0">
                          <a:solidFill>
                            <a:schemeClr val="tx2">
                              <a:lumMod val="50000"/>
                            </a:schemeClr>
                          </a:solidFill>
                          <a:effectLst/>
                          <a:latin typeface="Arial" panose="020B0604020202020204" pitchFamily="34" charset="0"/>
                          <a:cs typeface="Arial" panose="020B0604020202020204" pitchFamily="34" charset="0"/>
                        </a:rPr>
                        <a:t>Metric 4a (Q13b)</a:t>
                      </a:r>
                    </a:p>
                    <a:p>
                      <a:pPr>
                        <a:spcAft>
                          <a:spcPts val="0"/>
                        </a:spcAft>
                      </a:pPr>
                      <a:r>
                        <a:rPr lang="en-GB" sz="1200" dirty="0">
                          <a:solidFill>
                            <a:schemeClr val="tx2">
                              <a:lumMod val="50000"/>
                            </a:schemeClr>
                          </a:solidFill>
                          <a:effectLst/>
                          <a:latin typeface="Arial" panose="020B0604020202020204" pitchFamily="34" charset="0"/>
                          <a:cs typeface="Arial" panose="020B0604020202020204" pitchFamily="34" charset="0"/>
                        </a:rPr>
                        <a:t>Percentage of Disabled staff compared to non-disabled staff experiencing harassment, bullying or abuse </a:t>
                      </a:r>
                      <a:r>
                        <a:rPr lang="en-GB" sz="1200" u="sng" dirty="0">
                          <a:solidFill>
                            <a:schemeClr val="tx2">
                              <a:lumMod val="50000"/>
                            </a:schemeClr>
                          </a:solidFill>
                          <a:effectLst/>
                          <a:latin typeface="Arial" panose="020B0604020202020204" pitchFamily="34" charset="0"/>
                          <a:cs typeface="Arial" panose="020B0604020202020204" pitchFamily="34" charset="0"/>
                        </a:rPr>
                        <a:t>from their manager</a:t>
                      </a:r>
                    </a:p>
                    <a:p>
                      <a:pPr>
                        <a:spcAft>
                          <a:spcPts val="0"/>
                        </a:spcAft>
                      </a:pPr>
                      <a:r>
                        <a:rPr lang="en-GB" sz="1200" dirty="0">
                          <a:solidFill>
                            <a:schemeClr val="tx2">
                              <a:lumMod val="50000"/>
                            </a:schemeClr>
                          </a:solidFill>
                          <a:effectLst/>
                          <a:latin typeface="Arial" panose="020B0604020202020204" pitchFamily="34" charset="0"/>
                          <a:cs typeface="Arial" panose="020B0604020202020204" pitchFamily="34" charset="0"/>
                        </a:rPr>
                        <a:t> </a:t>
                      </a:r>
                      <a:endParaRPr lang="en-GB" sz="12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58025" marR="58025" marT="0" marB="0">
                    <a:solidFill>
                      <a:schemeClr val="accent2">
                        <a:lumMod val="40000"/>
                        <a:lumOff val="60000"/>
                      </a:schemeClr>
                    </a:solidFill>
                  </a:tcPr>
                </a:tc>
                <a:tc hMerge="1">
                  <a:txBody>
                    <a:bodyPr/>
                    <a:lstStyle/>
                    <a:p>
                      <a:endParaRPr lang="en-GB"/>
                    </a:p>
                  </a:txBody>
                  <a:tcPr/>
                </a:tc>
                <a:tc gridSpan="2">
                  <a:txBody>
                    <a:bodyPr/>
                    <a:lstStyle/>
                    <a:p>
                      <a:pPr>
                        <a:spcAft>
                          <a:spcPts val="0"/>
                        </a:spcAft>
                      </a:pPr>
                      <a:r>
                        <a:rPr lang="en-GB" sz="1200" b="1" dirty="0">
                          <a:solidFill>
                            <a:schemeClr val="tx2">
                              <a:lumMod val="50000"/>
                            </a:schemeClr>
                          </a:solidFill>
                          <a:effectLst/>
                          <a:latin typeface="Arial" panose="020B0604020202020204" pitchFamily="34" charset="0"/>
                          <a:cs typeface="Arial" panose="020B0604020202020204" pitchFamily="34" charset="0"/>
                        </a:rPr>
                        <a:t>Metric 4a (Q13c)</a:t>
                      </a:r>
                    </a:p>
                    <a:p>
                      <a:pPr>
                        <a:spcAft>
                          <a:spcPts val="0"/>
                        </a:spcAft>
                      </a:pPr>
                      <a:r>
                        <a:rPr lang="en-GB" sz="1200" dirty="0">
                          <a:solidFill>
                            <a:schemeClr val="tx2">
                              <a:lumMod val="50000"/>
                            </a:schemeClr>
                          </a:solidFill>
                          <a:effectLst/>
                          <a:latin typeface="Arial" panose="020B0604020202020204" pitchFamily="34" charset="0"/>
                          <a:cs typeface="Arial" panose="020B0604020202020204" pitchFamily="34" charset="0"/>
                        </a:rPr>
                        <a:t>Percentage of Disabled staff compared to non-disabled staff experiencing harassment, bullying or abuse </a:t>
                      </a:r>
                      <a:r>
                        <a:rPr lang="en-GB" sz="1200" u="sng" dirty="0">
                          <a:solidFill>
                            <a:schemeClr val="tx2">
                              <a:lumMod val="50000"/>
                            </a:schemeClr>
                          </a:solidFill>
                          <a:effectLst/>
                          <a:latin typeface="Arial" panose="020B0604020202020204" pitchFamily="34" charset="0"/>
                          <a:cs typeface="Arial" panose="020B0604020202020204" pitchFamily="34" charset="0"/>
                        </a:rPr>
                        <a:t>from colleagues</a:t>
                      </a:r>
                    </a:p>
                    <a:p>
                      <a:pPr>
                        <a:spcAft>
                          <a:spcPts val="0"/>
                        </a:spcAft>
                      </a:pPr>
                      <a:r>
                        <a:rPr lang="en-GB" sz="1200" dirty="0">
                          <a:solidFill>
                            <a:schemeClr val="tx2">
                              <a:lumMod val="50000"/>
                            </a:schemeClr>
                          </a:solidFill>
                          <a:effectLst/>
                          <a:latin typeface="Arial" panose="020B0604020202020204" pitchFamily="34" charset="0"/>
                          <a:cs typeface="Arial" panose="020B0604020202020204" pitchFamily="34" charset="0"/>
                        </a:rPr>
                        <a:t> </a:t>
                      </a:r>
                      <a:endParaRPr lang="en-GB" sz="12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58025" marR="58025" marT="0" marB="0">
                    <a:solidFill>
                      <a:schemeClr val="accent2">
                        <a:lumMod val="40000"/>
                        <a:lumOff val="60000"/>
                      </a:schemeClr>
                    </a:solidFill>
                  </a:tcPr>
                </a:tc>
                <a:tc hMerge="1">
                  <a:txBody>
                    <a:bodyPr/>
                    <a:lstStyle/>
                    <a:p>
                      <a:endParaRPr lang="en-GB"/>
                    </a:p>
                  </a:txBody>
                  <a:tcPr/>
                </a:tc>
              </a:tr>
              <a:tr h="314606">
                <a:tc>
                  <a:txBody>
                    <a:bodyPr/>
                    <a:lstStyle/>
                    <a:p>
                      <a:pPr marL="457200">
                        <a:spcAft>
                          <a:spcPts val="0"/>
                        </a:spcAft>
                      </a:pPr>
                      <a:r>
                        <a:rPr lang="en-GB" sz="1200" dirty="0">
                          <a:effectLst/>
                          <a:latin typeface="Arial" panose="020B0604020202020204" pitchFamily="34" charset="0"/>
                          <a:cs typeface="Arial" panose="020B0604020202020204" pitchFamily="34" charset="0"/>
                        </a:rPr>
                        <a:t> </a:t>
                      </a:r>
                      <a:endParaRPr lang="en-GB" sz="1200" dirty="0">
                        <a:effectLst/>
                        <a:latin typeface="Arial" panose="020B0604020202020204" pitchFamily="34" charset="0"/>
                        <a:ea typeface="Calibri"/>
                        <a:cs typeface="Arial" panose="020B0604020202020204" pitchFamily="34" charset="0"/>
                      </a:endParaRPr>
                    </a:p>
                  </a:txBody>
                  <a:tcPr marL="58025" marR="58025" marT="0" marB="0">
                    <a:solidFill>
                      <a:schemeClr val="accent2"/>
                    </a:solidFill>
                  </a:tcPr>
                </a:tc>
                <a:tc>
                  <a:txBody>
                    <a:bodyPr/>
                    <a:lstStyle/>
                    <a:p>
                      <a:pPr marL="0" indent="0" algn="ctr">
                        <a:spcAft>
                          <a:spcPts val="0"/>
                        </a:spcAft>
                      </a:pPr>
                      <a:r>
                        <a:rPr lang="en-GB" sz="1200" b="1" dirty="0">
                          <a:solidFill>
                            <a:schemeClr val="tx2">
                              <a:lumMod val="50000"/>
                            </a:schemeClr>
                          </a:solidFill>
                          <a:effectLst/>
                          <a:latin typeface="Arial" panose="020B0604020202020204" pitchFamily="34" charset="0"/>
                          <a:cs typeface="Arial" panose="020B0604020202020204" pitchFamily="34" charset="0"/>
                        </a:rPr>
                        <a:t>Disabled</a:t>
                      </a:r>
                      <a:endParaRPr lang="en-GB" sz="1200" b="1" dirty="0">
                        <a:solidFill>
                          <a:schemeClr val="tx2">
                            <a:lumMod val="50000"/>
                          </a:schemeClr>
                        </a:solidFill>
                        <a:effectLst/>
                        <a:latin typeface="Arial" panose="020B0604020202020204" pitchFamily="34" charset="0"/>
                        <a:ea typeface="Calibri"/>
                        <a:cs typeface="Arial" panose="020B0604020202020204" pitchFamily="34" charset="0"/>
                      </a:endParaRPr>
                    </a:p>
                  </a:txBody>
                  <a:tcPr marL="58025" marR="58025" marT="0" marB="0">
                    <a:solidFill>
                      <a:schemeClr val="accent2">
                        <a:lumMod val="20000"/>
                        <a:lumOff val="80000"/>
                      </a:schemeClr>
                    </a:solidFill>
                  </a:tcPr>
                </a:tc>
                <a:tc>
                  <a:txBody>
                    <a:bodyPr/>
                    <a:lstStyle/>
                    <a:p>
                      <a:pPr marL="0" indent="0" algn="ctr">
                        <a:spcAft>
                          <a:spcPts val="0"/>
                        </a:spcAft>
                      </a:pPr>
                      <a:r>
                        <a:rPr lang="en-GB" sz="1200" b="1" dirty="0">
                          <a:solidFill>
                            <a:schemeClr val="tx2">
                              <a:lumMod val="50000"/>
                            </a:schemeClr>
                          </a:solidFill>
                          <a:effectLst/>
                          <a:latin typeface="Arial" panose="020B0604020202020204" pitchFamily="34" charset="0"/>
                          <a:cs typeface="Arial" panose="020B0604020202020204" pitchFamily="34" charset="0"/>
                        </a:rPr>
                        <a:t>Non-disabled</a:t>
                      </a:r>
                      <a:endParaRPr lang="en-GB" sz="1200" b="1" dirty="0">
                        <a:solidFill>
                          <a:schemeClr val="tx2">
                            <a:lumMod val="50000"/>
                          </a:schemeClr>
                        </a:solidFill>
                        <a:effectLst/>
                        <a:latin typeface="Arial" panose="020B0604020202020204" pitchFamily="34" charset="0"/>
                        <a:ea typeface="Calibri"/>
                        <a:cs typeface="Arial" panose="020B0604020202020204" pitchFamily="34" charset="0"/>
                      </a:endParaRPr>
                    </a:p>
                  </a:txBody>
                  <a:tcPr marL="58025" marR="58025" marT="0" marB="0">
                    <a:solidFill>
                      <a:schemeClr val="accent2">
                        <a:lumMod val="20000"/>
                        <a:lumOff val="80000"/>
                      </a:schemeClr>
                    </a:solidFill>
                  </a:tcPr>
                </a:tc>
                <a:tc>
                  <a:txBody>
                    <a:bodyPr/>
                    <a:lstStyle/>
                    <a:p>
                      <a:pPr marL="0" indent="0" algn="ctr">
                        <a:spcAft>
                          <a:spcPts val="0"/>
                        </a:spcAft>
                      </a:pPr>
                      <a:r>
                        <a:rPr lang="en-GB" sz="1200" b="1" dirty="0">
                          <a:solidFill>
                            <a:schemeClr val="tx2">
                              <a:lumMod val="50000"/>
                            </a:schemeClr>
                          </a:solidFill>
                          <a:effectLst/>
                          <a:latin typeface="Arial" panose="020B0604020202020204" pitchFamily="34" charset="0"/>
                          <a:cs typeface="Arial" panose="020B0604020202020204" pitchFamily="34" charset="0"/>
                        </a:rPr>
                        <a:t>Disabled</a:t>
                      </a:r>
                      <a:endParaRPr lang="en-GB" sz="1200" b="1" dirty="0">
                        <a:solidFill>
                          <a:schemeClr val="tx2">
                            <a:lumMod val="50000"/>
                          </a:schemeClr>
                        </a:solidFill>
                        <a:effectLst/>
                        <a:latin typeface="Arial" panose="020B0604020202020204" pitchFamily="34" charset="0"/>
                        <a:ea typeface="Calibri"/>
                        <a:cs typeface="Arial" panose="020B0604020202020204" pitchFamily="34" charset="0"/>
                      </a:endParaRPr>
                    </a:p>
                  </a:txBody>
                  <a:tcPr marL="58025" marR="58025" marT="0" marB="0">
                    <a:solidFill>
                      <a:schemeClr val="accent2">
                        <a:lumMod val="20000"/>
                        <a:lumOff val="80000"/>
                      </a:schemeClr>
                    </a:solidFill>
                  </a:tcPr>
                </a:tc>
                <a:tc>
                  <a:txBody>
                    <a:bodyPr/>
                    <a:lstStyle/>
                    <a:p>
                      <a:pPr marL="0" indent="0" algn="ctr">
                        <a:spcAft>
                          <a:spcPts val="0"/>
                        </a:spcAft>
                      </a:pPr>
                      <a:r>
                        <a:rPr lang="en-GB" sz="1200" b="1" dirty="0">
                          <a:solidFill>
                            <a:schemeClr val="tx2">
                              <a:lumMod val="50000"/>
                            </a:schemeClr>
                          </a:solidFill>
                          <a:effectLst/>
                          <a:latin typeface="Arial" panose="020B0604020202020204" pitchFamily="34" charset="0"/>
                          <a:cs typeface="Arial" panose="020B0604020202020204" pitchFamily="34" charset="0"/>
                        </a:rPr>
                        <a:t>Non-disabled</a:t>
                      </a:r>
                      <a:endParaRPr lang="en-GB" sz="1200" b="1" dirty="0">
                        <a:solidFill>
                          <a:schemeClr val="tx2">
                            <a:lumMod val="50000"/>
                          </a:schemeClr>
                        </a:solidFill>
                        <a:effectLst/>
                        <a:latin typeface="Arial" panose="020B0604020202020204" pitchFamily="34" charset="0"/>
                        <a:ea typeface="Calibri"/>
                        <a:cs typeface="Arial" panose="020B0604020202020204" pitchFamily="34" charset="0"/>
                      </a:endParaRPr>
                    </a:p>
                  </a:txBody>
                  <a:tcPr marL="58025" marR="58025" marT="0" marB="0">
                    <a:solidFill>
                      <a:schemeClr val="accent2">
                        <a:lumMod val="20000"/>
                        <a:lumOff val="80000"/>
                      </a:schemeClr>
                    </a:solidFill>
                  </a:tcPr>
                </a:tc>
                <a:tc>
                  <a:txBody>
                    <a:bodyPr/>
                    <a:lstStyle/>
                    <a:p>
                      <a:pPr marL="0" indent="0" algn="ctr">
                        <a:spcAft>
                          <a:spcPts val="0"/>
                        </a:spcAft>
                        <a:tabLst/>
                      </a:pPr>
                      <a:r>
                        <a:rPr lang="en-GB" sz="1200" b="1" dirty="0">
                          <a:solidFill>
                            <a:schemeClr val="tx2">
                              <a:lumMod val="50000"/>
                            </a:schemeClr>
                          </a:solidFill>
                          <a:effectLst/>
                          <a:latin typeface="Arial" panose="020B0604020202020204" pitchFamily="34" charset="0"/>
                          <a:cs typeface="Arial" panose="020B0604020202020204" pitchFamily="34" charset="0"/>
                        </a:rPr>
                        <a:t>Disabled</a:t>
                      </a:r>
                      <a:endParaRPr lang="en-GB" sz="1200" b="1" dirty="0">
                        <a:solidFill>
                          <a:schemeClr val="tx2">
                            <a:lumMod val="50000"/>
                          </a:schemeClr>
                        </a:solidFill>
                        <a:effectLst/>
                        <a:latin typeface="Arial" panose="020B0604020202020204" pitchFamily="34" charset="0"/>
                        <a:ea typeface="Calibri"/>
                        <a:cs typeface="Arial" panose="020B0604020202020204" pitchFamily="34" charset="0"/>
                      </a:endParaRPr>
                    </a:p>
                  </a:txBody>
                  <a:tcPr marL="58025" marR="58025" marT="0" marB="0">
                    <a:solidFill>
                      <a:schemeClr val="accent2">
                        <a:lumMod val="20000"/>
                        <a:lumOff val="80000"/>
                      </a:schemeClr>
                    </a:solidFill>
                  </a:tcPr>
                </a:tc>
                <a:tc>
                  <a:txBody>
                    <a:bodyPr/>
                    <a:lstStyle/>
                    <a:p>
                      <a:pPr marL="0" indent="0" algn="ctr">
                        <a:spcAft>
                          <a:spcPts val="0"/>
                        </a:spcAft>
                      </a:pPr>
                      <a:r>
                        <a:rPr lang="en-GB" sz="1200" b="1" dirty="0">
                          <a:solidFill>
                            <a:schemeClr val="tx2">
                              <a:lumMod val="50000"/>
                            </a:schemeClr>
                          </a:solidFill>
                          <a:effectLst/>
                          <a:latin typeface="Arial" panose="020B0604020202020204" pitchFamily="34" charset="0"/>
                          <a:cs typeface="Arial" panose="020B0604020202020204" pitchFamily="34" charset="0"/>
                        </a:rPr>
                        <a:t>Non-disabled</a:t>
                      </a:r>
                      <a:endParaRPr lang="en-GB" sz="1200" b="1" dirty="0">
                        <a:solidFill>
                          <a:schemeClr val="tx2">
                            <a:lumMod val="50000"/>
                          </a:schemeClr>
                        </a:solidFill>
                        <a:effectLst/>
                        <a:latin typeface="Arial" panose="020B0604020202020204" pitchFamily="34" charset="0"/>
                        <a:ea typeface="Calibri"/>
                        <a:cs typeface="Arial" panose="020B0604020202020204" pitchFamily="34" charset="0"/>
                      </a:endParaRPr>
                    </a:p>
                  </a:txBody>
                  <a:tcPr marL="58025" marR="58025" marT="0" marB="0">
                    <a:solidFill>
                      <a:schemeClr val="accent2">
                        <a:lumMod val="20000"/>
                        <a:lumOff val="80000"/>
                      </a:schemeClr>
                    </a:solidFill>
                  </a:tcPr>
                </a:tc>
              </a:tr>
              <a:tr h="437768">
                <a:tc>
                  <a:txBody>
                    <a:bodyPr/>
                    <a:lstStyle/>
                    <a:p>
                      <a:pPr marL="0" indent="0">
                        <a:spcAft>
                          <a:spcPts val="0"/>
                        </a:spcAft>
                      </a:pPr>
                      <a:r>
                        <a:rPr lang="en-GB" sz="1200" dirty="0">
                          <a:effectLst/>
                          <a:latin typeface="Arial" panose="020B0604020202020204" pitchFamily="34" charset="0"/>
                          <a:cs typeface="Arial" panose="020B0604020202020204" pitchFamily="34" charset="0"/>
                        </a:rPr>
                        <a:t>March 2019</a:t>
                      </a:r>
                    </a:p>
                    <a:p>
                      <a:pPr marL="0" indent="0">
                        <a:spcAft>
                          <a:spcPts val="0"/>
                        </a:spcAft>
                      </a:pPr>
                      <a:r>
                        <a:rPr lang="en-GB" sz="1200" dirty="0">
                          <a:effectLst/>
                          <a:latin typeface="Arial" panose="020B0604020202020204" pitchFamily="34" charset="0"/>
                          <a:cs typeface="Arial" panose="020B0604020202020204" pitchFamily="34" charset="0"/>
                        </a:rPr>
                        <a:t>(2018 </a:t>
                      </a:r>
                      <a:r>
                        <a:rPr lang="en-GB" sz="1200" dirty="0" smtClean="0">
                          <a:effectLst/>
                          <a:latin typeface="Arial" panose="020B0604020202020204" pitchFamily="34" charset="0"/>
                          <a:cs typeface="Arial" panose="020B0604020202020204" pitchFamily="34" charset="0"/>
                        </a:rPr>
                        <a:t>survey</a:t>
                      </a:r>
                      <a:r>
                        <a:rPr lang="en-GB" sz="1200" dirty="0">
                          <a:effectLst/>
                          <a:latin typeface="Arial" panose="020B0604020202020204" pitchFamily="34" charset="0"/>
                          <a:cs typeface="Arial" panose="020B0604020202020204" pitchFamily="34" charset="0"/>
                        </a:rPr>
                        <a:t>)</a:t>
                      </a:r>
                      <a:endParaRPr lang="en-GB" sz="1200" dirty="0">
                        <a:effectLst/>
                        <a:latin typeface="Arial" panose="020B0604020202020204" pitchFamily="34" charset="0"/>
                        <a:ea typeface="Calibri"/>
                        <a:cs typeface="Arial" panose="020B0604020202020204" pitchFamily="34" charset="0"/>
                      </a:endParaRPr>
                    </a:p>
                  </a:txBody>
                  <a:tcPr marL="58025" marR="58025" marT="0" marB="0">
                    <a:solidFill>
                      <a:schemeClr val="accent2"/>
                    </a:solidFill>
                  </a:tcPr>
                </a:tc>
                <a:tc>
                  <a:txBody>
                    <a:bodyPr/>
                    <a:lstStyle/>
                    <a:p>
                      <a:pPr marL="0" indent="0" algn="ctr">
                        <a:spcAft>
                          <a:spcPts val="0"/>
                        </a:spcAft>
                      </a:pPr>
                      <a:r>
                        <a:rPr lang="en-GB" sz="1200" dirty="0">
                          <a:solidFill>
                            <a:schemeClr val="tx2">
                              <a:lumMod val="50000"/>
                            </a:schemeClr>
                          </a:solidFill>
                          <a:effectLst/>
                          <a:latin typeface="Arial" panose="020B0604020202020204" pitchFamily="34" charset="0"/>
                          <a:cs typeface="Arial" panose="020B0604020202020204" pitchFamily="34" charset="0"/>
                        </a:rPr>
                        <a:t>34.3%</a:t>
                      </a:r>
                      <a:endParaRPr lang="en-GB" sz="12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58025" marR="58025" marT="0" marB="0">
                    <a:solidFill>
                      <a:schemeClr val="accent2">
                        <a:lumMod val="40000"/>
                        <a:lumOff val="60000"/>
                      </a:schemeClr>
                    </a:solidFill>
                  </a:tcPr>
                </a:tc>
                <a:tc>
                  <a:txBody>
                    <a:bodyPr/>
                    <a:lstStyle/>
                    <a:p>
                      <a:pPr marL="0" indent="0" algn="ctr">
                        <a:spcAft>
                          <a:spcPts val="0"/>
                        </a:spcAft>
                      </a:pPr>
                      <a:r>
                        <a:rPr lang="en-GB" sz="1200" dirty="0">
                          <a:solidFill>
                            <a:schemeClr val="tx2">
                              <a:lumMod val="50000"/>
                            </a:schemeClr>
                          </a:solidFill>
                          <a:effectLst/>
                          <a:latin typeface="Arial" panose="020B0604020202020204" pitchFamily="34" charset="0"/>
                          <a:cs typeface="Arial" panose="020B0604020202020204" pitchFamily="34" charset="0"/>
                        </a:rPr>
                        <a:t>25.1%</a:t>
                      </a:r>
                      <a:endParaRPr lang="en-GB" sz="12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58025" marR="58025" marT="0" marB="0">
                    <a:solidFill>
                      <a:schemeClr val="accent2">
                        <a:lumMod val="40000"/>
                        <a:lumOff val="60000"/>
                      </a:schemeClr>
                    </a:solidFill>
                  </a:tcPr>
                </a:tc>
                <a:tc>
                  <a:txBody>
                    <a:bodyPr/>
                    <a:lstStyle/>
                    <a:p>
                      <a:pPr marL="0" indent="0" algn="ctr">
                        <a:spcAft>
                          <a:spcPts val="0"/>
                        </a:spcAft>
                      </a:pPr>
                      <a:r>
                        <a:rPr lang="en-GB" sz="1200" dirty="0">
                          <a:solidFill>
                            <a:schemeClr val="tx2">
                              <a:lumMod val="50000"/>
                            </a:schemeClr>
                          </a:solidFill>
                          <a:effectLst/>
                          <a:latin typeface="Arial" panose="020B0604020202020204" pitchFamily="34" charset="0"/>
                          <a:cs typeface="Arial" panose="020B0604020202020204" pitchFamily="34" charset="0"/>
                        </a:rPr>
                        <a:t>19.4%</a:t>
                      </a:r>
                      <a:endParaRPr lang="en-GB" sz="12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58025" marR="58025" marT="0" marB="0">
                    <a:solidFill>
                      <a:schemeClr val="accent2">
                        <a:lumMod val="40000"/>
                        <a:lumOff val="60000"/>
                      </a:schemeClr>
                    </a:solidFill>
                  </a:tcPr>
                </a:tc>
                <a:tc>
                  <a:txBody>
                    <a:bodyPr/>
                    <a:lstStyle/>
                    <a:p>
                      <a:pPr marL="0" indent="0" algn="ctr">
                        <a:spcAft>
                          <a:spcPts val="0"/>
                        </a:spcAft>
                      </a:pPr>
                      <a:r>
                        <a:rPr lang="en-GB" sz="1200" dirty="0">
                          <a:solidFill>
                            <a:schemeClr val="tx2">
                              <a:lumMod val="50000"/>
                            </a:schemeClr>
                          </a:solidFill>
                          <a:effectLst/>
                          <a:latin typeface="Arial" panose="020B0604020202020204" pitchFamily="34" charset="0"/>
                          <a:cs typeface="Arial" panose="020B0604020202020204" pitchFamily="34" charset="0"/>
                        </a:rPr>
                        <a:t>10.1%</a:t>
                      </a:r>
                      <a:endParaRPr lang="en-GB" sz="12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58025" marR="58025" marT="0" marB="0">
                    <a:solidFill>
                      <a:schemeClr val="accent2">
                        <a:lumMod val="40000"/>
                        <a:lumOff val="60000"/>
                      </a:schemeClr>
                    </a:solidFill>
                  </a:tcPr>
                </a:tc>
                <a:tc>
                  <a:txBody>
                    <a:bodyPr/>
                    <a:lstStyle/>
                    <a:p>
                      <a:pPr marL="0" indent="0" algn="ctr">
                        <a:spcAft>
                          <a:spcPts val="0"/>
                        </a:spcAft>
                      </a:pPr>
                      <a:r>
                        <a:rPr lang="en-GB" sz="1200" dirty="0">
                          <a:solidFill>
                            <a:schemeClr val="tx2">
                              <a:lumMod val="50000"/>
                            </a:schemeClr>
                          </a:solidFill>
                          <a:effectLst/>
                          <a:latin typeface="Arial" panose="020B0604020202020204" pitchFamily="34" charset="0"/>
                          <a:cs typeface="Arial" panose="020B0604020202020204" pitchFamily="34" charset="0"/>
                        </a:rPr>
                        <a:t>21.1%</a:t>
                      </a:r>
                      <a:endParaRPr lang="en-GB" sz="12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58025" marR="58025" marT="0" marB="0">
                    <a:solidFill>
                      <a:schemeClr val="accent2">
                        <a:lumMod val="40000"/>
                        <a:lumOff val="60000"/>
                      </a:schemeClr>
                    </a:solidFill>
                  </a:tcPr>
                </a:tc>
                <a:tc>
                  <a:txBody>
                    <a:bodyPr/>
                    <a:lstStyle/>
                    <a:p>
                      <a:pPr marL="0" indent="0" algn="ctr">
                        <a:spcAft>
                          <a:spcPts val="0"/>
                        </a:spcAft>
                      </a:pPr>
                      <a:r>
                        <a:rPr lang="en-GB" sz="1200" dirty="0">
                          <a:solidFill>
                            <a:schemeClr val="tx2">
                              <a:lumMod val="50000"/>
                            </a:schemeClr>
                          </a:solidFill>
                          <a:effectLst/>
                          <a:latin typeface="Arial" panose="020B0604020202020204" pitchFamily="34" charset="0"/>
                          <a:cs typeface="Arial" panose="020B0604020202020204" pitchFamily="34" charset="0"/>
                        </a:rPr>
                        <a:t>15.7%</a:t>
                      </a:r>
                      <a:endParaRPr lang="en-GB" sz="12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58025" marR="58025" marT="0" marB="0">
                    <a:solidFill>
                      <a:schemeClr val="accent2">
                        <a:lumMod val="40000"/>
                        <a:lumOff val="60000"/>
                      </a:schemeClr>
                    </a:solidFill>
                  </a:tcPr>
                </a:tc>
              </a:tr>
              <a:tr h="432048">
                <a:tc>
                  <a:txBody>
                    <a:bodyPr/>
                    <a:lstStyle/>
                    <a:p>
                      <a:pPr marL="0" indent="0">
                        <a:spcAft>
                          <a:spcPts val="0"/>
                        </a:spcAft>
                      </a:pPr>
                      <a:r>
                        <a:rPr lang="en-GB" sz="1200" dirty="0">
                          <a:effectLst/>
                          <a:latin typeface="Arial" panose="020B0604020202020204" pitchFamily="34" charset="0"/>
                          <a:cs typeface="Arial" panose="020B0604020202020204" pitchFamily="34" charset="0"/>
                        </a:rPr>
                        <a:t>March 2020 </a:t>
                      </a:r>
                      <a:endParaRPr lang="en-GB" sz="1200" dirty="0" smtClean="0">
                        <a:effectLst/>
                        <a:latin typeface="Arial" panose="020B0604020202020204" pitchFamily="34" charset="0"/>
                        <a:cs typeface="Arial" panose="020B0604020202020204" pitchFamily="34" charset="0"/>
                      </a:endParaRPr>
                    </a:p>
                    <a:p>
                      <a:pPr marL="0" indent="0">
                        <a:spcAft>
                          <a:spcPts val="0"/>
                        </a:spcAft>
                      </a:pPr>
                      <a:r>
                        <a:rPr lang="en-GB" sz="1200" dirty="0" smtClean="0">
                          <a:effectLst/>
                          <a:latin typeface="Arial" panose="020B0604020202020204" pitchFamily="34" charset="0"/>
                          <a:cs typeface="Arial" panose="020B0604020202020204" pitchFamily="34" charset="0"/>
                        </a:rPr>
                        <a:t>(</a:t>
                      </a:r>
                      <a:r>
                        <a:rPr lang="en-GB" sz="1200" dirty="0">
                          <a:effectLst/>
                          <a:latin typeface="Arial" panose="020B0604020202020204" pitchFamily="34" charset="0"/>
                          <a:cs typeface="Arial" panose="020B0604020202020204" pitchFamily="34" charset="0"/>
                        </a:rPr>
                        <a:t>2019 survey)</a:t>
                      </a:r>
                      <a:endParaRPr lang="en-GB" sz="1200" dirty="0">
                        <a:effectLst/>
                        <a:latin typeface="Arial" panose="020B0604020202020204" pitchFamily="34" charset="0"/>
                        <a:ea typeface="Calibri"/>
                        <a:cs typeface="Arial" panose="020B0604020202020204" pitchFamily="34" charset="0"/>
                      </a:endParaRPr>
                    </a:p>
                  </a:txBody>
                  <a:tcPr marL="58025" marR="58025" marT="0" marB="0">
                    <a:solidFill>
                      <a:schemeClr val="accent2"/>
                    </a:solidFill>
                  </a:tcPr>
                </a:tc>
                <a:tc>
                  <a:txBody>
                    <a:bodyPr/>
                    <a:lstStyle/>
                    <a:p>
                      <a:pPr marL="0" indent="0" algn="ctr">
                        <a:spcAft>
                          <a:spcPts val="0"/>
                        </a:spcAft>
                      </a:pPr>
                      <a:r>
                        <a:rPr lang="en-GB" sz="1200" dirty="0">
                          <a:solidFill>
                            <a:schemeClr val="tx2">
                              <a:lumMod val="50000"/>
                            </a:schemeClr>
                          </a:solidFill>
                          <a:effectLst/>
                          <a:latin typeface="Arial" panose="020B0604020202020204" pitchFamily="34" charset="0"/>
                          <a:cs typeface="Arial" panose="020B0604020202020204" pitchFamily="34" charset="0"/>
                        </a:rPr>
                        <a:t>33.9%</a:t>
                      </a:r>
                      <a:endParaRPr lang="en-GB" sz="12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58025" marR="58025" marT="0" marB="0">
                    <a:solidFill>
                      <a:schemeClr val="accent2">
                        <a:lumMod val="20000"/>
                        <a:lumOff val="80000"/>
                      </a:schemeClr>
                    </a:solidFill>
                  </a:tcPr>
                </a:tc>
                <a:tc>
                  <a:txBody>
                    <a:bodyPr/>
                    <a:lstStyle/>
                    <a:p>
                      <a:pPr marL="0" indent="0" algn="ctr">
                        <a:spcAft>
                          <a:spcPts val="0"/>
                        </a:spcAft>
                      </a:pPr>
                      <a:r>
                        <a:rPr lang="en-GB" sz="1200" dirty="0">
                          <a:solidFill>
                            <a:schemeClr val="tx2">
                              <a:lumMod val="50000"/>
                            </a:schemeClr>
                          </a:solidFill>
                          <a:effectLst/>
                          <a:latin typeface="Arial" panose="020B0604020202020204" pitchFamily="34" charset="0"/>
                          <a:cs typeface="Arial" panose="020B0604020202020204" pitchFamily="34" charset="0"/>
                        </a:rPr>
                        <a:t>25.5%</a:t>
                      </a:r>
                      <a:endParaRPr lang="en-GB" sz="12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58025" marR="58025" marT="0" marB="0">
                    <a:solidFill>
                      <a:schemeClr val="accent2">
                        <a:lumMod val="20000"/>
                        <a:lumOff val="80000"/>
                      </a:schemeClr>
                    </a:solidFill>
                  </a:tcPr>
                </a:tc>
                <a:tc>
                  <a:txBody>
                    <a:bodyPr/>
                    <a:lstStyle/>
                    <a:p>
                      <a:pPr marL="0" indent="0" algn="ctr">
                        <a:spcAft>
                          <a:spcPts val="0"/>
                        </a:spcAft>
                      </a:pPr>
                      <a:r>
                        <a:rPr lang="en-GB" sz="1200" dirty="0">
                          <a:solidFill>
                            <a:schemeClr val="tx2">
                              <a:lumMod val="50000"/>
                            </a:schemeClr>
                          </a:solidFill>
                          <a:effectLst/>
                          <a:latin typeface="Arial" panose="020B0604020202020204" pitchFamily="34" charset="0"/>
                          <a:cs typeface="Arial" panose="020B0604020202020204" pitchFamily="34" charset="0"/>
                        </a:rPr>
                        <a:t>16.7%</a:t>
                      </a:r>
                      <a:endParaRPr lang="en-GB" sz="12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58025" marR="58025" marT="0" marB="0">
                    <a:solidFill>
                      <a:schemeClr val="accent2">
                        <a:lumMod val="20000"/>
                        <a:lumOff val="80000"/>
                      </a:schemeClr>
                    </a:solidFill>
                  </a:tcPr>
                </a:tc>
                <a:tc>
                  <a:txBody>
                    <a:bodyPr/>
                    <a:lstStyle/>
                    <a:p>
                      <a:pPr marL="0" indent="0" algn="ctr">
                        <a:spcAft>
                          <a:spcPts val="0"/>
                        </a:spcAft>
                      </a:pPr>
                      <a:r>
                        <a:rPr lang="en-GB" sz="1200" dirty="0">
                          <a:solidFill>
                            <a:schemeClr val="tx2">
                              <a:lumMod val="50000"/>
                            </a:schemeClr>
                          </a:solidFill>
                          <a:effectLst/>
                          <a:latin typeface="Arial" panose="020B0604020202020204" pitchFamily="34" charset="0"/>
                          <a:cs typeface="Arial" panose="020B0604020202020204" pitchFamily="34" charset="0"/>
                        </a:rPr>
                        <a:t>9.5%</a:t>
                      </a:r>
                      <a:endParaRPr lang="en-GB" sz="12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58025" marR="58025" marT="0" marB="0">
                    <a:solidFill>
                      <a:schemeClr val="accent2">
                        <a:lumMod val="20000"/>
                        <a:lumOff val="80000"/>
                      </a:schemeClr>
                    </a:solidFill>
                  </a:tcPr>
                </a:tc>
                <a:tc>
                  <a:txBody>
                    <a:bodyPr/>
                    <a:lstStyle/>
                    <a:p>
                      <a:pPr marL="0" indent="0" algn="ctr">
                        <a:spcAft>
                          <a:spcPts val="0"/>
                        </a:spcAft>
                      </a:pPr>
                      <a:r>
                        <a:rPr lang="en-GB" sz="1200" dirty="0">
                          <a:solidFill>
                            <a:schemeClr val="tx2">
                              <a:lumMod val="50000"/>
                            </a:schemeClr>
                          </a:solidFill>
                          <a:effectLst/>
                          <a:latin typeface="Arial" panose="020B0604020202020204" pitchFamily="34" charset="0"/>
                          <a:cs typeface="Arial" panose="020B0604020202020204" pitchFamily="34" charset="0"/>
                        </a:rPr>
                        <a:t>25.3%</a:t>
                      </a:r>
                      <a:endParaRPr lang="en-GB" sz="12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58025" marR="58025" marT="0" marB="0">
                    <a:solidFill>
                      <a:schemeClr val="accent2">
                        <a:lumMod val="20000"/>
                        <a:lumOff val="80000"/>
                      </a:schemeClr>
                    </a:solidFill>
                  </a:tcPr>
                </a:tc>
                <a:tc>
                  <a:txBody>
                    <a:bodyPr/>
                    <a:lstStyle/>
                    <a:p>
                      <a:pPr marL="0" indent="0" algn="ctr">
                        <a:spcAft>
                          <a:spcPts val="0"/>
                        </a:spcAft>
                      </a:pPr>
                      <a:r>
                        <a:rPr lang="en-GB" sz="1200" dirty="0">
                          <a:solidFill>
                            <a:schemeClr val="tx2">
                              <a:lumMod val="50000"/>
                            </a:schemeClr>
                          </a:solidFill>
                          <a:effectLst/>
                          <a:latin typeface="Arial" panose="020B0604020202020204" pitchFamily="34" charset="0"/>
                          <a:cs typeface="Arial" panose="020B0604020202020204" pitchFamily="34" charset="0"/>
                        </a:rPr>
                        <a:t>15.2%</a:t>
                      </a:r>
                      <a:endParaRPr lang="en-GB" sz="12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58025" marR="58025" marT="0" marB="0">
                    <a:solidFill>
                      <a:schemeClr val="accent2">
                        <a:lumMod val="20000"/>
                        <a:lumOff val="80000"/>
                      </a:schemeClr>
                    </a:solidFill>
                  </a:tcPr>
                </a:tc>
              </a:tr>
              <a:tr h="360040">
                <a:tc>
                  <a:txBody>
                    <a:bodyPr/>
                    <a:lstStyle/>
                    <a:p>
                      <a:pPr marL="0" indent="0">
                        <a:spcAft>
                          <a:spcPts val="0"/>
                        </a:spcAft>
                      </a:pPr>
                      <a:r>
                        <a:rPr lang="en-GB" sz="1200" dirty="0">
                          <a:effectLst/>
                          <a:latin typeface="Arial" panose="020B0604020202020204" pitchFamily="34" charset="0"/>
                          <a:cs typeface="Arial" panose="020B0604020202020204" pitchFamily="34" charset="0"/>
                        </a:rPr>
                        <a:t>March 2021</a:t>
                      </a:r>
                    </a:p>
                    <a:p>
                      <a:pPr marL="0" indent="0">
                        <a:spcAft>
                          <a:spcPts val="0"/>
                        </a:spcAft>
                      </a:pPr>
                      <a:r>
                        <a:rPr lang="en-GB" sz="1200" dirty="0">
                          <a:effectLst/>
                          <a:latin typeface="Arial" panose="020B0604020202020204" pitchFamily="34" charset="0"/>
                          <a:cs typeface="Arial" panose="020B0604020202020204" pitchFamily="34" charset="0"/>
                        </a:rPr>
                        <a:t>(2020 survey)</a:t>
                      </a:r>
                      <a:endParaRPr lang="en-GB" sz="1200" dirty="0">
                        <a:effectLst/>
                        <a:latin typeface="Arial" panose="020B0604020202020204" pitchFamily="34" charset="0"/>
                        <a:ea typeface="Calibri"/>
                        <a:cs typeface="Arial" panose="020B0604020202020204" pitchFamily="34" charset="0"/>
                      </a:endParaRPr>
                    </a:p>
                  </a:txBody>
                  <a:tcPr marL="58025" marR="58025" marT="0" marB="0">
                    <a:solidFill>
                      <a:schemeClr val="accent2"/>
                    </a:solidFill>
                  </a:tcPr>
                </a:tc>
                <a:tc>
                  <a:txBody>
                    <a:bodyPr/>
                    <a:lstStyle/>
                    <a:p>
                      <a:pPr marL="0" indent="0" algn="ctr">
                        <a:spcAft>
                          <a:spcPts val="0"/>
                        </a:spcAft>
                        <a:tabLst/>
                      </a:pPr>
                      <a:r>
                        <a:rPr lang="en-GB" sz="1200" dirty="0">
                          <a:solidFill>
                            <a:schemeClr val="tx2">
                              <a:lumMod val="50000"/>
                            </a:schemeClr>
                          </a:solidFill>
                          <a:effectLst/>
                          <a:latin typeface="Arial" panose="020B0604020202020204" pitchFamily="34" charset="0"/>
                          <a:cs typeface="Arial" panose="020B0604020202020204" pitchFamily="34" charset="0"/>
                        </a:rPr>
                        <a:t>36.8%</a:t>
                      </a:r>
                      <a:endParaRPr lang="en-GB" sz="12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58025" marR="58025" marT="0" marB="0">
                    <a:solidFill>
                      <a:schemeClr val="accent2">
                        <a:lumMod val="40000"/>
                        <a:lumOff val="60000"/>
                      </a:schemeClr>
                    </a:solidFill>
                  </a:tcPr>
                </a:tc>
                <a:tc>
                  <a:txBody>
                    <a:bodyPr/>
                    <a:lstStyle/>
                    <a:p>
                      <a:pPr marL="0" indent="0" algn="ctr">
                        <a:spcAft>
                          <a:spcPts val="0"/>
                        </a:spcAft>
                      </a:pPr>
                      <a:r>
                        <a:rPr lang="en-GB" sz="1200" dirty="0">
                          <a:solidFill>
                            <a:schemeClr val="tx2">
                              <a:lumMod val="50000"/>
                            </a:schemeClr>
                          </a:solidFill>
                          <a:effectLst/>
                          <a:latin typeface="Arial" panose="020B0604020202020204" pitchFamily="34" charset="0"/>
                          <a:cs typeface="Arial" panose="020B0604020202020204" pitchFamily="34" charset="0"/>
                        </a:rPr>
                        <a:t>27.7%</a:t>
                      </a:r>
                      <a:endParaRPr lang="en-GB" sz="12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58025" marR="58025" marT="0" marB="0">
                    <a:solidFill>
                      <a:schemeClr val="accent2">
                        <a:lumMod val="40000"/>
                        <a:lumOff val="60000"/>
                      </a:schemeClr>
                    </a:solidFill>
                  </a:tcPr>
                </a:tc>
                <a:tc>
                  <a:txBody>
                    <a:bodyPr/>
                    <a:lstStyle/>
                    <a:p>
                      <a:pPr marL="0" indent="0" algn="ctr">
                        <a:spcAft>
                          <a:spcPts val="0"/>
                        </a:spcAft>
                      </a:pPr>
                      <a:r>
                        <a:rPr lang="en-GB" sz="1200" dirty="0">
                          <a:solidFill>
                            <a:schemeClr val="tx2">
                              <a:lumMod val="50000"/>
                            </a:schemeClr>
                          </a:solidFill>
                          <a:effectLst/>
                          <a:latin typeface="Arial" panose="020B0604020202020204" pitchFamily="34" charset="0"/>
                          <a:cs typeface="Arial" panose="020B0604020202020204" pitchFamily="34" charset="0"/>
                        </a:rPr>
                        <a:t>21.75</a:t>
                      </a:r>
                      <a:endParaRPr lang="en-GB" sz="12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58025" marR="58025" marT="0" marB="0">
                    <a:solidFill>
                      <a:schemeClr val="accent2">
                        <a:lumMod val="40000"/>
                        <a:lumOff val="60000"/>
                      </a:schemeClr>
                    </a:solidFill>
                  </a:tcPr>
                </a:tc>
                <a:tc>
                  <a:txBody>
                    <a:bodyPr/>
                    <a:lstStyle/>
                    <a:p>
                      <a:pPr marL="0" indent="0" algn="ctr">
                        <a:spcAft>
                          <a:spcPts val="0"/>
                        </a:spcAft>
                      </a:pPr>
                      <a:r>
                        <a:rPr lang="en-GB" sz="1200" dirty="0">
                          <a:solidFill>
                            <a:schemeClr val="tx2">
                              <a:lumMod val="50000"/>
                            </a:schemeClr>
                          </a:solidFill>
                          <a:effectLst/>
                          <a:latin typeface="Arial" panose="020B0604020202020204" pitchFamily="34" charset="0"/>
                          <a:cs typeface="Arial" panose="020B0604020202020204" pitchFamily="34" charset="0"/>
                        </a:rPr>
                        <a:t>11.6%</a:t>
                      </a:r>
                      <a:endParaRPr lang="en-GB" sz="12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58025" marR="58025" marT="0" marB="0">
                    <a:solidFill>
                      <a:schemeClr val="accent2">
                        <a:lumMod val="40000"/>
                        <a:lumOff val="60000"/>
                      </a:schemeClr>
                    </a:solidFill>
                  </a:tcPr>
                </a:tc>
                <a:tc>
                  <a:txBody>
                    <a:bodyPr/>
                    <a:lstStyle/>
                    <a:p>
                      <a:pPr marL="0" indent="0" algn="ctr">
                        <a:spcAft>
                          <a:spcPts val="0"/>
                        </a:spcAft>
                      </a:pPr>
                      <a:r>
                        <a:rPr lang="en-GB" sz="1200" dirty="0">
                          <a:solidFill>
                            <a:schemeClr val="tx2">
                              <a:lumMod val="50000"/>
                            </a:schemeClr>
                          </a:solidFill>
                          <a:effectLst/>
                          <a:latin typeface="Arial" panose="020B0604020202020204" pitchFamily="34" charset="0"/>
                          <a:cs typeface="Arial" panose="020B0604020202020204" pitchFamily="34" charset="0"/>
                        </a:rPr>
                        <a:t>26.5%</a:t>
                      </a:r>
                      <a:endParaRPr lang="en-GB" sz="12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58025" marR="58025" marT="0" marB="0">
                    <a:solidFill>
                      <a:schemeClr val="accent2">
                        <a:lumMod val="40000"/>
                        <a:lumOff val="60000"/>
                      </a:schemeClr>
                    </a:solidFill>
                  </a:tcPr>
                </a:tc>
                <a:tc>
                  <a:txBody>
                    <a:bodyPr/>
                    <a:lstStyle/>
                    <a:p>
                      <a:pPr marL="0" indent="0" algn="ctr">
                        <a:spcAft>
                          <a:spcPts val="0"/>
                        </a:spcAft>
                      </a:pPr>
                      <a:r>
                        <a:rPr lang="en-GB" sz="1200" dirty="0">
                          <a:solidFill>
                            <a:schemeClr val="tx2">
                              <a:lumMod val="50000"/>
                            </a:schemeClr>
                          </a:solidFill>
                          <a:effectLst/>
                          <a:latin typeface="Arial" panose="020B0604020202020204" pitchFamily="34" charset="0"/>
                          <a:cs typeface="Arial" panose="020B0604020202020204" pitchFamily="34" charset="0"/>
                        </a:rPr>
                        <a:t>16.9%</a:t>
                      </a:r>
                      <a:endParaRPr lang="en-GB" sz="12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58025" marR="58025" marT="0" marB="0">
                    <a:solidFill>
                      <a:schemeClr val="accent2">
                        <a:lumMod val="40000"/>
                        <a:lumOff val="60000"/>
                      </a:schemeClr>
                    </a:solidFill>
                  </a:tcPr>
                </a:tc>
              </a:tr>
            </a:tbl>
          </a:graphicData>
        </a:graphic>
      </p:graphicFrame>
      <p:sp>
        <p:nvSpPr>
          <p:cNvPr id="29" name="Down Arrow 28"/>
          <p:cNvSpPr/>
          <p:nvPr/>
        </p:nvSpPr>
        <p:spPr>
          <a:xfrm flipH="1">
            <a:off x="2483768" y="4091326"/>
            <a:ext cx="44450" cy="88900"/>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0" name="Down Arrow 29"/>
          <p:cNvSpPr/>
          <p:nvPr/>
        </p:nvSpPr>
        <p:spPr>
          <a:xfrm flipH="1">
            <a:off x="4860032" y="4032622"/>
            <a:ext cx="44450" cy="88900"/>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1" name="Down Arrow 30"/>
          <p:cNvSpPr/>
          <p:nvPr/>
        </p:nvSpPr>
        <p:spPr>
          <a:xfrm flipH="1">
            <a:off x="6041624" y="4032622"/>
            <a:ext cx="44450" cy="88900"/>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2" name="Down Arrow 31"/>
          <p:cNvSpPr/>
          <p:nvPr/>
        </p:nvSpPr>
        <p:spPr>
          <a:xfrm flipH="1">
            <a:off x="8493175" y="4091326"/>
            <a:ext cx="44450" cy="88900"/>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3" name="Up Arrow 32"/>
          <p:cNvSpPr/>
          <p:nvPr/>
        </p:nvSpPr>
        <p:spPr>
          <a:xfrm>
            <a:off x="2439318" y="4484582"/>
            <a:ext cx="44450" cy="96838"/>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4" name="Up Arrow 33"/>
          <p:cNvSpPr/>
          <p:nvPr/>
        </p:nvSpPr>
        <p:spPr>
          <a:xfrm>
            <a:off x="3563888" y="4146922"/>
            <a:ext cx="44450" cy="96838"/>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5" name="Up Arrow 34"/>
          <p:cNvSpPr/>
          <p:nvPr/>
        </p:nvSpPr>
        <p:spPr>
          <a:xfrm>
            <a:off x="3563888" y="4436163"/>
            <a:ext cx="44450" cy="96838"/>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6" name="Up Arrow 35"/>
          <p:cNvSpPr/>
          <p:nvPr/>
        </p:nvSpPr>
        <p:spPr>
          <a:xfrm>
            <a:off x="4815582" y="4525205"/>
            <a:ext cx="44450" cy="96838"/>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7" name="Up Arrow 36"/>
          <p:cNvSpPr/>
          <p:nvPr/>
        </p:nvSpPr>
        <p:spPr>
          <a:xfrm>
            <a:off x="6041624" y="4476786"/>
            <a:ext cx="44450" cy="96838"/>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8" name="Up Arrow 37"/>
          <p:cNvSpPr/>
          <p:nvPr/>
        </p:nvSpPr>
        <p:spPr>
          <a:xfrm>
            <a:off x="7236296" y="4050084"/>
            <a:ext cx="44450" cy="96838"/>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9" name="Up Arrow 38"/>
          <p:cNvSpPr/>
          <p:nvPr/>
        </p:nvSpPr>
        <p:spPr>
          <a:xfrm>
            <a:off x="7236296" y="4513822"/>
            <a:ext cx="44450" cy="96838"/>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0" name="Up Arrow 39"/>
          <p:cNvSpPr/>
          <p:nvPr/>
        </p:nvSpPr>
        <p:spPr>
          <a:xfrm>
            <a:off x="8487301" y="4438107"/>
            <a:ext cx="44450" cy="96838"/>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23267314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952" y="116632"/>
            <a:ext cx="7365360" cy="1143000"/>
          </a:xfrm>
        </p:spPr>
        <p:txBody>
          <a:bodyPr>
            <a:noAutofit/>
          </a:bodyPr>
          <a:lstStyle/>
          <a:p>
            <a:pPr algn="l">
              <a:tabLst>
                <a:tab pos="2606675" algn="l"/>
              </a:tabLst>
            </a:pPr>
            <a:r>
              <a:rPr lang="en-GB" sz="2800" dirty="0" smtClean="0">
                <a:solidFill>
                  <a:schemeClr val="accent3"/>
                </a:solidFill>
              </a:rPr>
              <a:t> Metric 4b: </a:t>
            </a:r>
            <a:r>
              <a:rPr lang="en-GB" sz="2800" dirty="0" smtClean="0"/>
              <a:t>Staff Survey Results</a:t>
            </a:r>
            <a:endParaRPr lang="en-GB" sz="2800" dirty="0"/>
          </a:p>
        </p:txBody>
      </p:sp>
      <p:sp>
        <p:nvSpPr>
          <p:cNvPr id="2" name="TextBox 1"/>
          <p:cNvSpPr txBox="1"/>
          <p:nvPr/>
        </p:nvSpPr>
        <p:spPr>
          <a:xfrm>
            <a:off x="107504" y="4650045"/>
            <a:ext cx="8568952" cy="1477328"/>
          </a:xfrm>
          <a:prstGeom prst="rect">
            <a:avLst/>
          </a:prstGeom>
          <a:noFill/>
        </p:spPr>
        <p:txBody>
          <a:bodyPr wrap="square" rtlCol="0">
            <a:spAutoFit/>
          </a:bodyPr>
          <a:lstStyle/>
          <a:p>
            <a:pPr marL="285750" indent="-285750">
              <a:buClr>
                <a:schemeClr val="accent3"/>
              </a:buClr>
              <a:buFont typeface="Wingdings" panose="05000000000000000000" pitchFamily="2" charset="2"/>
              <a:buChar char="§"/>
            </a:pPr>
            <a:r>
              <a:rPr lang="en-GB" b="1" dirty="0" smtClean="0">
                <a:solidFill>
                  <a:schemeClr val="accent4"/>
                </a:solidFill>
                <a:latin typeface="Arial" panose="020B0604020202020204" pitchFamily="34" charset="0"/>
                <a:cs typeface="Arial" panose="020B0604020202020204" pitchFamily="34" charset="0"/>
              </a:rPr>
              <a:t>47.7% </a:t>
            </a:r>
            <a:r>
              <a:rPr lang="en-GB" dirty="0" smtClean="0">
                <a:solidFill>
                  <a:schemeClr val="tx2">
                    <a:lumMod val="50000"/>
                  </a:schemeClr>
                </a:solidFill>
                <a:latin typeface="Arial" panose="020B0604020202020204" pitchFamily="34" charset="0"/>
                <a:cs typeface="Arial" panose="020B0604020202020204" pitchFamily="34" charset="0"/>
              </a:rPr>
              <a:t>of disabled staff and </a:t>
            </a:r>
            <a:r>
              <a:rPr lang="en-GB" b="1" dirty="0" smtClean="0">
                <a:solidFill>
                  <a:schemeClr val="accent4"/>
                </a:solidFill>
                <a:latin typeface="Arial" panose="020B0604020202020204" pitchFamily="34" charset="0"/>
                <a:cs typeface="Arial" panose="020B0604020202020204" pitchFamily="34" charset="0"/>
              </a:rPr>
              <a:t>45.1% </a:t>
            </a:r>
            <a:r>
              <a:rPr lang="en-GB" dirty="0" smtClean="0">
                <a:solidFill>
                  <a:schemeClr val="tx2">
                    <a:lumMod val="50000"/>
                  </a:schemeClr>
                </a:solidFill>
                <a:latin typeface="Arial" panose="020B0604020202020204" pitchFamily="34" charset="0"/>
                <a:cs typeface="Arial" panose="020B0604020202020204" pitchFamily="34" charset="0"/>
              </a:rPr>
              <a:t>of non-disabled staff who said they had experienced harassment &amp; bullying said that they had reported it last time it occurred.</a:t>
            </a:r>
            <a:endParaRPr lang="en-GB" dirty="0" smtClean="0">
              <a:solidFill>
                <a:schemeClr val="tx2">
                  <a:lumMod val="50000"/>
                </a:schemeClr>
              </a:solidFill>
            </a:endParaRPr>
          </a:p>
          <a:p>
            <a:pPr marL="742950" lvl="1" indent="-285750">
              <a:buClr>
                <a:schemeClr val="accent3"/>
              </a:buClr>
              <a:buFont typeface="Wingdings" panose="05000000000000000000" pitchFamily="2" charset="2"/>
              <a:buChar char="§"/>
            </a:pPr>
            <a:endParaRPr lang="en-GB" dirty="0" smtClean="0">
              <a:solidFill>
                <a:schemeClr val="tx2">
                  <a:lumMod val="50000"/>
                </a:schemeClr>
              </a:solidFill>
            </a:endParaRPr>
          </a:p>
          <a:p>
            <a:pPr marL="285750" indent="-285750">
              <a:buClr>
                <a:schemeClr val="accent3"/>
              </a:buClr>
              <a:buFont typeface="Wingdings" panose="05000000000000000000" pitchFamily="2" charset="2"/>
              <a:buChar char="§"/>
            </a:pPr>
            <a:endParaRPr lang="en-GB" dirty="0" smtClean="0">
              <a:solidFill>
                <a:schemeClr val="tx2">
                  <a:lumMod val="50000"/>
                </a:scheme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8820174"/>
              </p:ext>
            </p:extLst>
          </p:nvPr>
        </p:nvGraphicFramePr>
        <p:xfrm>
          <a:off x="128109" y="1268760"/>
          <a:ext cx="8496944" cy="2849079"/>
        </p:xfrm>
        <a:graphic>
          <a:graphicData uri="http://schemas.openxmlformats.org/drawingml/2006/table">
            <a:tbl>
              <a:tblPr firstRow="1" firstCol="1" bandRow="1">
                <a:tableStyleId>{5C22544A-7EE6-4342-B048-85BDC9FD1C3A}</a:tableStyleId>
              </a:tblPr>
              <a:tblGrid>
                <a:gridCol w="1356035"/>
                <a:gridCol w="3203196"/>
                <a:gridCol w="3937713"/>
              </a:tblGrid>
              <a:tr h="0">
                <a:tc>
                  <a:txBody>
                    <a:bodyPr/>
                    <a:lstStyle/>
                    <a:p>
                      <a:pPr>
                        <a:spcAft>
                          <a:spcPts val="0"/>
                        </a:spcAft>
                      </a:pPr>
                      <a:r>
                        <a:rPr lang="en-GB" sz="1400" dirty="0" smtClean="0">
                          <a:effectLst/>
                          <a:latin typeface="Arial" panose="020B0604020202020204" pitchFamily="34" charset="0"/>
                          <a:ea typeface="Calibri"/>
                          <a:cs typeface="Arial" panose="020B0604020202020204" pitchFamily="34" charset="0"/>
                        </a:rPr>
                        <a:t>Year</a:t>
                      </a:r>
                      <a:endParaRPr lang="en-GB" sz="1400" dirty="0">
                        <a:effectLst/>
                        <a:latin typeface="Arial" panose="020B0604020202020204" pitchFamily="34" charset="0"/>
                        <a:ea typeface="Calibri"/>
                        <a:cs typeface="Arial" panose="020B0604020202020204" pitchFamily="34" charset="0"/>
                      </a:endParaRPr>
                    </a:p>
                  </a:txBody>
                  <a:tcPr marL="40667" marR="40667" marT="0" marB="0">
                    <a:solidFill>
                      <a:schemeClr val="accent2"/>
                    </a:solidFill>
                  </a:tcPr>
                </a:tc>
                <a:tc gridSpan="2">
                  <a:txBody>
                    <a:bodyPr/>
                    <a:lstStyle/>
                    <a:p>
                      <a:pPr>
                        <a:spcAft>
                          <a:spcPts val="0"/>
                        </a:spcAft>
                      </a:pPr>
                      <a:r>
                        <a:rPr lang="en-GB" sz="1400" dirty="0" smtClean="0">
                          <a:effectLst/>
                          <a:latin typeface="Arial" panose="020B0604020202020204" pitchFamily="34" charset="0"/>
                          <a:cs typeface="Arial" panose="020B0604020202020204" pitchFamily="34" charset="0"/>
                        </a:rPr>
                        <a:t>For </a:t>
                      </a:r>
                      <a:r>
                        <a:rPr lang="en-GB" sz="1400" dirty="0">
                          <a:effectLst/>
                          <a:latin typeface="Arial" panose="020B0604020202020204" pitchFamily="34" charset="0"/>
                          <a:cs typeface="Arial" panose="020B0604020202020204" pitchFamily="34" charset="0"/>
                        </a:rPr>
                        <a:t>each of the following four Staff Survey Metrics, compare the responses for both Disabled and non-disabled staff. </a:t>
                      </a:r>
                      <a:endParaRPr lang="en-GB" sz="1400" dirty="0">
                        <a:solidFill>
                          <a:srgbClr val="000000"/>
                        </a:solidFill>
                        <a:effectLst/>
                        <a:latin typeface="Arial" panose="020B0604020202020204" pitchFamily="34" charset="0"/>
                        <a:ea typeface="Calibri"/>
                        <a:cs typeface="Arial" panose="020B0604020202020204" pitchFamily="34" charset="0"/>
                      </a:endParaRPr>
                    </a:p>
                  </a:txBody>
                  <a:tcPr marL="40667" marR="40667" marT="0" marB="0">
                    <a:solidFill>
                      <a:schemeClr val="accent2"/>
                    </a:solidFill>
                  </a:tcPr>
                </a:tc>
                <a:tc hMerge="1">
                  <a:txBody>
                    <a:bodyPr/>
                    <a:lstStyle/>
                    <a:p>
                      <a:endParaRPr lang="en-GB"/>
                    </a:p>
                  </a:txBody>
                  <a:tcPr/>
                </a:tc>
              </a:tr>
              <a:tr h="728072">
                <a:tc>
                  <a:txBody>
                    <a:bodyPr/>
                    <a:lstStyle/>
                    <a:p>
                      <a:pPr marL="457200">
                        <a:spcAft>
                          <a:spcPts val="0"/>
                        </a:spcAft>
                      </a:pPr>
                      <a:r>
                        <a:rPr lang="en-GB" sz="1400" dirty="0">
                          <a:effectLst/>
                          <a:latin typeface="Arial" panose="020B0604020202020204" pitchFamily="34" charset="0"/>
                          <a:cs typeface="Arial" panose="020B0604020202020204" pitchFamily="34" charset="0"/>
                        </a:rPr>
                        <a:t> </a:t>
                      </a:r>
                      <a:endParaRPr lang="en-GB" sz="1400" dirty="0">
                        <a:effectLst/>
                        <a:latin typeface="Arial" panose="020B0604020202020204" pitchFamily="34" charset="0"/>
                        <a:ea typeface="Calibri"/>
                        <a:cs typeface="Arial" panose="020B0604020202020204" pitchFamily="34" charset="0"/>
                      </a:endParaRPr>
                    </a:p>
                  </a:txBody>
                  <a:tcPr marL="40667" marR="40667" marT="0" marB="0">
                    <a:solidFill>
                      <a:schemeClr val="accent2"/>
                    </a:solidFill>
                  </a:tcPr>
                </a:tc>
                <a:tc gridSpan="2">
                  <a:txBody>
                    <a:bodyPr/>
                    <a:lstStyle/>
                    <a:p>
                      <a:pPr>
                        <a:spcAft>
                          <a:spcPts val="0"/>
                        </a:spcAft>
                      </a:pPr>
                      <a:r>
                        <a:rPr lang="en-GB" sz="1400" b="1" dirty="0">
                          <a:solidFill>
                            <a:schemeClr val="tx2">
                              <a:lumMod val="50000"/>
                            </a:schemeClr>
                          </a:solidFill>
                          <a:effectLst/>
                          <a:latin typeface="Arial" panose="020B0604020202020204" pitchFamily="34" charset="0"/>
                          <a:cs typeface="Arial" panose="020B0604020202020204" pitchFamily="34" charset="0"/>
                        </a:rPr>
                        <a:t>Metric 4b (Q13a)</a:t>
                      </a:r>
                    </a:p>
                    <a:p>
                      <a:pP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Percentage of Disabled staff compared to non-disabled staff saying that the last time they experienced harassment, bullying or abuse at work, they or a colleague reported it. </a:t>
                      </a:r>
                    </a:p>
                    <a:p>
                      <a:pP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 </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40667" marR="40667" marT="0" marB="0">
                    <a:solidFill>
                      <a:schemeClr val="accent2">
                        <a:lumMod val="40000"/>
                        <a:lumOff val="60000"/>
                      </a:schemeClr>
                    </a:solidFill>
                  </a:tcPr>
                </a:tc>
                <a:tc hMerge="1">
                  <a:txBody>
                    <a:bodyPr/>
                    <a:lstStyle/>
                    <a:p>
                      <a:endParaRPr lang="en-GB"/>
                    </a:p>
                  </a:txBody>
                  <a:tcPr/>
                </a:tc>
              </a:tr>
              <a:tr h="90371">
                <a:tc>
                  <a:txBody>
                    <a:bodyPr/>
                    <a:lstStyle/>
                    <a:p>
                      <a:pPr marL="457200">
                        <a:spcAft>
                          <a:spcPts val="0"/>
                        </a:spcAft>
                      </a:pPr>
                      <a:r>
                        <a:rPr lang="en-GB" sz="1400" dirty="0">
                          <a:effectLst/>
                          <a:latin typeface="Arial" panose="020B0604020202020204" pitchFamily="34" charset="0"/>
                          <a:cs typeface="Arial" panose="020B0604020202020204" pitchFamily="34" charset="0"/>
                        </a:rPr>
                        <a:t> </a:t>
                      </a:r>
                      <a:endParaRPr lang="en-GB" sz="1400" dirty="0">
                        <a:effectLst/>
                        <a:latin typeface="Arial" panose="020B0604020202020204" pitchFamily="34" charset="0"/>
                        <a:ea typeface="Calibri"/>
                        <a:cs typeface="Arial" panose="020B0604020202020204" pitchFamily="34" charset="0"/>
                      </a:endParaRPr>
                    </a:p>
                  </a:txBody>
                  <a:tcPr marL="40667" marR="40667" marT="0" marB="0">
                    <a:solidFill>
                      <a:schemeClr val="accent2"/>
                    </a:solidFill>
                  </a:tcPr>
                </a:tc>
                <a:tc>
                  <a:txBody>
                    <a:bodyPr/>
                    <a:lstStyle/>
                    <a:p>
                      <a:pPr marL="0" indent="0" algn="ctr">
                        <a:spcAft>
                          <a:spcPts val="0"/>
                        </a:spcAft>
                      </a:pPr>
                      <a:r>
                        <a:rPr lang="en-GB" sz="1400" b="1" dirty="0">
                          <a:solidFill>
                            <a:schemeClr val="tx2">
                              <a:lumMod val="50000"/>
                            </a:schemeClr>
                          </a:solidFill>
                          <a:effectLst/>
                          <a:latin typeface="Arial" panose="020B0604020202020204" pitchFamily="34" charset="0"/>
                          <a:cs typeface="Arial" panose="020B0604020202020204" pitchFamily="34" charset="0"/>
                        </a:rPr>
                        <a:t>Disabled</a:t>
                      </a:r>
                      <a:endParaRPr lang="en-GB" sz="1400" b="1" dirty="0">
                        <a:solidFill>
                          <a:schemeClr val="tx2">
                            <a:lumMod val="50000"/>
                          </a:schemeClr>
                        </a:solidFill>
                        <a:effectLst/>
                        <a:latin typeface="Arial" panose="020B0604020202020204" pitchFamily="34" charset="0"/>
                        <a:ea typeface="Calibri"/>
                        <a:cs typeface="Arial" panose="020B0604020202020204" pitchFamily="34" charset="0"/>
                      </a:endParaRPr>
                    </a:p>
                  </a:txBody>
                  <a:tcPr marL="40667" marR="40667" marT="0" marB="0">
                    <a:solidFill>
                      <a:schemeClr val="accent2">
                        <a:lumMod val="20000"/>
                        <a:lumOff val="80000"/>
                      </a:schemeClr>
                    </a:solidFill>
                  </a:tcPr>
                </a:tc>
                <a:tc>
                  <a:txBody>
                    <a:bodyPr/>
                    <a:lstStyle/>
                    <a:p>
                      <a:pPr marL="0" indent="0" algn="ctr">
                        <a:spcAft>
                          <a:spcPts val="0"/>
                        </a:spcAft>
                      </a:pPr>
                      <a:r>
                        <a:rPr lang="en-GB" sz="1400" b="1" dirty="0">
                          <a:solidFill>
                            <a:schemeClr val="tx2">
                              <a:lumMod val="50000"/>
                            </a:schemeClr>
                          </a:solidFill>
                          <a:effectLst/>
                          <a:latin typeface="Arial" panose="020B0604020202020204" pitchFamily="34" charset="0"/>
                          <a:cs typeface="Arial" panose="020B0604020202020204" pitchFamily="34" charset="0"/>
                        </a:rPr>
                        <a:t>Non-disabled</a:t>
                      </a:r>
                      <a:endParaRPr lang="en-GB" sz="1400" b="1" dirty="0">
                        <a:solidFill>
                          <a:schemeClr val="tx2">
                            <a:lumMod val="50000"/>
                          </a:schemeClr>
                        </a:solidFill>
                        <a:effectLst/>
                        <a:latin typeface="Arial" panose="020B0604020202020204" pitchFamily="34" charset="0"/>
                        <a:ea typeface="Calibri"/>
                        <a:cs typeface="Arial" panose="020B0604020202020204" pitchFamily="34" charset="0"/>
                      </a:endParaRPr>
                    </a:p>
                  </a:txBody>
                  <a:tcPr marL="40667" marR="40667" marT="0" marB="0">
                    <a:solidFill>
                      <a:schemeClr val="accent2">
                        <a:lumMod val="20000"/>
                        <a:lumOff val="80000"/>
                      </a:schemeClr>
                    </a:solidFill>
                  </a:tcPr>
                </a:tc>
              </a:tr>
              <a:tr h="451853">
                <a:tc>
                  <a:txBody>
                    <a:bodyPr/>
                    <a:lstStyle/>
                    <a:p>
                      <a:pPr marL="0" indent="0">
                        <a:spcAft>
                          <a:spcPts val="0"/>
                        </a:spcAft>
                      </a:pPr>
                      <a:r>
                        <a:rPr lang="en-GB" sz="1400" dirty="0">
                          <a:effectLst/>
                          <a:latin typeface="Arial" panose="020B0604020202020204" pitchFamily="34" charset="0"/>
                          <a:cs typeface="Arial" panose="020B0604020202020204" pitchFamily="34" charset="0"/>
                        </a:rPr>
                        <a:t>March 2019</a:t>
                      </a:r>
                    </a:p>
                    <a:p>
                      <a:pPr marL="0" indent="0">
                        <a:spcAft>
                          <a:spcPts val="0"/>
                        </a:spcAft>
                      </a:pPr>
                      <a:r>
                        <a:rPr lang="en-GB" sz="1400" dirty="0">
                          <a:effectLst/>
                          <a:latin typeface="Arial" panose="020B0604020202020204" pitchFamily="34" charset="0"/>
                          <a:cs typeface="Arial" panose="020B0604020202020204" pitchFamily="34" charset="0"/>
                        </a:rPr>
                        <a:t>(2018 survey)</a:t>
                      </a:r>
                      <a:endParaRPr lang="en-GB" sz="1400" dirty="0">
                        <a:effectLst/>
                        <a:latin typeface="Arial" panose="020B0604020202020204" pitchFamily="34" charset="0"/>
                        <a:ea typeface="Calibri"/>
                        <a:cs typeface="Arial" panose="020B0604020202020204" pitchFamily="34" charset="0"/>
                      </a:endParaRPr>
                    </a:p>
                  </a:txBody>
                  <a:tcPr marL="40667" marR="40667" marT="0" marB="0">
                    <a:solidFill>
                      <a:schemeClr val="accent2"/>
                    </a:solidFill>
                  </a:tcPr>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50.7%%</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40667" marR="40667" marT="0" marB="0">
                    <a:solidFill>
                      <a:schemeClr val="accent2">
                        <a:lumMod val="40000"/>
                        <a:lumOff val="60000"/>
                      </a:schemeClr>
                    </a:solidFill>
                  </a:tcPr>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43.4%</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40667" marR="40667" marT="0" marB="0">
                    <a:solidFill>
                      <a:schemeClr val="accent2">
                        <a:lumMod val="40000"/>
                        <a:lumOff val="60000"/>
                      </a:schemeClr>
                    </a:solidFill>
                  </a:tcPr>
                </a:tc>
              </a:tr>
              <a:tr h="451853">
                <a:tc>
                  <a:txBody>
                    <a:bodyPr/>
                    <a:lstStyle/>
                    <a:p>
                      <a:pPr marL="0" indent="0">
                        <a:spcAft>
                          <a:spcPts val="0"/>
                        </a:spcAft>
                      </a:pPr>
                      <a:r>
                        <a:rPr lang="en-GB" sz="1400" dirty="0">
                          <a:effectLst/>
                          <a:latin typeface="Arial" panose="020B0604020202020204" pitchFamily="34" charset="0"/>
                          <a:cs typeface="Arial" panose="020B0604020202020204" pitchFamily="34" charset="0"/>
                        </a:rPr>
                        <a:t>March 2020 (2019 survey)</a:t>
                      </a:r>
                      <a:endParaRPr lang="en-GB" sz="1400" dirty="0">
                        <a:effectLst/>
                        <a:latin typeface="Arial" panose="020B0604020202020204" pitchFamily="34" charset="0"/>
                        <a:ea typeface="Calibri"/>
                        <a:cs typeface="Arial" panose="020B0604020202020204" pitchFamily="34" charset="0"/>
                      </a:endParaRPr>
                    </a:p>
                  </a:txBody>
                  <a:tcPr marL="40667" marR="40667" marT="0" marB="0">
                    <a:solidFill>
                      <a:schemeClr val="accent2"/>
                    </a:solidFill>
                  </a:tcPr>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51.3%</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40667" marR="40667" marT="0" marB="0">
                    <a:solidFill>
                      <a:schemeClr val="accent2">
                        <a:lumMod val="20000"/>
                        <a:lumOff val="80000"/>
                      </a:schemeClr>
                    </a:solidFill>
                  </a:tcPr>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48.4%</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40667" marR="40667" marT="0" marB="0">
                    <a:solidFill>
                      <a:schemeClr val="accent2">
                        <a:lumMod val="20000"/>
                        <a:lumOff val="80000"/>
                      </a:schemeClr>
                    </a:solidFill>
                  </a:tcPr>
                </a:tc>
              </a:tr>
              <a:tr h="451853">
                <a:tc>
                  <a:txBody>
                    <a:bodyPr/>
                    <a:lstStyle/>
                    <a:p>
                      <a:pPr marL="0" indent="0">
                        <a:spcAft>
                          <a:spcPts val="0"/>
                        </a:spcAft>
                      </a:pPr>
                      <a:r>
                        <a:rPr lang="en-GB" sz="1400" dirty="0">
                          <a:effectLst/>
                          <a:latin typeface="Arial" panose="020B0604020202020204" pitchFamily="34" charset="0"/>
                          <a:cs typeface="Arial" panose="020B0604020202020204" pitchFamily="34" charset="0"/>
                        </a:rPr>
                        <a:t>March 2021</a:t>
                      </a:r>
                    </a:p>
                    <a:p>
                      <a:pPr marL="0" indent="0">
                        <a:spcAft>
                          <a:spcPts val="0"/>
                        </a:spcAft>
                      </a:pPr>
                      <a:r>
                        <a:rPr lang="en-GB" sz="1400" dirty="0">
                          <a:effectLst/>
                          <a:latin typeface="Arial" panose="020B0604020202020204" pitchFamily="34" charset="0"/>
                          <a:cs typeface="Arial" panose="020B0604020202020204" pitchFamily="34" charset="0"/>
                        </a:rPr>
                        <a:t>(2020 survey)</a:t>
                      </a:r>
                      <a:endParaRPr lang="en-GB" sz="1400" dirty="0">
                        <a:effectLst/>
                        <a:latin typeface="Arial" panose="020B0604020202020204" pitchFamily="34" charset="0"/>
                        <a:ea typeface="Calibri"/>
                        <a:cs typeface="Arial" panose="020B0604020202020204" pitchFamily="34" charset="0"/>
                      </a:endParaRPr>
                    </a:p>
                  </a:txBody>
                  <a:tcPr marL="40667" marR="40667" marT="0" marB="0">
                    <a:solidFill>
                      <a:schemeClr val="accent2"/>
                    </a:solidFill>
                  </a:tcPr>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47.4%</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40667" marR="40667" marT="0" marB="0">
                    <a:solidFill>
                      <a:schemeClr val="accent2">
                        <a:lumMod val="40000"/>
                        <a:lumOff val="60000"/>
                      </a:schemeClr>
                    </a:solidFill>
                  </a:tcPr>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45.1%</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40667" marR="40667" marT="0" marB="0">
                    <a:solidFill>
                      <a:schemeClr val="accent2">
                        <a:lumMod val="40000"/>
                        <a:lumOff val="60000"/>
                      </a:schemeClr>
                    </a:solidFill>
                  </a:tcPr>
                </a:tc>
              </a:tr>
            </a:tbl>
          </a:graphicData>
        </a:graphic>
      </p:graphicFrame>
      <p:sp>
        <p:nvSpPr>
          <p:cNvPr id="14" name="Down Arrow 13"/>
          <p:cNvSpPr/>
          <p:nvPr/>
        </p:nvSpPr>
        <p:spPr>
          <a:xfrm>
            <a:off x="3964037" y="3738686"/>
            <a:ext cx="46037" cy="7778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6" name="Up Arrow 15"/>
          <p:cNvSpPr/>
          <p:nvPr/>
        </p:nvSpPr>
        <p:spPr>
          <a:xfrm>
            <a:off x="3942606" y="3356992"/>
            <a:ext cx="44450" cy="93662"/>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9" name="Up Arrow 18"/>
          <p:cNvSpPr/>
          <p:nvPr/>
        </p:nvSpPr>
        <p:spPr>
          <a:xfrm>
            <a:off x="7335862" y="3403823"/>
            <a:ext cx="44450" cy="93662"/>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0" name="Down Arrow 19"/>
          <p:cNvSpPr/>
          <p:nvPr/>
        </p:nvSpPr>
        <p:spPr>
          <a:xfrm>
            <a:off x="7358087" y="3816473"/>
            <a:ext cx="46037" cy="7778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23254668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952" y="116632"/>
            <a:ext cx="7365360" cy="1143000"/>
          </a:xfrm>
        </p:spPr>
        <p:txBody>
          <a:bodyPr>
            <a:noAutofit/>
          </a:bodyPr>
          <a:lstStyle/>
          <a:p>
            <a:pPr algn="l">
              <a:tabLst>
                <a:tab pos="2606675" algn="l"/>
              </a:tabLst>
            </a:pPr>
            <a:r>
              <a:rPr lang="en-GB" sz="2800" dirty="0" smtClean="0">
                <a:solidFill>
                  <a:schemeClr val="accent3"/>
                </a:solidFill>
              </a:rPr>
              <a:t> Metrics 5-7: </a:t>
            </a:r>
            <a:r>
              <a:rPr lang="en-GB" sz="2800" dirty="0" smtClean="0"/>
              <a:t>Staff Survey Results</a:t>
            </a:r>
            <a:endParaRPr lang="en-GB" sz="2800" dirty="0"/>
          </a:p>
        </p:txBody>
      </p:sp>
      <p:sp>
        <p:nvSpPr>
          <p:cNvPr id="2" name="TextBox 1"/>
          <p:cNvSpPr txBox="1"/>
          <p:nvPr/>
        </p:nvSpPr>
        <p:spPr>
          <a:xfrm>
            <a:off x="-15596" y="5357591"/>
            <a:ext cx="8908076" cy="1200329"/>
          </a:xfrm>
          <a:prstGeom prst="rect">
            <a:avLst/>
          </a:prstGeom>
          <a:noFill/>
        </p:spPr>
        <p:txBody>
          <a:bodyPr wrap="square" rtlCol="0">
            <a:spAutoFit/>
          </a:bodyPr>
          <a:lstStyle/>
          <a:p>
            <a:pPr marL="285750" indent="-285750">
              <a:buClr>
                <a:schemeClr val="accent3"/>
              </a:buClr>
              <a:buFont typeface="Wingdings" panose="05000000000000000000" pitchFamily="2" charset="2"/>
              <a:buChar char="§"/>
            </a:pPr>
            <a:r>
              <a:rPr lang="en-GB" dirty="0" smtClean="0">
                <a:solidFill>
                  <a:schemeClr val="tx2">
                    <a:lumMod val="50000"/>
                  </a:schemeClr>
                </a:solidFill>
                <a:latin typeface="Arial" panose="020B0604020202020204" pitchFamily="34" charset="0"/>
                <a:cs typeface="Arial" panose="020B0604020202020204" pitchFamily="34" charset="0"/>
              </a:rPr>
              <a:t>An increase for disabled staff feeling the Trust provides equal opportunities</a:t>
            </a:r>
          </a:p>
          <a:p>
            <a:pPr marL="285750" indent="-285750">
              <a:buClr>
                <a:schemeClr val="accent3"/>
              </a:buClr>
              <a:buFont typeface="Wingdings" panose="05000000000000000000" pitchFamily="2" charset="2"/>
              <a:buChar char="§"/>
            </a:pPr>
            <a:r>
              <a:rPr lang="en-GB" dirty="0" smtClean="0">
                <a:solidFill>
                  <a:schemeClr val="tx2">
                    <a:lumMod val="50000"/>
                  </a:schemeClr>
                </a:solidFill>
                <a:latin typeface="Arial" panose="020B0604020202020204" pitchFamily="34" charset="0"/>
                <a:cs typeface="Arial" panose="020B0604020202020204" pitchFamily="34" charset="0"/>
              </a:rPr>
              <a:t>Disappointing results for Metrics 6 and 7</a:t>
            </a:r>
          </a:p>
          <a:p>
            <a:pPr marL="285750" indent="-285750">
              <a:buClr>
                <a:schemeClr val="accent3"/>
              </a:buClr>
              <a:buFont typeface="Wingdings" panose="05000000000000000000" pitchFamily="2" charset="2"/>
              <a:buChar char="§"/>
            </a:pPr>
            <a:endParaRPr lang="en-GB" dirty="0" smtClean="0">
              <a:solidFill>
                <a:schemeClr val="tx2">
                  <a:lumMod val="50000"/>
                </a:schemeClr>
              </a:solidFill>
            </a:endParaRPr>
          </a:p>
          <a:p>
            <a:pPr marL="285750" indent="-285750">
              <a:buClr>
                <a:schemeClr val="accent3"/>
              </a:buClr>
              <a:buFont typeface="Wingdings" panose="05000000000000000000" pitchFamily="2" charset="2"/>
              <a:buChar char="§"/>
            </a:pPr>
            <a:endParaRPr lang="en-GB" dirty="0" smtClean="0">
              <a:solidFill>
                <a:schemeClr val="tx2">
                  <a:lumMod val="50000"/>
                </a:schemeClr>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47057910"/>
              </p:ext>
            </p:extLst>
          </p:nvPr>
        </p:nvGraphicFramePr>
        <p:xfrm>
          <a:off x="253679" y="1134800"/>
          <a:ext cx="8496941" cy="4075072"/>
        </p:xfrm>
        <a:graphic>
          <a:graphicData uri="http://schemas.openxmlformats.org/drawingml/2006/table">
            <a:tbl>
              <a:tblPr firstRow="1" firstCol="1" bandRow="1">
                <a:tableStyleId>{5C22544A-7EE6-4342-B048-85BDC9FD1C3A}</a:tableStyleId>
              </a:tblPr>
              <a:tblGrid>
                <a:gridCol w="1296143"/>
                <a:gridCol w="1080120"/>
                <a:gridCol w="1368152"/>
                <a:gridCol w="1058733"/>
                <a:gridCol w="1245523"/>
                <a:gridCol w="1217295"/>
                <a:gridCol w="1230975"/>
              </a:tblGrid>
              <a:tr h="368254">
                <a:tc>
                  <a:txBody>
                    <a:bodyPr/>
                    <a:lstStyle/>
                    <a:p>
                      <a:pPr>
                        <a:spcAft>
                          <a:spcPts val="0"/>
                        </a:spcAft>
                      </a:pPr>
                      <a:r>
                        <a:rPr lang="en-GB" sz="1400" dirty="0" smtClean="0">
                          <a:effectLst/>
                          <a:latin typeface="Arial" panose="020B0604020202020204" pitchFamily="34" charset="0"/>
                          <a:ea typeface="Calibri"/>
                          <a:cs typeface="Arial" panose="020B0604020202020204" pitchFamily="34" charset="0"/>
                        </a:rPr>
                        <a:t>Year</a:t>
                      </a:r>
                      <a:endParaRPr lang="en-GB" sz="1400" dirty="0">
                        <a:effectLst/>
                        <a:latin typeface="Arial" panose="020B0604020202020204" pitchFamily="34" charset="0"/>
                        <a:ea typeface="Calibri"/>
                        <a:cs typeface="Arial" panose="020B0604020202020204" pitchFamily="34" charset="0"/>
                      </a:endParaRPr>
                    </a:p>
                  </a:txBody>
                  <a:tcPr marL="53456" marR="53456" marT="0" marB="0">
                    <a:solidFill>
                      <a:schemeClr val="accent2"/>
                    </a:solidFill>
                  </a:tcPr>
                </a:tc>
                <a:tc gridSpan="6">
                  <a:txBody>
                    <a:bodyPr/>
                    <a:lstStyle/>
                    <a:p>
                      <a:pPr>
                        <a:spcAft>
                          <a:spcPts val="0"/>
                        </a:spcAft>
                      </a:pPr>
                      <a:r>
                        <a:rPr lang="en-GB" sz="1400" dirty="0" smtClean="0">
                          <a:effectLst/>
                          <a:latin typeface="Arial" panose="020B0604020202020204" pitchFamily="34" charset="0"/>
                          <a:cs typeface="Arial" panose="020B0604020202020204" pitchFamily="34" charset="0"/>
                        </a:rPr>
                        <a:t>For </a:t>
                      </a:r>
                      <a:r>
                        <a:rPr lang="en-GB" sz="1400" dirty="0">
                          <a:effectLst/>
                          <a:latin typeface="Arial" panose="020B0604020202020204" pitchFamily="34" charset="0"/>
                          <a:cs typeface="Arial" panose="020B0604020202020204" pitchFamily="34" charset="0"/>
                        </a:rPr>
                        <a:t>each of the following four Staff Survey Metrics, compare the responses for both Disabled and non-disabled staff. </a:t>
                      </a:r>
                      <a:endParaRPr lang="en-GB" sz="1400" dirty="0">
                        <a:solidFill>
                          <a:srgbClr val="000000"/>
                        </a:solidFill>
                        <a:effectLst/>
                        <a:latin typeface="Arial" panose="020B0604020202020204" pitchFamily="34" charset="0"/>
                        <a:ea typeface="Calibri"/>
                        <a:cs typeface="Arial" panose="020B0604020202020204" pitchFamily="34" charset="0"/>
                      </a:endParaRPr>
                    </a:p>
                  </a:txBody>
                  <a:tcPr marL="53456" marR="53456" marT="0" marB="0">
                    <a:solidFill>
                      <a:schemeClr val="accent2"/>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1069125">
                <a:tc>
                  <a:txBody>
                    <a:bodyPr/>
                    <a:lstStyle/>
                    <a:p>
                      <a:pPr marL="457200">
                        <a:spcAft>
                          <a:spcPts val="0"/>
                        </a:spcAft>
                      </a:pPr>
                      <a:r>
                        <a:rPr lang="en-GB" sz="1400" dirty="0">
                          <a:effectLst/>
                          <a:latin typeface="Arial" panose="020B0604020202020204" pitchFamily="34" charset="0"/>
                          <a:cs typeface="Arial" panose="020B0604020202020204" pitchFamily="34" charset="0"/>
                        </a:rPr>
                        <a:t> </a:t>
                      </a:r>
                      <a:endParaRPr lang="en-GB" sz="1400" dirty="0">
                        <a:effectLst/>
                        <a:latin typeface="Arial" panose="020B0604020202020204" pitchFamily="34" charset="0"/>
                        <a:ea typeface="Calibri"/>
                        <a:cs typeface="Arial" panose="020B0604020202020204" pitchFamily="34" charset="0"/>
                      </a:endParaRPr>
                    </a:p>
                  </a:txBody>
                  <a:tcPr marL="53456" marR="53456" marT="0" marB="0">
                    <a:solidFill>
                      <a:schemeClr val="accent2"/>
                    </a:solidFill>
                  </a:tcPr>
                </a:tc>
                <a:tc gridSpan="2">
                  <a:txBody>
                    <a:bodyPr/>
                    <a:lstStyle/>
                    <a:p>
                      <a:pPr>
                        <a:spcAft>
                          <a:spcPts val="0"/>
                        </a:spcAft>
                      </a:pPr>
                      <a:r>
                        <a:rPr lang="en-GB" sz="1400" b="1" dirty="0">
                          <a:solidFill>
                            <a:schemeClr val="tx2">
                              <a:lumMod val="50000"/>
                            </a:schemeClr>
                          </a:solidFill>
                          <a:effectLst/>
                          <a:latin typeface="Arial" panose="020B0604020202020204" pitchFamily="34" charset="0"/>
                          <a:cs typeface="Arial" panose="020B0604020202020204" pitchFamily="34" charset="0"/>
                        </a:rPr>
                        <a:t>Metric 5 (Q14)</a:t>
                      </a:r>
                    </a:p>
                    <a:p>
                      <a:pP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Percentage of Disabled staff compared to non-disabled staff believing that the Trust provides </a:t>
                      </a:r>
                      <a:r>
                        <a:rPr lang="en-GB" sz="1400" u="sng" dirty="0">
                          <a:solidFill>
                            <a:schemeClr val="tx2">
                              <a:lumMod val="50000"/>
                            </a:schemeClr>
                          </a:solidFill>
                          <a:effectLst/>
                          <a:latin typeface="Arial" panose="020B0604020202020204" pitchFamily="34" charset="0"/>
                          <a:cs typeface="Arial" panose="020B0604020202020204" pitchFamily="34" charset="0"/>
                        </a:rPr>
                        <a:t>equal opportunities for career progression or promotion </a:t>
                      </a:r>
                      <a:endParaRPr lang="en-GB" sz="1400" u="sng" dirty="0">
                        <a:solidFill>
                          <a:schemeClr val="tx2">
                            <a:lumMod val="50000"/>
                          </a:schemeClr>
                        </a:solidFill>
                        <a:effectLst/>
                        <a:latin typeface="Arial" panose="020B0604020202020204" pitchFamily="34" charset="0"/>
                        <a:ea typeface="Calibri"/>
                        <a:cs typeface="Arial" panose="020B0604020202020204" pitchFamily="34" charset="0"/>
                      </a:endParaRPr>
                    </a:p>
                  </a:txBody>
                  <a:tcPr marL="53456" marR="53456" marT="0" marB="0">
                    <a:solidFill>
                      <a:schemeClr val="accent2">
                        <a:lumMod val="40000"/>
                        <a:lumOff val="60000"/>
                      </a:schemeClr>
                    </a:solidFill>
                  </a:tcPr>
                </a:tc>
                <a:tc hMerge="1">
                  <a:txBody>
                    <a:bodyPr/>
                    <a:lstStyle/>
                    <a:p>
                      <a:endParaRPr lang="en-GB"/>
                    </a:p>
                  </a:txBody>
                  <a:tcPr/>
                </a:tc>
                <a:tc gridSpan="2">
                  <a:txBody>
                    <a:bodyPr/>
                    <a:lstStyle/>
                    <a:p>
                      <a:pPr>
                        <a:spcAft>
                          <a:spcPts val="0"/>
                        </a:spcAft>
                      </a:pPr>
                      <a:r>
                        <a:rPr lang="en-GB" sz="1400" b="1" dirty="0">
                          <a:solidFill>
                            <a:schemeClr val="tx2">
                              <a:lumMod val="50000"/>
                            </a:schemeClr>
                          </a:solidFill>
                          <a:effectLst/>
                          <a:latin typeface="Arial" panose="020B0604020202020204" pitchFamily="34" charset="0"/>
                          <a:cs typeface="Arial" panose="020B0604020202020204" pitchFamily="34" charset="0"/>
                        </a:rPr>
                        <a:t>Metric 6 (Q11e)</a:t>
                      </a:r>
                    </a:p>
                    <a:p>
                      <a:pP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Percentage of Disabled staff compared to non-disabled staff saying that they have felt </a:t>
                      </a:r>
                      <a:r>
                        <a:rPr lang="en-GB" sz="1400" u="sng" dirty="0">
                          <a:solidFill>
                            <a:schemeClr val="tx2">
                              <a:lumMod val="50000"/>
                            </a:schemeClr>
                          </a:solidFill>
                          <a:effectLst/>
                          <a:latin typeface="Arial" panose="020B0604020202020204" pitchFamily="34" charset="0"/>
                          <a:cs typeface="Arial" panose="020B0604020202020204" pitchFamily="34" charset="0"/>
                        </a:rPr>
                        <a:t>pressure from their manager to come to work,</a:t>
                      </a:r>
                      <a:r>
                        <a:rPr lang="en-GB" sz="1400" dirty="0">
                          <a:solidFill>
                            <a:schemeClr val="tx2">
                              <a:lumMod val="50000"/>
                            </a:schemeClr>
                          </a:solidFill>
                          <a:effectLst/>
                          <a:latin typeface="Arial" panose="020B0604020202020204" pitchFamily="34" charset="0"/>
                          <a:cs typeface="Arial" panose="020B0604020202020204" pitchFamily="34" charset="0"/>
                        </a:rPr>
                        <a:t> despite not feeling well enough to perform their duties </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53456" marR="53456" marT="0" marB="0">
                    <a:solidFill>
                      <a:schemeClr val="accent2">
                        <a:lumMod val="40000"/>
                        <a:lumOff val="60000"/>
                      </a:schemeClr>
                    </a:solidFill>
                  </a:tcPr>
                </a:tc>
                <a:tc hMerge="1">
                  <a:txBody>
                    <a:bodyPr/>
                    <a:lstStyle/>
                    <a:p>
                      <a:endParaRPr lang="en-GB"/>
                    </a:p>
                  </a:txBody>
                  <a:tcPr/>
                </a:tc>
                <a:tc gridSpan="2">
                  <a:txBody>
                    <a:bodyPr/>
                    <a:lstStyle/>
                    <a:p>
                      <a:pPr>
                        <a:spcAft>
                          <a:spcPts val="0"/>
                        </a:spcAft>
                      </a:pPr>
                      <a:r>
                        <a:rPr lang="en-GB" sz="1400" b="1" dirty="0">
                          <a:solidFill>
                            <a:schemeClr val="tx2">
                              <a:lumMod val="50000"/>
                            </a:schemeClr>
                          </a:solidFill>
                          <a:effectLst/>
                          <a:latin typeface="Arial" panose="020B0604020202020204" pitchFamily="34" charset="0"/>
                          <a:cs typeface="Arial" panose="020B0604020202020204" pitchFamily="34" charset="0"/>
                        </a:rPr>
                        <a:t>Metric 7 (Q5f)</a:t>
                      </a:r>
                    </a:p>
                    <a:p>
                      <a:pP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Percentage of Disabled staff compared to non-disabled staff saying that they are </a:t>
                      </a:r>
                      <a:r>
                        <a:rPr lang="en-GB" sz="1400" u="sng" dirty="0">
                          <a:solidFill>
                            <a:schemeClr val="tx2">
                              <a:lumMod val="50000"/>
                            </a:schemeClr>
                          </a:solidFill>
                          <a:effectLst/>
                          <a:latin typeface="Arial" panose="020B0604020202020204" pitchFamily="34" charset="0"/>
                          <a:cs typeface="Arial" panose="020B0604020202020204" pitchFamily="34" charset="0"/>
                        </a:rPr>
                        <a:t>satisfied with the extent to which their organisation values their work</a:t>
                      </a:r>
                      <a:r>
                        <a:rPr lang="en-GB" sz="1400" dirty="0">
                          <a:solidFill>
                            <a:schemeClr val="tx2">
                              <a:lumMod val="50000"/>
                            </a:schemeClr>
                          </a:solidFill>
                          <a:effectLst/>
                          <a:latin typeface="Arial" panose="020B0604020202020204" pitchFamily="34" charset="0"/>
                          <a:cs typeface="Arial" panose="020B0604020202020204" pitchFamily="34" charset="0"/>
                        </a:rPr>
                        <a:t>.</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53456" marR="53456" marT="0" marB="0">
                    <a:solidFill>
                      <a:schemeClr val="accent2">
                        <a:lumMod val="40000"/>
                        <a:lumOff val="60000"/>
                      </a:schemeClr>
                    </a:solidFill>
                  </a:tcPr>
                </a:tc>
                <a:tc hMerge="1">
                  <a:txBody>
                    <a:bodyPr/>
                    <a:lstStyle/>
                    <a:p>
                      <a:endParaRPr lang="en-GB"/>
                    </a:p>
                  </a:txBody>
                  <a:tcPr/>
                </a:tc>
              </a:tr>
              <a:tr h="320000">
                <a:tc>
                  <a:txBody>
                    <a:bodyPr/>
                    <a:lstStyle/>
                    <a:p>
                      <a:pPr marL="457200">
                        <a:spcAft>
                          <a:spcPts val="0"/>
                        </a:spcAft>
                      </a:pPr>
                      <a:r>
                        <a:rPr lang="en-GB" sz="1400" dirty="0">
                          <a:effectLst/>
                          <a:latin typeface="Arial" panose="020B0604020202020204" pitchFamily="34" charset="0"/>
                          <a:cs typeface="Arial" panose="020B0604020202020204" pitchFamily="34" charset="0"/>
                        </a:rPr>
                        <a:t> </a:t>
                      </a:r>
                      <a:endParaRPr lang="en-GB" sz="1400" dirty="0">
                        <a:effectLst/>
                        <a:latin typeface="Arial" panose="020B0604020202020204" pitchFamily="34" charset="0"/>
                        <a:ea typeface="Calibri"/>
                        <a:cs typeface="Arial" panose="020B0604020202020204" pitchFamily="34" charset="0"/>
                      </a:endParaRPr>
                    </a:p>
                  </a:txBody>
                  <a:tcPr marL="53456" marR="53456" marT="0" marB="0">
                    <a:solidFill>
                      <a:schemeClr val="accent2"/>
                    </a:solidFill>
                  </a:tcPr>
                </a:tc>
                <a:tc>
                  <a:txBody>
                    <a:bodyPr/>
                    <a:lstStyle/>
                    <a:p>
                      <a:pPr marL="0" indent="0" algn="ctr">
                        <a:spcAft>
                          <a:spcPts val="0"/>
                        </a:spcAft>
                      </a:pPr>
                      <a:r>
                        <a:rPr lang="en-GB" sz="1400" b="1" dirty="0">
                          <a:solidFill>
                            <a:schemeClr val="tx2">
                              <a:lumMod val="50000"/>
                            </a:schemeClr>
                          </a:solidFill>
                          <a:effectLst/>
                          <a:latin typeface="Arial" panose="020B0604020202020204" pitchFamily="34" charset="0"/>
                          <a:cs typeface="Arial" panose="020B0604020202020204" pitchFamily="34" charset="0"/>
                        </a:rPr>
                        <a:t>Disabled</a:t>
                      </a:r>
                      <a:endParaRPr lang="en-GB" sz="1400" b="1" dirty="0">
                        <a:solidFill>
                          <a:schemeClr val="tx2">
                            <a:lumMod val="50000"/>
                          </a:schemeClr>
                        </a:solidFill>
                        <a:effectLst/>
                        <a:latin typeface="Arial" panose="020B0604020202020204" pitchFamily="34" charset="0"/>
                        <a:ea typeface="Calibri"/>
                        <a:cs typeface="Arial" panose="020B0604020202020204" pitchFamily="34" charset="0"/>
                      </a:endParaRPr>
                    </a:p>
                  </a:txBody>
                  <a:tcPr marL="53456" marR="53456" marT="0" marB="0">
                    <a:solidFill>
                      <a:schemeClr val="accent2">
                        <a:lumMod val="20000"/>
                        <a:lumOff val="80000"/>
                      </a:schemeClr>
                    </a:solidFill>
                  </a:tcPr>
                </a:tc>
                <a:tc>
                  <a:txBody>
                    <a:bodyPr/>
                    <a:lstStyle/>
                    <a:p>
                      <a:pPr marL="0" indent="0" algn="ctr">
                        <a:spcAft>
                          <a:spcPts val="0"/>
                        </a:spcAft>
                      </a:pPr>
                      <a:r>
                        <a:rPr lang="en-GB" sz="1400" b="1" dirty="0">
                          <a:solidFill>
                            <a:schemeClr val="tx2">
                              <a:lumMod val="50000"/>
                            </a:schemeClr>
                          </a:solidFill>
                          <a:effectLst/>
                          <a:latin typeface="Arial" panose="020B0604020202020204" pitchFamily="34" charset="0"/>
                          <a:cs typeface="Arial" panose="020B0604020202020204" pitchFamily="34" charset="0"/>
                        </a:rPr>
                        <a:t>Non-disabled</a:t>
                      </a:r>
                      <a:endParaRPr lang="en-GB" sz="1400" b="1" dirty="0">
                        <a:solidFill>
                          <a:schemeClr val="tx2">
                            <a:lumMod val="50000"/>
                          </a:schemeClr>
                        </a:solidFill>
                        <a:effectLst/>
                        <a:latin typeface="Arial" panose="020B0604020202020204" pitchFamily="34" charset="0"/>
                        <a:ea typeface="Calibri"/>
                        <a:cs typeface="Arial" panose="020B0604020202020204" pitchFamily="34" charset="0"/>
                      </a:endParaRPr>
                    </a:p>
                  </a:txBody>
                  <a:tcPr marL="53456" marR="53456" marT="0" marB="0">
                    <a:solidFill>
                      <a:schemeClr val="accent2">
                        <a:lumMod val="20000"/>
                        <a:lumOff val="80000"/>
                      </a:schemeClr>
                    </a:solidFill>
                  </a:tcPr>
                </a:tc>
                <a:tc>
                  <a:txBody>
                    <a:bodyPr/>
                    <a:lstStyle/>
                    <a:p>
                      <a:pPr marL="0" indent="0" algn="ctr">
                        <a:spcAft>
                          <a:spcPts val="0"/>
                        </a:spcAft>
                      </a:pPr>
                      <a:r>
                        <a:rPr lang="en-GB" sz="1400" b="1" dirty="0">
                          <a:solidFill>
                            <a:schemeClr val="tx2">
                              <a:lumMod val="50000"/>
                            </a:schemeClr>
                          </a:solidFill>
                          <a:effectLst/>
                          <a:latin typeface="Arial" panose="020B0604020202020204" pitchFamily="34" charset="0"/>
                          <a:cs typeface="Arial" panose="020B0604020202020204" pitchFamily="34" charset="0"/>
                        </a:rPr>
                        <a:t>Disabled</a:t>
                      </a:r>
                      <a:endParaRPr lang="en-GB" sz="1400" b="1" dirty="0">
                        <a:solidFill>
                          <a:schemeClr val="tx2">
                            <a:lumMod val="50000"/>
                          </a:schemeClr>
                        </a:solidFill>
                        <a:effectLst/>
                        <a:latin typeface="Arial" panose="020B0604020202020204" pitchFamily="34" charset="0"/>
                        <a:ea typeface="Calibri"/>
                        <a:cs typeface="Arial" panose="020B0604020202020204" pitchFamily="34" charset="0"/>
                      </a:endParaRPr>
                    </a:p>
                  </a:txBody>
                  <a:tcPr marL="53456" marR="53456" marT="0" marB="0">
                    <a:solidFill>
                      <a:schemeClr val="accent2">
                        <a:lumMod val="20000"/>
                        <a:lumOff val="80000"/>
                      </a:schemeClr>
                    </a:solidFill>
                  </a:tcPr>
                </a:tc>
                <a:tc>
                  <a:txBody>
                    <a:bodyPr/>
                    <a:lstStyle/>
                    <a:p>
                      <a:pPr marL="0" indent="0" algn="ctr">
                        <a:spcAft>
                          <a:spcPts val="0"/>
                        </a:spcAft>
                      </a:pPr>
                      <a:r>
                        <a:rPr lang="en-GB" sz="1400" b="1" dirty="0">
                          <a:solidFill>
                            <a:schemeClr val="tx2">
                              <a:lumMod val="50000"/>
                            </a:schemeClr>
                          </a:solidFill>
                          <a:effectLst/>
                          <a:latin typeface="Arial" panose="020B0604020202020204" pitchFamily="34" charset="0"/>
                          <a:cs typeface="Arial" panose="020B0604020202020204" pitchFamily="34" charset="0"/>
                        </a:rPr>
                        <a:t>Non-disabled</a:t>
                      </a:r>
                      <a:endParaRPr lang="en-GB" sz="1400" b="1" dirty="0">
                        <a:solidFill>
                          <a:schemeClr val="tx2">
                            <a:lumMod val="50000"/>
                          </a:schemeClr>
                        </a:solidFill>
                        <a:effectLst/>
                        <a:latin typeface="Arial" panose="020B0604020202020204" pitchFamily="34" charset="0"/>
                        <a:ea typeface="Calibri"/>
                        <a:cs typeface="Arial" panose="020B0604020202020204" pitchFamily="34" charset="0"/>
                      </a:endParaRPr>
                    </a:p>
                  </a:txBody>
                  <a:tcPr marL="53456" marR="53456" marT="0" marB="0">
                    <a:solidFill>
                      <a:schemeClr val="accent2">
                        <a:lumMod val="20000"/>
                        <a:lumOff val="80000"/>
                      </a:schemeClr>
                    </a:solidFill>
                  </a:tcPr>
                </a:tc>
                <a:tc>
                  <a:txBody>
                    <a:bodyPr/>
                    <a:lstStyle/>
                    <a:p>
                      <a:pPr marL="0" indent="0" algn="ctr">
                        <a:spcAft>
                          <a:spcPts val="0"/>
                        </a:spcAft>
                      </a:pPr>
                      <a:r>
                        <a:rPr lang="en-GB" sz="1400" b="1" dirty="0">
                          <a:solidFill>
                            <a:schemeClr val="tx2">
                              <a:lumMod val="50000"/>
                            </a:schemeClr>
                          </a:solidFill>
                          <a:effectLst/>
                          <a:latin typeface="Arial" panose="020B0604020202020204" pitchFamily="34" charset="0"/>
                          <a:cs typeface="Arial" panose="020B0604020202020204" pitchFamily="34" charset="0"/>
                        </a:rPr>
                        <a:t>Disabled</a:t>
                      </a:r>
                      <a:endParaRPr lang="en-GB" sz="1400" b="1" dirty="0">
                        <a:solidFill>
                          <a:schemeClr val="tx2">
                            <a:lumMod val="50000"/>
                          </a:schemeClr>
                        </a:solidFill>
                        <a:effectLst/>
                        <a:latin typeface="Arial" panose="020B0604020202020204" pitchFamily="34" charset="0"/>
                        <a:ea typeface="Calibri"/>
                        <a:cs typeface="Arial" panose="020B0604020202020204" pitchFamily="34" charset="0"/>
                      </a:endParaRPr>
                    </a:p>
                  </a:txBody>
                  <a:tcPr marL="53456" marR="53456" marT="0" marB="0">
                    <a:solidFill>
                      <a:schemeClr val="accent2">
                        <a:lumMod val="20000"/>
                        <a:lumOff val="80000"/>
                      </a:schemeClr>
                    </a:solidFill>
                  </a:tcPr>
                </a:tc>
                <a:tc>
                  <a:txBody>
                    <a:bodyPr/>
                    <a:lstStyle/>
                    <a:p>
                      <a:pPr marL="0" indent="0" algn="ctr">
                        <a:spcAft>
                          <a:spcPts val="0"/>
                        </a:spcAft>
                      </a:pPr>
                      <a:r>
                        <a:rPr lang="en-GB" sz="1400" b="1" dirty="0">
                          <a:solidFill>
                            <a:schemeClr val="tx2">
                              <a:lumMod val="50000"/>
                            </a:schemeClr>
                          </a:solidFill>
                          <a:effectLst/>
                          <a:latin typeface="Arial" panose="020B0604020202020204" pitchFamily="34" charset="0"/>
                          <a:cs typeface="Arial" panose="020B0604020202020204" pitchFamily="34" charset="0"/>
                        </a:rPr>
                        <a:t>Non-disabled</a:t>
                      </a:r>
                      <a:endParaRPr lang="en-GB" sz="1400" b="1" dirty="0">
                        <a:solidFill>
                          <a:schemeClr val="tx2">
                            <a:lumMod val="50000"/>
                          </a:schemeClr>
                        </a:solidFill>
                        <a:effectLst/>
                        <a:latin typeface="Arial" panose="020B0604020202020204" pitchFamily="34" charset="0"/>
                        <a:ea typeface="Calibri"/>
                        <a:cs typeface="Arial" panose="020B0604020202020204" pitchFamily="34" charset="0"/>
                      </a:endParaRPr>
                    </a:p>
                  </a:txBody>
                  <a:tcPr marL="53456" marR="53456" marT="0" marB="0">
                    <a:solidFill>
                      <a:schemeClr val="accent2">
                        <a:lumMod val="20000"/>
                        <a:lumOff val="80000"/>
                      </a:schemeClr>
                    </a:solidFill>
                  </a:tcPr>
                </a:tc>
              </a:tr>
              <a:tr h="472008">
                <a:tc>
                  <a:txBody>
                    <a:bodyPr/>
                    <a:lstStyle/>
                    <a:p>
                      <a:pPr marL="0" indent="0">
                        <a:spcAft>
                          <a:spcPts val="0"/>
                        </a:spcAft>
                      </a:pPr>
                      <a:r>
                        <a:rPr lang="en-GB" sz="1400" dirty="0">
                          <a:effectLst/>
                          <a:latin typeface="Arial" panose="020B0604020202020204" pitchFamily="34" charset="0"/>
                          <a:cs typeface="Arial" panose="020B0604020202020204" pitchFamily="34" charset="0"/>
                        </a:rPr>
                        <a:t>March 2019</a:t>
                      </a:r>
                    </a:p>
                    <a:p>
                      <a:pPr marL="0" indent="0">
                        <a:spcAft>
                          <a:spcPts val="0"/>
                        </a:spcAft>
                      </a:pPr>
                      <a:r>
                        <a:rPr lang="en-GB" sz="1400" dirty="0">
                          <a:effectLst/>
                          <a:latin typeface="Arial" panose="020B0604020202020204" pitchFamily="34" charset="0"/>
                          <a:cs typeface="Arial" panose="020B0604020202020204" pitchFamily="34" charset="0"/>
                        </a:rPr>
                        <a:t>(2018 survey)</a:t>
                      </a:r>
                      <a:endParaRPr lang="en-GB" sz="1400" dirty="0">
                        <a:effectLst/>
                        <a:latin typeface="Arial" panose="020B0604020202020204" pitchFamily="34" charset="0"/>
                        <a:ea typeface="Calibri"/>
                        <a:cs typeface="Arial" panose="020B0604020202020204" pitchFamily="34" charset="0"/>
                      </a:endParaRPr>
                    </a:p>
                  </a:txBody>
                  <a:tcPr marL="53456" marR="53456" marT="0" marB="0">
                    <a:solidFill>
                      <a:schemeClr val="accent2"/>
                    </a:solidFill>
                  </a:tcPr>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78.8%</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53456" marR="53456" marT="0" marB="0">
                    <a:solidFill>
                      <a:schemeClr val="accent2">
                        <a:lumMod val="40000"/>
                        <a:lumOff val="60000"/>
                      </a:schemeClr>
                    </a:solidFill>
                  </a:tcPr>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84.4%</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53456" marR="53456" marT="0" marB="0">
                    <a:solidFill>
                      <a:schemeClr val="accent2">
                        <a:lumMod val="40000"/>
                        <a:lumOff val="60000"/>
                      </a:schemeClr>
                    </a:solidFill>
                  </a:tcPr>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33.65%</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53456" marR="53456" marT="0" marB="0">
                    <a:solidFill>
                      <a:schemeClr val="accent2">
                        <a:lumMod val="40000"/>
                        <a:lumOff val="60000"/>
                      </a:schemeClr>
                    </a:solidFill>
                  </a:tcPr>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21.7%</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53456" marR="53456" marT="0" marB="0">
                    <a:solidFill>
                      <a:schemeClr val="accent2">
                        <a:lumMod val="40000"/>
                        <a:lumOff val="60000"/>
                      </a:schemeClr>
                    </a:solidFill>
                  </a:tcPr>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41.5%</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53456" marR="53456" marT="0" marB="0">
                    <a:solidFill>
                      <a:schemeClr val="accent2">
                        <a:lumMod val="40000"/>
                        <a:lumOff val="60000"/>
                      </a:schemeClr>
                    </a:solidFill>
                  </a:tcPr>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51.9%</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53456" marR="53456" marT="0" marB="0">
                    <a:solidFill>
                      <a:schemeClr val="accent2">
                        <a:lumMod val="40000"/>
                        <a:lumOff val="60000"/>
                      </a:schemeClr>
                    </a:solidFill>
                  </a:tcPr>
                </a:tc>
              </a:tr>
              <a:tr h="504056">
                <a:tc>
                  <a:txBody>
                    <a:bodyPr/>
                    <a:lstStyle/>
                    <a:p>
                      <a:pPr marL="0" indent="0">
                        <a:spcAft>
                          <a:spcPts val="0"/>
                        </a:spcAft>
                      </a:pPr>
                      <a:r>
                        <a:rPr lang="en-GB" sz="1400" dirty="0">
                          <a:effectLst/>
                          <a:latin typeface="Arial" panose="020B0604020202020204" pitchFamily="34" charset="0"/>
                          <a:cs typeface="Arial" panose="020B0604020202020204" pitchFamily="34" charset="0"/>
                        </a:rPr>
                        <a:t>March 2020</a:t>
                      </a:r>
                    </a:p>
                    <a:p>
                      <a:pPr marL="0" indent="0">
                        <a:spcAft>
                          <a:spcPts val="0"/>
                        </a:spcAft>
                      </a:pPr>
                      <a:r>
                        <a:rPr lang="en-GB" sz="1400" dirty="0">
                          <a:effectLst/>
                          <a:latin typeface="Arial" panose="020B0604020202020204" pitchFamily="34" charset="0"/>
                          <a:cs typeface="Arial" panose="020B0604020202020204" pitchFamily="34" charset="0"/>
                        </a:rPr>
                        <a:t>(2019 survey)</a:t>
                      </a:r>
                      <a:endParaRPr lang="en-GB" sz="1400" dirty="0">
                        <a:effectLst/>
                        <a:latin typeface="Arial" panose="020B0604020202020204" pitchFamily="34" charset="0"/>
                        <a:ea typeface="Calibri"/>
                        <a:cs typeface="Arial" panose="020B0604020202020204" pitchFamily="34" charset="0"/>
                      </a:endParaRPr>
                    </a:p>
                  </a:txBody>
                  <a:tcPr marL="53456" marR="53456" marT="0" marB="0">
                    <a:solidFill>
                      <a:schemeClr val="accent2"/>
                    </a:solidFill>
                  </a:tcPr>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78.8%</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53456" marR="53456" marT="0" marB="0">
                    <a:solidFill>
                      <a:schemeClr val="accent2">
                        <a:lumMod val="20000"/>
                        <a:lumOff val="80000"/>
                      </a:schemeClr>
                    </a:solidFill>
                  </a:tcPr>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85.5%</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53456" marR="53456" marT="0" marB="0">
                    <a:solidFill>
                      <a:schemeClr val="accent2">
                        <a:lumMod val="20000"/>
                        <a:lumOff val="80000"/>
                      </a:schemeClr>
                    </a:solidFill>
                  </a:tcPr>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32.7%</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53456" marR="53456" marT="0" marB="0">
                    <a:solidFill>
                      <a:schemeClr val="accent2">
                        <a:lumMod val="20000"/>
                        <a:lumOff val="80000"/>
                      </a:schemeClr>
                    </a:solidFill>
                  </a:tcPr>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18.3%</a:t>
                      </a:r>
                    </a:p>
                    <a:p>
                      <a:pPr>
                        <a:spcAft>
                          <a:spcPts val="0"/>
                        </a:spcAft>
                        <a:tabLst>
                          <a:tab pos="623570" algn="l"/>
                        </a:tabLst>
                      </a:pPr>
                      <a:r>
                        <a:rPr lang="en-GB" sz="1400" dirty="0">
                          <a:solidFill>
                            <a:schemeClr val="tx2">
                              <a:lumMod val="50000"/>
                            </a:schemeClr>
                          </a:solidFill>
                          <a:effectLst/>
                          <a:latin typeface="Arial" panose="020B0604020202020204" pitchFamily="34" charset="0"/>
                          <a:cs typeface="Arial" panose="020B0604020202020204" pitchFamily="34" charset="0"/>
                        </a:rPr>
                        <a:t>	</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53456" marR="53456" marT="0" marB="0">
                    <a:solidFill>
                      <a:schemeClr val="accent2">
                        <a:lumMod val="20000"/>
                        <a:lumOff val="80000"/>
                      </a:schemeClr>
                    </a:solidFill>
                  </a:tcPr>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41.7%</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53456" marR="53456" marT="0" marB="0">
                    <a:solidFill>
                      <a:schemeClr val="accent2">
                        <a:lumMod val="20000"/>
                        <a:lumOff val="80000"/>
                      </a:schemeClr>
                    </a:solidFill>
                  </a:tcPr>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55.7%</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53456" marR="53456" marT="0" marB="0">
                    <a:solidFill>
                      <a:schemeClr val="accent2">
                        <a:lumMod val="20000"/>
                        <a:lumOff val="80000"/>
                      </a:schemeClr>
                    </a:solidFill>
                  </a:tcPr>
                </a:tc>
              </a:tr>
              <a:tr h="432048">
                <a:tc>
                  <a:txBody>
                    <a:bodyPr/>
                    <a:lstStyle/>
                    <a:p>
                      <a:pPr marL="0" indent="0">
                        <a:spcAft>
                          <a:spcPts val="0"/>
                        </a:spcAft>
                      </a:pPr>
                      <a:r>
                        <a:rPr lang="en-GB" sz="1400" dirty="0">
                          <a:effectLst/>
                          <a:latin typeface="Arial" panose="020B0604020202020204" pitchFamily="34" charset="0"/>
                          <a:cs typeface="Arial" panose="020B0604020202020204" pitchFamily="34" charset="0"/>
                        </a:rPr>
                        <a:t>March 2021</a:t>
                      </a:r>
                    </a:p>
                    <a:p>
                      <a:pPr marL="0" indent="0">
                        <a:spcAft>
                          <a:spcPts val="0"/>
                        </a:spcAft>
                      </a:pPr>
                      <a:r>
                        <a:rPr lang="en-GB" sz="1400" dirty="0">
                          <a:effectLst/>
                          <a:latin typeface="Arial" panose="020B0604020202020204" pitchFamily="34" charset="0"/>
                          <a:cs typeface="Arial" panose="020B0604020202020204" pitchFamily="34" charset="0"/>
                        </a:rPr>
                        <a:t>(2020 survey)</a:t>
                      </a:r>
                      <a:endParaRPr lang="en-GB" sz="1400" dirty="0">
                        <a:effectLst/>
                        <a:latin typeface="Arial" panose="020B0604020202020204" pitchFamily="34" charset="0"/>
                        <a:ea typeface="Calibri"/>
                        <a:cs typeface="Arial" panose="020B0604020202020204" pitchFamily="34" charset="0"/>
                      </a:endParaRPr>
                    </a:p>
                  </a:txBody>
                  <a:tcPr marL="53456" marR="53456" marT="0" marB="0">
                    <a:solidFill>
                      <a:schemeClr val="accent2"/>
                    </a:solidFill>
                  </a:tcPr>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80.4%</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53456" marR="53456" marT="0" marB="0">
                    <a:solidFill>
                      <a:schemeClr val="accent2">
                        <a:lumMod val="40000"/>
                        <a:lumOff val="60000"/>
                      </a:schemeClr>
                    </a:solidFill>
                  </a:tcPr>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84.3%</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53456" marR="53456" marT="0" marB="0">
                    <a:solidFill>
                      <a:schemeClr val="accent2">
                        <a:lumMod val="40000"/>
                        <a:lumOff val="60000"/>
                      </a:schemeClr>
                    </a:solidFill>
                  </a:tcPr>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37.3%</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53456" marR="53456" marT="0" marB="0">
                    <a:solidFill>
                      <a:schemeClr val="accent2">
                        <a:lumMod val="40000"/>
                        <a:lumOff val="60000"/>
                      </a:schemeClr>
                    </a:solidFill>
                  </a:tcPr>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25.1%</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53456" marR="53456" marT="0" marB="0">
                    <a:solidFill>
                      <a:schemeClr val="accent2">
                        <a:lumMod val="40000"/>
                        <a:lumOff val="60000"/>
                      </a:schemeClr>
                    </a:solidFill>
                  </a:tcPr>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36.6%</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53456" marR="53456" marT="0" marB="0">
                    <a:solidFill>
                      <a:schemeClr val="accent2">
                        <a:lumMod val="40000"/>
                        <a:lumOff val="60000"/>
                      </a:schemeClr>
                    </a:solidFill>
                  </a:tcPr>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51.4%</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53456" marR="53456" marT="0" marB="0">
                    <a:solidFill>
                      <a:schemeClr val="accent2">
                        <a:lumMod val="40000"/>
                        <a:lumOff val="60000"/>
                      </a:schemeClr>
                    </a:solidFill>
                  </a:tcPr>
                </a:tc>
              </a:tr>
            </a:tbl>
          </a:graphicData>
        </a:graphic>
      </p:graphicFrame>
      <p:sp>
        <p:nvSpPr>
          <p:cNvPr id="13" name="Down Arrow 12"/>
          <p:cNvSpPr/>
          <p:nvPr/>
        </p:nvSpPr>
        <p:spPr>
          <a:xfrm>
            <a:off x="4860032" y="4340793"/>
            <a:ext cx="66675" cy="180975"/>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5" name="Down Arrow 14"/>
          <p:cNvSpPr/>
          <p:nvPr/>
        </p:nvSpPr>
        <p:spPr>
          <a:xfrm>
            <a:off x="6105525" y="4352106"/>
            <a:ext cx="66675" cy="180975"/>
          </a:xfrm>
          <a:prstGeom prst="downArrow">
            <a:avLst/>
          </a:prstGeom>
          <a:solidFill>
            <a:srgbClr val="00B050"/>
          </a:solidFill>
          <a:ln w="25400" cap="flat" cmpd="sng" algn="ctr">
            <a:solidFill>
              <a:srgbClr val="00B05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7" name="Up Arrow 16"/>
          <p:cNvSpPr/>
          <p:nvPr/>
        </p:nvSpPr>
        <p:spPr>
          <a:xfrm>
            <a:off x="8488306" y="4317205"/>
            <a:ext cx="77788" cy="180975"/>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8" name="Up Arrow 17"/>
          <p:cNvSpPr/>
          <p:nvPr/>
        </p:nvSpPr>
        <p:spPr>
          <a:xfrm>
            <a:off x="7341641" y="4317204"/>
            <a:ext cx="60325" cy="180975"/>
          </a:xfrm>
          <a:prstGeom prst="upArrow">
            <a:avLst/>
          </a:prstGeom>
          <a:solidFill>
            <a:srgbClr val="00B050"/>
          </a:solidFill>
          <a:ln w="25400" cap="flat" cmpd="sng" algn="ctr">
            <a:solidFill>
              <a:srgbClr val="00B05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1" name="Up Arrow 20"/>
          <p:cNvSpPr/>
          <p:nvPr/>
        </p:nvSpPr>
        <p:spPr>
          <a:xfrm>
            <a:off x="3707904" y="4317205"/>
            <a:ext cx="76200" cy="180975"/>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2" name="Left-Right Arrow 21"/>
          <p:cNvSpPr/>
          <p:nvPr/>
        </p:nvSpPr>
        <p:spPr>
          <a:xfrm>
            <a:off x="2417539" y="4364037"/>
            <a:ext cx="155575" cy="87313"/>
          </a:xfrm>
          <a:prstGeom prst="lef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3" name="Up Arrow 22"/>
          <p:cNvSpPr/>
          <p:nvPr/>
        </p:nvSpPr>
        <p:spPr>
          <a:xfrm>
            <a:off x="6093560" y="4876230"/>
            <a:ext cx="81401" cy="138113"/>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4" name="Up Arrow 23"/>
          <p:cNvSpPr/>
          <p:nvPr/>
        </p:nvSpPr>
        <p:spPr>
          <a:xfrm>
            <a:off x="2456432" y="4880994"/>
            <a:ext cx="77788" cy="180975"/>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5" name="Down Arrow 24"/>
          <p:cNvSpPr/>
          <p:nvPr/>
        </p:nvSpPr>
        <p:spPr>
          <a:xfrm>
            <a:off x="8532756" y="4867062"/>
            <a:ext cx="66675" cy="18097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6" name="Down Arrow 25"/>
          <p:cNvSpPr/>
          <p:nvPr/>
        </p:nvSpPr>
        <p:spPr>
          <a:xfrm>
            <a:off x="3717429" y="4833369"/>
            <a:ext cx="66675" cy="18097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7" name="Up Arrow 26"/>
          <p:cNvSpPr/>
          <p:nvPr/>
        </p:nvSpPr>
        <p:spPr>
          <a:xfrm flipH="1">
            <a:off x="4926706" y="4833369"/>
            <a:ext cx="94883" cy="136525"/>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Down Arrow 27"/>
          <p:cNvSpPr/>
          <p:nvPr/>
        </p:nvSpPr>
        <p:spPr>
          <a:xfrm>
            <a:off x="7308304" y="4827588"/>
            <a:ext cx="66675" cy="18097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15695084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952" y="116632"/>
            <a:ext cx="7365360" cy="1143000"/>
          </a:xfrm>
        </p:spPr>
        <p:txBody>
          <a:bodyPr>
            <a:noAutofit/>
          </a:bodyPr>
          <a:lstStyle/>
          <a:p>
            <a:pPr algn="l">
              <a:tabLst>
                <a:tab pos="2606675" algn="l"/>
              </a:tabLst>
            </a:pPr>
            <a:r>
              <a:rPr lang="en-GB" sz="2800" dirty="0" smtClean="0">
                <a:solidFill>
                  <a:schemeClr val="accent3"/>
                </a:solidFill>
              </a:rPr>
              <a:t> Metric 8: </a:t>
            </a:r>
            <a:r>
              <a:rPr lang="en-GB" sz="2800" dirty="0" smtClean="0"/>
              <a:t>Staff Survey Results</a:t>
            </a:r>
            <a:endParaRPr lang="en-GB" sz="2800" dirty="0"/>
          </a:p>
        </p:txBody>
      </p:sp>
      <p:sp>
        <p:nvSpPr>
          <p:cNvPr id="2" name="TextBox 1"/>
          <p:cNvSpPr txBox="1"/>
          <p:nvPr/>
        </p:nvSpPr>
        <p:spPr>
          <a:xfrm>
            <a:off x="323528" y="3429000"/>
            <a:ext cx="8568952" cy="923330"/>
          </a:xfrm>
          <a:prstGeom prst="rect">
            <a:avLst/>
          </a:prstGeom>
          <a:noFill/>
        </p:spPr>
        <p:txBody>
          <a:bodyPr wrap="square" rtlCol="0">
            <a:spAutoFit/>
          </a:bodyPr>
          <a:lstStyle/>
          <a:p>
            <a:pPr marL="285750" indent="-285750">
              <a:buClr>
                <a:schemeClr val="accent3"/>
              </a:buClr>
              <a:buFont typeface="Wingdings" panose="05000000000000000000" pitchFamily="2" charset="2"/>
              <a:buChar char="§"/>
            </a:pPr>
            <a:r>
              <a:rPr lang="en-GB" dirty="0" smtClean="0">
                <a:solidFill>
                  <a:schemeClr val="tx2">
                    <a:lumMod val="50000"/>
                  </a:schemeClr>
                </a:solidFill>
                <a:latin typeface="Arial" panose="020B0604020202020204" pitchFamily="34" charset="0"/>
                <a:cs typeface="Arial" panose="020B0604020202020204" pitchFamily="34" charset="0"/>
              </a:rPr>
              <a:t>The percentage of staff reporting the Trust has made reasonable adjustments has increased steadily over the last 3 years</a:t>
            </a:r>
            <a:endParaRPr lang="en-GB" dirty="0" smtClean="0">
              <a:solidFill>
                <a:schemeClr val="tx2">
                  <a:lumMod val="50000"/>
                </a:schemeClr>
              </a:solidFill>
            </a:endParaRPr>
          </a:p>
          <a:p>
            <a:pPr marL="285750" indent="-285750">
              <a:buClr>
                <a:schemeClr val="accent3"/>
              </a:buClr>
              <a:buFont typeface="Wingdings" panose="05000000000000000000" pitchFamily="2" charset="2"/>
              <a:buChar char="§"/>
            </a:pPr>
            <a:endParaRPr lang="en-GB" dirty="0" smtClean="0">
              <a:solidFill>
                <a:schemeClr val="tx2">
                  <a:lumMod val="50000"/>
                </a:schemeClr>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12686237"/>
              </p:ext>
            </p:extLst>
          </p:nvPr>
        </p:nvGraphicFramePr>
        <p:xfrm>
          <a:off x="323528" y="1316752"/>
          <a:ext cx="8352928" cy="1706880"/>
        </p:xfrm>
        <a:graphic>
          <a:graphicData uri="http://schemas.openxmlformats.org/drawingml/2006/table">
            <a:tbl>
              <a:tblPr firstRow="1" firstCol="1" bandRow="1">
                <a:tableStyleId>{5C22544A-7EE6-4342-B048-85BDC9FD1C3A}</a:tableStyleId>
              </a:tblPr>
              <a:tblGrid>
                <a:gridCol w="1408908"/>
                <a:gridCol w="6944020"/>
              </a:tblGrid>
              <a:tr h="0">
                <a:tc>
                  <a:txBody>
                    <a:bodyPr/>
                    <a:lstStyle/>
                    <a:p>
                      <a:pPr>
                        <a:spcAft>
                          <a:spcPts val="0"/>
                        </a:spcAft>
                      </a:pPr>
                      <a:r>
                        <a:rPr lang="en-GB" sz="1400" dirty="0" smtClean="0">
                          <a:effectLst/>
                          <a:latin typeface="Arial" panose="020B0604020202020204" pitchFamily="34" charset="0"/>
                          <a:cs typeface="Arial" panose="020B0604020202020204" pitchFamily="34" charset="0"/>
                        </a:rPr>
                        <a:t>Year</a:t>
                      </a:r>
                      <a:endParaRPr lang="en-GB" sz="1400" dirty="0">
                        <a:effectLst/>
                        <a:latin typeface="Arial" panose="020B0604020202020204" pitchFamily="34" charset="0"/>
                        <a:ea typeface="Calibri"/>
                        <a:cs typeface="Arial" panose="020B0604020202020204" pitchFamily="34" charset="0"/>
                      </a:endParaRPr>
                    </a:p>
                  </a:txBody>
                  <a:tcPr marL="68580" marR="68580" marT="0" marB="0">
                    <a:solidFill>
                      <a:schemeClr val="accent2"/>
                    </a:solidFill>
                  </a:tcPr>
                </a:tc>
                <a:tc>
                  <a:txBody>
                    <a:bodyPr/>
                    <a:lstStyle/>
                    <a:p>
                      <a:pPr>
                        <a:spcAft>
                          <a:spcPts val="0"/>
                        </a:spcAft>
                      </a:pPr>
                      <a:r>
                        <a:rPr lang="en-GB" sz="1400" dirty="0" smtClean="0">
                          <a:effectLst/>
                          <a:latin typeface="Arial" panose="020B0604020202020204" pitchFamily="34" charset="0"/>
                          <a:cs typeface="Arial" panose="020B0604020202020204" pitchFamily="34" charset="0"/>
                        </a:rPr>
                        <a:t>Percentage </a:t>
                      </a:r>
                      <a:r>
                        <a:rPr lang="en-GB" sz="1400" dirty="0">
                          <a:effectLst/>
                          <a:latin typeface="Arial" panose="020B0604020202020204" pitchFamily="34" charset="0"/>
                          <a:cs typeface="Arial" panose="020B0604020202020204" pitchFamily="34" charset="0"/>
                        </a:rPr>
                        <a:t>of Disabled staff saying that their employer has made adequate adjustment(s) to enable them to carry out their work.</a:t>
                      </a:r>
                      <a:endParaRPr lang="en-GB" sz="14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solidFill>
                      <a:schemeClr val="accent2"/>
                    </a:solidFill>
                  </a:tcPr>
                </a:tc>
              </a:tr>
              <a:tr h="0">
                <a:tc>
                  <a:txBody>
                    <a:bodyPr/>
                    <a:lstStyle/>
                    <a:p>
                      <a:pPr marL="0" indent="0">
                        <a:spcAft>
                          <a:spcPts val="0"/>
                        </a:spcAft>
                      </a:pPr>
                      <a:r>
                        <a:rPr lang="en-GB" sz="1400" dirty="0">
                          <a:effectLst/>
                          <a:latin typeface="Arial" panose="020B0604020202020204" pitchFamily="34" charset="0"/>
                          <a:cs typeface="Arial" panose="020B0604020202020204" pitchFamily="34" charset="0"/>
                        </a:rPr>
                        <a:t>March 2019</a:t>
                      </a:r>
                    </a:p>
                    <a:p>
                      <a:pPr marL="0" indent="0">
                        <a:spcAft>
                          <a:spcPts val="0"/>
                        </a:spcAft>
                      </a:pPr>
                      <a:r>
                        <a:rPr lang="en-GB" sz="1400" dirty="0">
                          <a:effectLst/>
                          <a:latin typeface="Arial" panose="020B0604020202020204" pitchFamily="34" charset="0"/>
                          <a:cs typeface="Arial" panose="020B0604020202020204" pitchFamily="34" charset="0"/>
                        </a:rPr>
                        <a:t>(2018 survey)</a:t>
                      </a:r>
                      <a:endParaRPr lang="en-GB" sz="1400" dirty="0">
                        <a:effectLst/>
                        <a:latin typeface="Arial" panose="020B0604020202020204" pitchFamily="34" charset="0"/>
                        <a:ea typeface="Calibri"/>
                        <a:cs typeface="Arial" panose="020B0604020202020204" pitchFamily="34" charset="0"/>
                      </a:endParaRPr>
                    </a:p>
                  </a:txBody>
                  <a:tcPr marL="68580" marR="68580" marT="0" marB="0">
                    <a:solidFill>
                      <a:schemeClr val="accent2"/>
                    </a:solidFill>
                  </a:tcPr>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68.1%</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solidFill>
                      <a:schemeClr val="accent2">
                        <a:lumMod val="40000"/>
                        <a:lumOff val="60000"/>
                      </a:schemeClr>
                    </a:solidFill>
                  </a:tcPr>
                </a:tc>
              </a:tr>
              <a:tr h="0">
                <a:tc>
                  <a:txBody>
                    <a:bodyPr/>
                    <a:lstStyle/>
                    <a:p>
                      <a:pPr marL="0" indent="0">
                        <a:spcAft>
                          <a:spcPts val="0"/>
                        </a:spcAft>
                      </a:pPr>
                      <a:r>
                        <a:rPr lang="en-GB" sz="1400" dirty="0">
                          <a:effectLst/>
                          <a:latin typeface="Arial" panose="020B0604020202020204" pitchFamily="34" charset="0"/>
                          <a:cs typeface="Arial" panose="020B0604020202020204" pitchFamily="34" charset="0"/>
                        </a:rPr>
                        <a:t>March 2020</a:t>
                      </a:r>
                    </a:p>
                    <a:p>
                      <a:pPr marL="0" indent="0">
                        <a:spcAft>
                          <a:spcPts val="0"/>
                        </a:spcAft>
                      </a:pPr>
                      <a:r>
                        <a:rPr lang="en-GB" sz="1400" dirty="0">
                          <a:effectLst/>
                          <a:latin typeface="Arial" panose="020B0604020202020204" pitchFamily="34" charset="0"/>
                          <a:cs typeface="Arial" panose="020B0604020202020204" pitchFamily="34" charset="0"/>
                        </a:rPr>
                        <a:t>(2019 survey)</a:t>
                      </a:r>
                      <a:endParaRPr lang="en-GB" sz="1400" dirty="0">
                        <a:effectLst/>
                        <a:latin typeface="Arial" panose="020B0604020202020204" pitchFamily="34" charset="0"/>
                        <a:ea typeface="Calibri"/>
                        <a:cs typeface="Arial" panose="020B0604020202020204" pitchFamily="34" charset="0"/>
                      </a:endParaRPr>
                    </a:p>
                  </a:txBody>
                  <a:tcPr marL="68580" marR="68580" marT="0" marB="0">
                    <a:solidFill>
                      <a:schemeClr val="accent2"/>
                    </a:solidFill>
                  </a:tcPr>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69.1%</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solidFill>
                      <a:schemeClr val="accent2">
                        <a:lumMod val="20000"/>
                        <a:lumOff val="80000"/>
                      </a:schemeClr>
                    </a:solidFill>
                  </a:tcPr>
                </a:tc>
              </a:tr>
              <a:tr h="0">
                <a:tc>
                  <a:txBody>
                    <a:bodyPr/>
                    <a:lstStyle/>
                    <a:p>
                      <a:pPr marL="0" indent="0">
                        <a:spcAft>
                          <a:spcPts val="0"/>
                        </a:spcAft>
                      </a:pPr>
                      <a:r>
                        <a:rPr lang="en-GB" sz="1400" dirty="0">
                          <a:effectLst/>
                          <a:latin typeface="Arial" panose="020B0604020202020204" pitchFamily="34" charset="0"/>
                          <a:cs typeface="Arial" panose="020B0604020202020204" pitchFamily="34" charset="0"/>
                        </a:rPr>
                        <a:t>March 2021</a:t>
                      </a:r>
                    </a:p>
                    <a:p>
                      <a:pPr marL="0" indent="0">
                        <a:spcAft>
                          <a:spcPts val="0"/>
                        </a:spcAft>
                      </a:pPr>
                      <a:r>
                        <a:rPr lang="en-GB" sz="1400" dirty="0">
                          <a:effectLst/>
                          <a:latin typeface="Arial" panose="020B0604020202020204" pitchFamily="34" charset="0"/>
                          <a:cs typeface="Arial" panose="020B0604020202020204" pitchFamily="34" charset="0"/>
                        </a:rPr>
                        <a:t>(2020 survey)</a:t>
                      </a:r>
                      <a:endParaRPr lang="en-GB" sz="1400" dirty="0">
                        <a:effectLst/>
                        <a:latin typeface="Arial" panose="020B0604020202020204" pitchFamily="34" charset="0"/>
                        <a:ea typeface="Calibri"/>
                        <a:cs typeface="Arial" panose="020B0604020202020204" pitchFamily="34" charset="0"/>
                      </a:endParaRPr>
                    </a:p>
                  </a:txBody>
                  <a:tcPr marL="68580" marR="68580" marT="0" marB="0">
                    <a:solidFill>
                      <a:schemeClr val="accent2"/>
                    </a:solidFill>
                  </a:tcPr>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71.6%</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solidFill>
                      <a:schemeClr val="accent2">
                        <a:lumMod val="40000"/>
                        <a:lumOff val="60000"/>
                      </a:schemeClr>
                    </a:solidFill>
                  </a:tcPr>
                </a:tc>
              </a:tr>
            </a:tbl>
          </a:graphicData>
        </a:graphic>
      </p:graphicFrame>
      <p:sp>
        <p:nvSpPr>
          <p:cNvPr id="13" name="Up Arrow 12"/>
          <p:cNvSpPr/>
          <p:nvPr/>
        </p:nvSpPr>
        <p:spPr>
          <a:xfrm>
            <a:off x="5796136" y="2276872"/>
            <a:ext cx="66675" cy="152400"/>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5" name="Up Arrow 14"/>
          <p:cNvSpPr/>
          <p:nvPr/>
        </p:nvSpPr>
        <p:spPr>
          <a:xfrm>
            <a:off x="5809357" y="2708920"/>
            <a:ext cx="66675" cy="152400"/>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11025072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Contents</a:t>
            </a:r>
            <a:endParaRPr lang="en-GB" dirty="0"/>
          </a:p>
        </p:txBody>
      </p:sp>
      <p:sp>
        <p:nvSpPr>
          <p:cNvPr id="3" name="Content Placeholder 2"/>
          <p:cNvSpPr>
            <a:spLocks noGrp="1"/>
          </p:cNvSpPr>
          <p:nvPr>
            <p:ph idx="1"/>
          </p:nvPr>
        </p:nvSpPr>
        <p:spPr>
          <a:xfrm>
            <a:off x="457200" y="1268760"/>
            <a:ext cx="8229600" cy="4857403"/>
          </a:xfrm>
        </p:spPr>
        <p:txBody>
          <a:bodyPr>
            <a:normAutofit fontScale="70000" lnSpcReduction="20000"/>
          </a:bodyPr>
          <a:lstStyle/>
          <a:p>
            <a:pPr>
              <a:buClr>
                <a:schemeClr val="accent3"/>
              </a:buClr>
            </a:pPr>
            <a:endParaRPr lang="en-GB" dirty="0" smtClean="0">
              <a:solidFill>
                <a:schemeClr val="tx2">
                  <a:lumMod val="50000"/>
                </a:schemeClr>
              </a:solidFill>
            </a:endParaRPr>
          </a:p>
          <a:p>
            <a:pPr>
              <a:buClr>
                <a:schemeClr val="accent3"/>
              </a:buClr>
            </a:pPr>
            <a:r>
              <a:rPr lang="en-GB" dirty="0">
                <a:solidFill>
                  <a:schemeClr val="tx2">
                    <a:lumMod val="50000"/>
                  </a:schemeClr>
                </a:solidFill>
              </a:rPr>
              <a:t>The Current EDI landscape, covering local, national and regional </a:t>
            </a:r>
            <a:r>
              <a:rPr lang="en-GB" dirty="0" smtClean="0">
                <a:solidFill>
                  <a:schemeClr val="tx2">
                    <a:lumMod val="50000"/>
                  </a:schemeClr>
                </a:solidFill>
              </a:rPr>
              <a:t>priorities – setting the scene </a:t>
            </a:r>
            <a:endParaRPr lang="en-GB" dirty="0">
              <a:solidFill>
                <a:schemeClr val="tx2">
                  <a:lumMod val="50000"/>
                </a:schemeClr>
              </a:solidFill>
            </a:endParaRPr>
          </a:p>
          <a:p>
            <a:pPr>
              <a:buClr>
                <a:schemeClr val="accent3"/>
              </a:buClr>
            </a:pPr>
            <a:endParaRPr lang="en-GB" dirty="0" smtClean="0">
              <a:solidFill>
                <a:schemeClr val="tx2">
                  <a:lumMod val="50000"/>
                </a:schemeClr>
              </a:solidFill>
            </a:endParaRPr>
          </a:p>
          <a:p>
            <a:pPr>
              <a:buClr>
                <a:schemeClr val="accent3"/>
              </a:buClr>
            </a:pPr>
            <a:r>
              <a:rPr lang="en-GB" dirty="0" smtClean="0">
                <a:solidFill>
                  <a:schemeClr val="tx2">
                    <a:lumMod val="50000"/>
                  </a:schemeClr>
                </a:solidFill>
              </a:rPr>
              <a:t>Defining Equality Diversity and Inclusion – what is the difference?</a:t>
            </a:r>
          </a:p>
          <a:p>
            <a:pPr marL="0" indent="0">
              <a:buClr>
                <a:schemeClr val="accent3"/>
              </a:buClr>
              <a:buNone/>
            </a:pPr>
            <a:endParaRPr lang="en-GB" dirty="0" smtClean="0">
              <a:solidFill>
                <a:schemeClr val="tx2">
                  <a:lumMod val="50000"/>
                </a:schemeClr>
              </a:solidFill>
            </a:endParaRPr>
          </a:p>
          <a:p>
            <a:pPr>
              <a:buClr>
                <a:schemeClr val="accent3"/>
              </a:buClr>
            </a:pPr>
            <a:r>
              <a:rPr lang="en-GB" dirty="0" smtClean="0">
                <a:solidFill>
                  <a:schemeClr val="tx2">
                    <a:lumMod val="50000"/>
                  </a:schemeClr>
                </a:solidFill>
              </a:rPr>
              <a:t>Brief overview of our legal and contractual requirements – all linked to CQC inspections</a:t>
            </a:r>
          </a:p>
          <a:p>
            <a:pPr>
              <a:buClr>
                <a:schemeClr val="accent3"/>
              </a:buClr>
            </a:pPr>
            <a:endParaRPr lang="en-GB" dirty="0" smtClean="0">
              <a:solidFill>
                <a:schemeClr val="tx2">
                  <a:lumMod val="50000"/>
                </a:schemeClr>
              </a:solidFill>
            </a:endParaRPr>
          </a:p>
          <a:p>
            <a:pPr>
              <a:buClr>
                <a:schemeClr val="accent3"/>
              </a:buClr>
            </a:pPr>
            <a:r>
              <a:rPr lang="en-GB" dirty="0" smtClean="0">
                <a:solidFill>
                  <a:schemeClr val="tx2">
                    <a:lumMod val="50000"/>
                  </a:schemeClr>
                </a:solidFill>
              </a:rPr>
              <a:t>Overview of the March 2021 WRES/ WDES data</a:t>
            </a:r>
          </a:p>
          <a:p>
            <a:pPr marL="0" indent="0">
              <a:buClr>
                <a:schemeClr val="accent3"/>
              </a:buClr>
              <a:buNone/>
            </a:pPr>
            <a:endParaRPr lang="en-GB" dirty="0">
              <a:solidFill>
                <a:schemeClr val="tx2">
                  <a:lumMod val="50000"/>
                </a:schemeClr>
              </a:solidFill>
            </a:endParaRPr>
          </a:p>
          <a:p>
            <a:pPr>
              <a:buClr>
                <a:schemeClr val="accent3"/>
              </a:buClr>
            </a:pPr>
            <a:r>
              <a:rPr lang="en-GB" dirty="0" smtClean="0">
                <a:solidFill>
                  <a:schemeClr val="tx2">
                    <a:lumMod val="50000"/>
                  </a:schemeClr>
                </a:solidFill>
              </a:rPr>
              <a:t>Discussion – reflections and next steps on the WRES/  WDES data and proposed actions</a:t>
            </a:r>
          </a:p>
          <a:p>
            <a:endParaRPr lang="en-GB" dirty="0" smtClean="0">
              <a:solidFill>
                <a:schemeClr val="tx2"/>
              </a:solidFill>
            </a:endParaRPr>
          </a:p>
          <a:p>
            <a:endParaRPr lang="en-GB" dirty="0" smtClean="0">
              <a:solidFill>
                <a:schemeClr val="tx2"/>
              </a:solidFill>
            </a:endParaRPr>
          </a:p>
          <a:p>
            <a:endParaRPr lang="en-GB" dirty="0" smtClean="0">
              <a:solidFill>
                <a:schemeClr val="tx2"/>
              </a:solidFill>
            </a:endParaRPr>
          </a:p>
          <a:p>
            <a:endParaRPr lang="en-GB" dirty="0">
              <a:solidFill>
                <a:schemeClr val="tx2"/>
              </a:solidFill>
            </a:endParaRPr>
          </a:p>
        </p:txBody>
      </p:sp>
    </p:spTree>
    <p:extLst>
      <p:ext uri="{BB962C8B-B14F-4D97-AF65-F5344CB8AC3E}">
        <p14:creationId xmlns:p14="http://schemas.microsoft.com/office/powerpoint/2010/main" val="32077044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952" y="116632"/>
            <a:ext cx="7365360" cy="1143000"/>
          </a:xfrm>
        </p:spPr>
        <p:txBody>
          <a:bodyPr>
            <a:noAutofit/>
          </a:bodyPr>
          <a:lstStyle/>
          <a:p>
            <a:pPr algn="l">
              <a:tabLst>
                <a:tab pos="2606675" algn="l"/>
              </a:tabLst>
            </a:pPr>
            <a:r>
              <a:rPr lang="en-GB" sz="2800" dirty="0" smtClean="0">
                <a:solidFill>
                  <a:schemeClr val="accent3"/>
                </a:solidFill>
              </a:rPr>
              <a:t> Metric 9: </a:t>
            </a:r>
            <a:r>
              <a:rPr lang="en-GB" sz="2800" dirty="0" smtClean="0"/>
              <a:t>Staff Survey and the engagement of </a:t>
            </a:r>
            <a:r>
              <a:rPr lang="en-GB" sz="2800" dirty="0"/>
              <a:t>d</a:t>
            </a:r>
            <a:r>
              <a:rPr lang="en-GB" sz="2800" dirty="0" smtClean="0"/>
              <a:t>isabled staff</a:t>
            </a:r>
            <a:endParaRPr lang="en-GB" sz="2800" dirty="0"/>
          </a:p>
        </p:txBody>
      </p:sp>
      <p:sp>
        <p:nvSpPr>
          <p:cNvPr id="2" name="TextBox 1"/>
          <p:cNvSpPr txBox="1"/>
          <p:nvPr/>
        </p:nvSpPr>
        <p:spPr>
          <a:xfrm>
            <a:off x="323528" y="3429000"/>
            <a:ext cx="8568952" cy="646331"/>
          </a:xfrm>
          <a:prstGeom prst="rect">
            <a:avLst/>
          </a:prstGeom>
          <a:noFill/>
        </p:spPr>
        <p:txBody>
          <a:bodyPr wrap="square" rtlCol="0">
            <a:spAutoFit/>
          </a:bodyPr>
          <a:lstStyle/>
          <a:p>
            <a:pPr marL="285750" indent="-285750">
              <a:buClr>
                <a:schemeClr val="accent3"/>
              </a:buClr>
              <a:buFont typeface="Wingdings" panose="05000000000000000000" pitchFamily="2" charset="2"/>
              <a:buChar char="§"/>
            </a:pPr>
            <a:r>
              <a:rPr lang="en-GB" dirty="0" smtClean="0">
                <a:solidFill>
                  <a:schemeClr val="tx2">
                    <a:lumMod val="50000"/>
                  </a:schemeClr>
                </a:solidFill>
                <a:latin typeface="Arial" panose="020B0604020202020204" pitchFamily="34" charset="0"/>
                <a:cs typeface="Arial" panose="020B0604020202020204" pitchFamily="34" charset="0"/>
              </a:rPr>
              <a:t>4</a:t>
            </a:r>
            <a:endParaRPr lang="en-GB" dirty="0" smtClean="0">
              <a:solidFill>
                <a:schemeClr val="tx2">
                  <a:lumMod val="50000"/>
                </a:schemeClr>
              </a:solidFill>
            </a:endParaRPr>
          </a:p>
          <a:p>
            <a:pPr marL="285750" indent="-285750">
              <a:buClr>
                <a:schemeClr val="accent3"/>
              </a:buClr>
              <a:buFont typeface="Wingdings" panose="05000000000000000000" pitchFamily="2" charset="2"/>
              <a:buChar char="§"/>
            </a:pPr>
            <a:endParaRPr lang="en-GB" dirty="0" smtClean="0">
              <a:solidFill>
                <a:schemeClr val="tx2">
                  <a:lumMod val="50000"/>
                </a:schemeClr>
              </a:solidFill>
            </a:endParaRPr>
          </a:p>
        </p:txBody>
      </p:sp>
      <p:sp>
        <p:nvSpPr>
          <p:cNvPr id="13" name="Up Arrow 12"/>
          <p:cNvSpPr/>
          <p:nvPr/>
        </p:nvSpPr>
        <p:spPr>
          <a:xfrm>
            <a:off x="5796136" y="2276872"/>
            <a:ext cx="66675" cy="152400"/>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5" name="Up Arrow 14"/>
          <p:cNvSpPr/>
          <p:nvPr/>
        </p:nvSpPr>
        <p:spPr>
          <a:xfrm>
            <a:off x="5809357" y="2708920"/>
            <a:ext cx="66675" cy="152400"/>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51174896"/>
              </p:ext>
            </p:extLst>
          </p:nvPr>
        </p:nvGraphicFramePr>
        <p:xfrm>
          <a:off x="277645" y="1268760"/>
          <a:ext cx="8424936" cy="2987040"/>
        </p:xfrm>
        <a:graphic>
          <a:graphicData uri="http://schemas.openxmlformats.org/drawingml/2006/table">
            <a:tbl>
              <a:tblPr firstRow="1" firstCol="1" bandRow="1">
                <a:tableStyleId>{5C22544A-7EE6-4342-B048-85BDC9FD1C3A}</a:tableStyleId>
              </a:tblPr>
              <a:tblGrid>
                <a:gridCol w="1600288"/>
                <a:gridCol w="3204353"/>
                <a:gridCol w="3620295"/>
              </a:tblGrid>
              <a:tr h="0">
                <a:tc>
                  <a:txBody>
                    <a:bodyPr/>
                    <a:lstStyle/>
                    <a:p>
                      <a:pPr>
                        <a:spcAft>
                          <a:spcPts val="0"/>
                        </a:spcAft>
                      </a:pPr>
                      <a:r>
                        <a:rPr lang="en-GB" sz="1400" dirty="0" smtClean="0">
                          <a:effectLst/>
                          <a:latin typeface="Arial" panose="020B0604020202020204" pitchFamily="34" charset="0"/>
                          <a:cs typeface="Arial" panose="020B0604020202020204" pitchFamily="34" charset="0"/>
                        </a:rPr>
                        <a:t>Year</a:t>
                      </a:r>
                      <a:endParaRPr lang="en-GB" sz="1400" dirty="0">
                        <a:effectLst/>
                        <a:latin typeface="Arial" panose="020B0604020202020204" pitchFamily="34" charset="0"/>
                        <a:cs typeface="Arial" panose="020B0604020202020204" pitchFamily="34" charset="0"/>
                      </a:endParaRPr>
                    </a:p>
                    <a:p>
                      <a:pPr>
                        <a:spcAft>
                          <a:spcPts val="0"/>
                        </a:spcAft>
                      </a:pPr>
                      <a:r>
                        <a:rPr lang="en-GB" sz="1400" dirty="0">
                          <a:effectLst/>
                          <a:latin typeface="Arial" panose="020B0604020202020204" pitchFamily="34" charset="0"/>
                          <a:cs typeface="Arial" panose="020B0604020202020204" pitchFamily="34" charset="0"/>
                        </a:rPr>
                        <a:t> </a:t>
                      </a:r>
                      <a:endParaRPr lang="en-GB" sz="1400" dirty="0">
                        <a:effectLst/>
                        <a:latin typeface="Arial" panose="020B0604020202020204" pitchFamily="34" charset="0"/>
                        <a:ea typeface="Calibri"/>
                        <a:cs typeface="Arial" panose="020B0604020202020204" pitchFamily="34" charset="0"/>
                      </a:endParaRPr>
                    </a:p>
                  </a:txBody>
                  <a:tcPr marL="68580" marR="68580" marT="0" marB="0">
                    <a:solidFill>
                      <a:schemeClr val="accent2"/>
                    </a:solidFill>
                  </a:tcPr>
                </a:tc>
                <a:tc gridSpan="2">
                  <a:txBody>
                    <a:bodyPr/>
                    <a:lstStyle/>
                    <a:p>
                      <a:pPr>
                        <a:spcAft>
                          <a:spcPts val="0"/>
                        </a:spcAft>
                      </a:pPr>
                      <a:r>
                        <a:rPr lang="en-GB" sz="1400" dirty="0" smtClean="0">
                          <a:solidFill>
                            <a:schemeClr val="bg1"/>
                          </a:solidFill>
                          <a:effectLst/>
                          <a:latin typeface="Arial" panose="020B0604020202020204" pitchFamily="34" charset="0"/>
                          <a:cs typeface="Arial" panose="020B0604020202020204" pitchFamily="34" charset="0"/>
                        </a:rPr>
                        <a:t>Metric 9a) The </a:t>
                      </a:r>
                      <a:r>
                        <a:rPr lang="en-GB" sz="1400" dirty="0">
                          <a:solidFill>
                            <a:schemeClr val="bg1"/>
                          </a:solidFill>
                          <a:effectLst/>
                          <a:latin typeface="Arial" panose="020B0604020202020204" pitchFamily="34" charset="0"/>
                          <a:cs typeface="Arial" panose="020B0604020202020204" pitchFamily="34" charset="0"/>
                        </a:rPr>
                        <a:t>staff engagement score for Disabled staff, compared to non-disabled staff</a:t>
                      </a:r>
                      <a:endParaRPr lang="en-GB" sz="140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solidFill>
                      <a:schemeClr val="accent2"/>
                    </a:solidFill>
                  </a:tcPr>
                </a:tc>
                <a:tc hMerge="1">
                  <a:txBody>
                    <a:bodyPr/>
                    <a:lstStyle/>
                    <a:p>
                      <a:endParaRPr lang="en-GB"/>
                    </a:p>
                  </a:txBody>
                  <a:tcPr/>
                </a:tc>
              </a:tr>
              <a:tr h="0">
                <a:tc>
                  <a:txBody>
                    <a:bodyPr/>
                    <a:lstStyle/>
                    <a:p>
                      <a:pPr marL="457200">
                        <a:spcAft>
                          <a:spcPts val="0"/>
                        </a:spcAft>
                      </a:pPr>
                      <a:r>
                        <a:rPr lang="en-GB" sz="1400">
                          <a:effectLst/>
                          <a:latin typeface="Arial" panose="020B0604020202020204" pitchFamily="34" charset="0"/>
                          <a:cs typeface="Arial" panose="020B0604020202020204" pitchFamily="34" charset="0"/>
                        </a:rPr>
                        <a:t> </a:t>
                      </a:r>
                      <a:endParaRPr lang="en-GB" sz="1400">
                        <a:effectLst/>
                        <a:latin typeface="Arial" panose="020B0604020202020204" pitchFamily="34" charset="0"/>
                        <a:ea typeface="Calibri"/>
                        <a:cs typeface="Arial" panose="020B0604020202020204" pitchFamily="34" charset="0"/>
                      </a:endParaRPr>
                    </a:p>
                  </a:txBody>
                  <a:tcPr marL="68580" marR="68580" marT="0" marB="0">
                    <a:solidFill>
                      <a:schemeClr val="accent2"/>
                    </a:solidFill>
                  </a:tcPr>
                </a:tc>
                <a:tc>
                  <a:txBody>
                    <a:bodyPr/>
                    <a:lstStyle/>
                    <a:p>
                      <a:pPr marL="457200" algn="ctr">
                        <a:spcAft>
                          <a:spcPts val="0"/>
                        </a:spcAft>
                      </a:pPr>
                      <a:r>
                        <a:rPr lang="en-GB" sz="1400" b="1" dirty="0">
                          <a:solidFill>
                            <a:schemeClr val="tx2">
                              <a:lumMod val="50000"/>
                            </a:schemeClr>
                          </a:solidFill>
                          <a:effectLst/>
                          <a:latin typeface="Arial" panose="020B0604020202020204" pitchFamily="34" charset="0"/>
                          <a:cs typeface="Arial" panose="020B0604020202020204" pitchFamily="34" charset="0"/>
                        </a:rPr>
                        <a:t>Disabled</a:t>
                      </a:r>
                      <a:endParaRPr lang="en-GB" sz="1400" b="1" dirty="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solidFill>
                      <a:schemeClr val="accent2">
                        <a:lumMod val="20000"/>
                        <a:lumOff val="80000"/>
                      </a:schemeClr>
                    </a:solidFill>
                  </a:tcPr>
                </a:tc>
                <a:tc>
                  <a:txBody>
                    <a:bodyPr/>
                    <a:lstStyle/>
                    <a:p>
                      <a:pPr marL="457200" algn="ctr">
                        <a:spcAft>
                          <a:spcPts val="0"/>
                        </a:spcAft>
                      </a:pPr>
                      <a:r>
                        <a:rPr lang="en-GB" sz="1400" b="1" dirty="0">
                          <a:solidFill>
                            <a:schemeClr val="tx2">
                              <a:lumMod val="50000"/>
                            </a:schemeClr>
                          </a:solidFill>
                          <a:effectLst/>
                          <a:latin typeface="Arial" panose="020B0604020202020204" pitchFamily="34" charset="0"/>
                          <a:cs typeface="Arial" panose="020B0604020202020204" pitchFamily="34" charset="0"/>
                        </a:rPr>
                        <a:t>Non-disabled</a:t>
                      </a:r>
                      <a:endParaRPr lang="en-GB" sz="1400" b="1" dirty="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solidFill>
                      <a:schemeClr val="accent2">
                        <a:lumMod val="20000"/>
                        <a:lumOff val="80000"/>
                      </a:schemeClr>
                    </a:solidFill>
                  </a:tcPr>
                </a:tc>
              </a:tr>
              <a:tr h="0">
                <a:tc>
                  <a:txBody>
                    <a:bodyPr/>
                    <a:lstStyle/>
                    <a:p>
                      <a:pPr marL="0" indent="0">
                        <a:spcAft>
                          <a:spcPts val="0"/>
                        </a:spcAft>
                      </a:pPr>
                      <a:r>
                        <a:rPr lang="en-GB" sz="1400" dirty="0">
                          <a:effectLst/>
                          <a:latin typeface="Arial" panose="020B0604020202020204" pitchFamily="34" charset="0"/>
                          <a:cs typeface="Arial" panose="020B0604020202020204" pitchFamily="34" charset="0"/>
                        </a:rPr>
                        <a:t>March 2019</a:t>
                      </a:r>
                    </a:p>
                    <a:p>
                      <a:pPr marL="0" indent="0">
                        <a:spcAft>
                          <a:spcPts val="0"/>
                        </a:spcAft>
                      </a:pPr>
                      <a:r>
                        <a:rPr lang="en-GB" sz="1400" dirty="0">
                          <a:effectLst/>
                          <a:latin typeface="Arial" panose="020B0604020202020204" pitchFamily="34" charset="0"/>
                          <a:cs typeface="Arial" panose="020B0604020202020204" pitchFamily="34" charset="0"/>
                        </a:rPr>
                        <a:t>(2018 survey)</a:t>
                      </a:r>
                      <a:endParaRPr lang="en-GB" sz="1400" dirty="0">
                        <a:effectLst/>
                        <a:latin typeface="Arial" panose="020B0604020202020204" pitchFamily="34" charset="0"/>
                        <a:ea typeface="Calibri"/>
                        <a:cs typeface="Arial" panose="020B0604020202020204" pitchFamily="34" charset="0"/>
                      </a:endParaRPr>
                    </a:p>
                  </a:txBody>
                  <a:tcPr marL="68580" marR="68580" marT="0" marB="0">
                    <a:solidFill>
                      <a:schemeClr val="accent2"/>
                    </a:solidFill>
                  </a:tcPr>
                </a:tc>
                <a:tc>
                  <a:txBody>
                    <a:bodyPr/>
                    <a:lstStyle/>
                    <a:p>
                      <a:pPr marL="45720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6.8</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solidFill>
                      <a:schemeClr val="accent2">
                        <a:lumMod val="40000"/>
                        <a:lumOff val="60000"/>
                      </a:schemeClr>
                    </a:solidFill>
                  </a:tcPr>
                </a:tc>
                <a:tc>
                  <a:txBody>
                    <a:bodyPr/>
                    <a:lstStyle/>
                    <a:p>
                      <a:pPr marL="45720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7.2</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solidFill>
                      <a:schemeClr val="accent2">
                        <a:lumMod val="40000"/>
                        <a:lumOff val="60000"/>
                      </a:schemeClr>
                    </a:solidFill>
                  </a:tcPr>
                </a:tc>
              </a:tr>
              <a:tr h="0">
                <a:tc>
                  <a:txBody>
                    <a:bodyPr/>
                    <a:lstStyle/>
                    <a:p>
                      <a:pPr marL="0" indent="0">
                        <a:spcAft>
                          <a:spcPts val="0"/>
                        </a:spcAft>
                      </a:pPr>
                      <a:r>
                        <a:rPr lang="en-GB" sz="1400" dirty="0">
                          <a:effectLst/>
                          <a:latin typeface="Arial" panose="020B0604020202020204" pitchFamily="34" charset="0"/>
                          <a:cs typeface="Arial" panose="020B0604020202020204" pitchFamily="34" charset="0"/>
                        </a:rPr>
                        <a:t>March 2020</a:t>
                      </a:r>
                    </a:p>
                    <a:p>
                      <a:pPr marL="0" indent="0">
                        <a:spcAft>
                          <a:spcPts val="0"/>
                        </a:spcAft>
                      </a:pPr>
                      <a:r>
                        <a:rPr lang="en-GB" sz="1400" dirty="0">
                          <a:effectLst/>
                          <a:latin typeface="Arial" panose="020B0604020202020204" pitchFamily="34" charset="0"/>
                          <a:cs typeface="Arial" panose="020B0604020202020204" pitchFamily="34" charset="0"/>
                        </a:rPr>
                        <a:t>(2019 survey)</a:t>
                      </a:r>
                      <a:endParaRPr lang="en-GB" sz="1400" dirty="0">
                        <a:effectLst/>
                        <a:latin typeface="Arial" panose="020B0604020202020204" pitchFamily="34" charset="0"/>
                        <a:ea typeface="Calibri"/>
                        <a:cs typeface="Arial" panose="020B0604020202020204" pitchFamily="34" charset="0"/>
                      </a:endParaRPr>
                    </a:p>
                  </a:txBody>
                  <a:tcPr marL="68580" marR="68580" marT="0" marB="0">
                    <a:solidFill>
                      <a:schemeClr val="accent2"/>
                    </a:solidFill>
                  </a:tcPr>
                </a:tc>
                <a:tc>
                  <a:txBody>
                    <a:bodyPr/>
                    <a:lstStyle/>
                    <a:p>
                      <a:pPr marL="457200" algn="ctr">
                        <a:spcAft>
                          <a:spcPts val="0"/>
                        </a:spcAft>
                      </a:pPr>
                      <a:r>
                        <a:rPr lang="en-GB" sz="1400">
                          <a:solidFill>
                            <a:schemeClr val="tx2">
                              <a:lumMod val="50000"/>
                            </a:schemeClr>
                          </a:solidFill>
                          <a:effectLst/>
                          <a:latin typeface="Arial" panose="020B0604020202020204" pitchFamily="34" charset="0"/>
                          <a:cs typeface="Arial" panose="020B0604020202020204" pitchFamily="34" charset="0"/>
                        </a:rPr>
                        <a:t>6.8</a:t>
                      </a:r>
                      <a:endParaRPr lang="en-GB" sz="140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solidFill>
                      <a:schemeClr val="accent2">
                        <a:lumMod val="20000"/>
                        <a:lumOff val="80000"/>
                      </a:schemeClr>
                    </a:solidFill>
                  </a:tcPr>
                </a:tc>
                <a:tc>
                  <a:txBody>
                    <a:bodyPr/>
                    <a:lstStyle/>
                    <a:p>
                      <a:pPr marL="45720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7.3</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solidFill>
                      <a:schemeClr val="accent2">
                        <a:lumMod val="20000"/>
                        <a:lumOff val="80000"/>
                      </a:schemeClr>
                    </a:solidFill>
                  </a:tcPr>
                </a:tc>
              </a:tr>
              <a:tr h="0">
                <a:tc>
                  <a:txBody>
                    <a:bodyPr/>
                    <a:lstStyle/>
                    <a:p>
                      <a:pPr marL="0" indent="0">
                        <a:spcAft>
                          <a:spcPts val="0"/>
                        </a:spcAft>
                      </a:pPr>
                      <a:r>
                        <a:rPr lang="en-GB" sz="1400" dirty="0">
                          <a:effectLst/>
                          <a:latin typeface="Arial" panose="020B0604020202020204" pitchFamily="34" charset="0"/>
                          <a:cs typeface="Arial" panose="020B0604020202020204" pitchFamily="34" charset="0"/>
                        </a:rPr>
                        <a:t>March 2021</a:t>
                      </a:r>
                    </a:p>
                    <a:p>
                      <a:pPr marL="0" indent="0">
                        <a:spcAft>
                          <a:spcPts val="0"/>
                        </a:spcAft>
                      </a:pPr>
                      <a:r>
                        <a:rPr lang="en-GB" sz="1400" dirty="0" smtClean="0">
                          <a:effectLst/>
                          <a:latin typeface="Arial" panose="020B0604020202020204" pitchFamily="34" charset="0"/>
                          <a:cs typeface="Arial" panose="020B0604020202020204" pitchFamily="34" charset="0"/>
                        </a:rPr>
                        <a:t>(2020 survey</a:t>
                      </a:r>
                      <a:r>
                        <a:rPr lang="en-GB" sz="1400" dirty="0">
                          <a:effectLst/>
                          <a:latin typeface="Arial" panose="020B0604020202020204" pitchFamily="34" charset="0"/>
                          <a:cs typeface="Arial" panose="020B0604020202020204" pitchFamily="34" charset="0"/>
                        </a:rPr>
                        <a:t>)</a:t>
                      </a:r>
                      <a:endParaRPr lang="en-GB" sz="1400" dirty="0">
                        <a:effectLst/>
                        <a:latin typeface="Arial" panose="020B0604020202020204" pitchFamily="34" charset="0"/>
                        <a:ea typeface="Calibri"/>
                        <a:cs typeface="Arial" panose="020B0604020202020204" pitchFamily="34" charset="0"/>
                      </a:endParaRPr>
                    </a:p>
                  </a:txBody>
                  <a:tcPr marL="68580" marR="68580" marT="0" marB="0">
                    <a:solidFill>
                      <a:schemeClr val="accent2"/>
                    </a:solidFill>
                  </a:tcPr>
                </a:tc>
                <a:tc>
                  <a:txBody>
                    <a:bodyPr/>
                    <a:lstStyle/>
                    <a:p>
                      <a:pPr marL="457200" algn="ctr">
                        <a:spcAft>
                          <a:spcPts val="0"/>
                        </a:spcAft>
                      </a:pPr>
                      <a:r>
                        <a:rPr lang="en-GB" sz="1400">
                          <a:solidFill>
                            <a:schemeClr val="tx2">
                              <a:lumMod val="50000"/>
                            </a:schemeClr>
                          </a:solidFill>
                          <a:effectLst/>
                          <a:latin typeface="Arial" panose="020B0604020202020204" pitchFamily="34" charset="0"/>
                          <a:cs typeface="Arial" panose="020B0604020202020204" pitchFamily="34" charset="0"/>
                        </a:rPr>
                        <a:t>6.6</a:t>
                      </a:r>
                      <a:endParaRPr lang="en-GB" sz="140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solidFill>
                      <a:schemeClr val="accent2">
                        <a:lumMod val="40000"/>
                        <a:lumOff val="60000"/>
                      </a:schemeClr>
                    </a:solidFill>
                  </a:tcPr>
                </a:tc>
                <a:tc>
                  <a:txBody>
                    <a:bodyPr/>
                    <a:lstStyle/>
                    <a:p>
                      <a:pPr marL="45720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7.2</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solidFill>
                      <a:schemeClr val="accent2">
                        <a:lumMod val="40000"/>
                        <a:lumOff val="60000"/>
                      </a:schemeClr>
                    </a:solidFill>
                  </a:tcPr>
                </a:tc>
              </a:tr>
              <a:tr h="0">
                <a:tc>
                  <a:txBody>
                    <a:bodyPr/>
                    <a:lstStyle/>
                    <a:p>
                      <a:pPr>
                        <a:spcAft>
                          <a:spcPts val="0"/>
                        </a:spcAft>
                      </a:pPr>
                      <a:r>
                        <a:rPr lang="en-GB" sz="1400" dirty="0">
                          <a:effectLst/>
                          <a:latin typeface="Arial" panose="020B0604020202020204" pitchFamily="34" charset="0"/>
                          <a:cs typeface="Arial" panose="020B0604020202020204" pitchFamily="34" charset="0"/>
                        </a:rPr>
                        <a:t> </a:t>
                      </a:r>
                    </a:p>
                    <a:p>
                      <a:pPr>
                        <a:spcAft>
                          <a:spcPts val="0"/>
                        </a:spcAft>
                      </a:pPr>
                      <a:r>
                        <a:rPr lang="en-GB" sz="1400" dirty="0">
                          <a:effectLst/>
                          <a:latin typeface="Arial" panose="020B0604020202020204" pitchFamily="34" charset="0"/>
                          <a:cs typeface="Arial" panose="020B0604020202020204" pitchFamily="34" charset="0"/>
                        </a:rPr>
                        <a:t> </a:t>
                      </a:r>
                      <a:endParaRPr lang="en-GB" sz="1400" dirty="0">
                        <a:effectLst/>
                        <a:latin typeface="Arial" panose="020B0604020202020204" pitchFamily="34" charset="0"/>
                        <a:ea typeface="Calibri"/>
                        <a:cs typeface="Arial" panose="020B0604020202020204" pitchFamily="34" charset="0"/>
                      </a:endParaRPr>
                    </a:p>
                  </a:txBody>
                  <a:tcPr marL="68580" marR="68580" marT="0" marB="0">
                    <a:solidFill>
                      <a:schemeClr val="accent2"/>
                    </a:solidFill>
                  </a:tcPr>
                </a:tc>
                <a:tc gridSpan="2">
                  <a:txBody>
                    <a:bodyPr/>
                    <a:lstStyle/>
                    <a:p>
                      <a:pPr marL="0" lvl="0" indent="0">
                        <a:spcAft>
                          <a:spcPts val="0"/>
                        </a:spcAft>
                        <a:buFont typeface="+mj-lt"/>
                        <a:buNone/>
                      </a:pPr>
                      <a:r>
                        <a:rPr lang="en-GB" sz="1400" b="1" dirty="0" smtClean="0">
                          <a:solidFill>
                            <a:schemeClr val="bg1"/>
                          </a:solidFill>
                          <a:effectLst/>
                          <a:latin typeface="Arial" panose="020B0604020202020204" pitchFamily="34" charset="0"/>
                          <a:cs typeface="Arial" panose="020B0604020202020204" pitchFamily="34" charset="0"/>
                        </a:rPr>
                        <a:t>Metric 9b) Has </a:t>
                      </a:r>
                      <a:r>
                        <a:rPr lang="en-GB" sz="1400" b="1" dirty="0">
                          <a:solidFill>
                            <a:schemeClr val="bg1"/>
                          </a:solidFill>
                          <a:effectLst/>
                          <a:latin typeface="Arial" panose="020B0604020202020204" pitchFamily="34" charset="0"/>
                          <a:cs typeface="Arial" panose="020B0604020202020204" pitchFamily="34" charset="0"/>
                        </a:rPr>
                        <a:t>your Trust taken action to facilitate the voices of Disabled staff in your organisation to be </a:t>
                      </a:r>
                      <a:r>
                        <a:rPr lang="en-GB" sz="1400" b="1" dirty="0" smtClean="0">
                          <a:solidFill>
                            <a:schemeClr val="bg1"/>
                          </a:solidFill>
                          <a:effectLst/>
                          <a:latin typeface="Arial" panose="020B0604020202020204" pitchFamily="34" charset="0"/>
                          <a:cs typeface="Arial" panose="020B0604020202020204" pitchFamily="34" charset="0"/>
                        </a:rPr>
                        <a:t>heard?</a:t>
                      </a:r>
                      <a:r>
                        <a:rPr lang="en-GB" sz="1400" b="1" dirty="0">
                          <a:effectLst/>
                          <a:latin typeface="Arial" panose="020B0604020202020204" pitchFamily="34" charset="0"/>
                          <a:cs typeface="Arial" panose="020B0604020202020204" pitchFamily="34" charset="0"/>
                        </a:rPr>
                        <a:t> </a:t>
                      </a:r>
                      <a:endParaRPr lang="en-GB" sz="1400" b="1"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solidFill>
                      <a:schemeClr val="accent2"/>
                    </a:solidFill>
                  </a:tcPr>
                </a:tc>
                <a:tc hMerge="1">
                  <a:txBody>
                    <a:bodyPr/>
                    <a:lstStyle/>
                    <a:p>
                      <a:endParaRPr lang="en-GB"/>
                    </a:p>
                  </a:txBody>
                  <a:tcPr/>
                </a:tc>
              </a:tr>
              <a:tr h="0">
                <a:tc>
                  <a:txBody>
                    <a:bodyPr/>
                    <a:lstStyle/>
                    <a:p>
                      <a:pPr marL="457200">
                        <a:spcAft>
                          <a:spcPts val="0"/>
                        </a:spcAft>
                      </a:pPr>
                      <a:r>
                        <a:rPr lang="en-GB" sz="1400" dirty="0">
                          <a:effectLst/>
                          <a:latin typeface="Arial" panose="020B0604020202020204" pitchFamily="34" charset="0"/>
                          <a:cs typeface="Arial" panose="020B0604020202020204" pitchFamily="34" charset="0"/>
                        </a:rPr>
                        <a:t> </a:t>
                      </a:r>
                      <a:endParaRPr lang="en-GB" sz="1400" dirty="0">
                        <a:effectLst/>
                        <a:latin typeface="Arial" panose="020B0604020202020204" pitchFamily="34" charset="0"/>
                        <a:ea typeface="Calibri"/>
                        <a:cs typeface="Arial" panose="020B0604020202020204" pitchFamily="34" charset="0"/>
                      </a:endParaRPr>
                    </a:p>
                  </a:txBody>
                  <a:tcPr marL="68580" marR="68580" marT="0" marB="0">
                    <a:solidFill>
                      <a:schemeClr val="accent2"/>
                    </a:solidFill>
                  </a:tcPr>
                </a:tc>
                <a:tc gridSpan="2">
                  <a:txBody>
                    <a:bodyPr/>
                    <a:lstStyle/>
                    <a:p>
                      <a:pPr marL="457200" algn="ctr">
                        <a:spcAft>
                          <a:spcPts val="0"/>
                        </a:spcAft>
                      </a:pPr>
                      <a:r>
                        <a:rPr lang="en-GB" sz="1400" b="1" dirty="0">
                          <a:effectLst/>
                          <a:latin typeface="Arial" panose="020B0604020202020204" pitchFamily="34" charset="0"/>
                          <a:cs typeface="Arial" panose="020B0604020202020204" pitchFamily="34" charset="0"/>
                        </a:rPr>
                        <a:t> </a:t>
                      </a:r>
                    </a:p>
                    <a:p>
                      <a:pPr marL="457200" algn="ctr">
                        <a:spcAft>
                          <a:spcPts val="0"/>
                        </a:spcAft>
                      </a:pPr>
                      <a:r>
                        <a:rPr lang="en-GB" sz="1400" b="1" dirty="0">
                          <a:solidFill>
                            <a:schemeClr val="tx2">
                              <a:lumMod val="50000"/>
                            </a:schemeClr>
                          </a:solidFill>
                          <a:effectLst/>
                          <a:latin typeface="Arial" panose="020B0604020202020204" pitchFamily="34" charset="0"/>
                          <a:cs typeface="Arial" panose="020B0604020202020204" pitchFamily="34" charset="0"/>
                        </a:rPr>
                        <a:t>Yes</a:t>
                      </a:r>
                    </a:p>
                    <a:p>
                      <a:pPr marL="457200" algn="ctr">
                        <a:spcAft>
                          <a:spcPts val="0"/>
                        </a:spcAft>
                      </a:pPr>
                      <a:r>
                        <a:rPr lang="en-GB" sz="1400" dirty="0">
                          <a:effectLst/>
                          <a:latin typeface="Arial" panose="020B0604020202020204" pitchFamily="34" charset="0"/>
                          <a:cs typeface="Arial" panose="020B0604020202020204" pitchFamily="34" charset="0"/>
                        </a:rPr>
                        <a:t> </a:t>
                      </a:r>
                      <a:endParaRPr lang="en-GB" sz="1400" dirty="0">
                        <a:effectLst/>
                        <a:latin typeface="Arial" panose="020B0604020202020204" pitchFamily="34" charset="0"/>
                        <a:ea typeface="Calibri"/>
                        <a:cs typeface="Arial" panose="020B0604020202020204" pitchFamily="34" charset="0"/>
                      </a:endParaRPr>
                    </a:p>
                  </a:txBody>
                  <a:tcPr marL="68580" marR="68580" marT="0" marB="0">
                    <a:solidFill>
                      <a:schemeClr val="accent2">
                        <a:lumMod val="40000"/>
                        <a:lumOff val="60000"/>
                      </a:schemeClr>
                    </a:solidFill>
                  </a:tcPr>
                </a:tc>
                <a:tc hMerge="1">
                  <a:txBody>
                    <a:bodyPr/>
                    <a:lstStyle/>
                    <a:p>
                      <a:endParaRPr lang="en-GB"/>
                    </a:p>
                  </a:txBody>
                  <a:tcPr/>
                </a:tc>
              </a:tr>
            </a:tbl>
          </a:graphicData>
        </a:graphic>
      </p:graphicFrame>
      <p:sp>
        <p:nvSpPr>
          <p:cNvPr id="11" name="Left-Right Arrow 10"/>
          <p:cNvSpPr/>
          <p:nvPr/>
        </p:nvSpPr>
        <p:spPr>
          <a:xfrm>
            <a:off x="4220927" y="2429272"/>
            <a:ext cx="207963" cy="82550"/>
          </a:xfrm>
          <a:prstGeom prst="lef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2" name="Up Arrow 11"/>
          <p:cNvSpPr/>
          <p:nvPr/>
        </p:nvSpPr>
        <p:spPr>
          <a:xfrm>
            <a:off x="7750536" y="2429272"/>
            <a:ext cx="66675" cy="152400"/>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4" name="Down Arrow 13"/>
          <p:cNvSpPr/>
          <p:nvPr/>
        </p:nvSpPr>
        <p:spPr>
          <a:xfrm>
            <a:off x="4258233" y="2861320"/>
            <a:ext cx="66675" cy="18097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6" name="Down Arrow 15"/>
          <p:cNvSpPr/>
          <p:nvPr/>
        </p:nvSpPr>
        <p:spPr>
          <a:xfrm>
            <a:off x="7768154" y="2861320"/>
            <a:ext cx="66675" cy="18097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7" name="TextBox 16"/>
          <p:cNvSpPr txBox="1"/>
          <p:nvPr/>
        </p:nvSpPr>
        <p:spPr>
          <a:xfrm>
            <a:off x="320152" y="4509120"/>
            <a:ext cx="8568952" cy="923330"/>
          </a:xfrm>
          <a:prstGeom prst="rect">
            <a:avLst/>
          </a:prstGeom>
          <a:noFill/>
        </p:spPr>
        <p:txBody>
          <a:bodyPr wrap="square" rtlCol="0">
            <a:spAutoFit/>
          </a:bodyPr>
          <a:lstStyle/>
          <a:p>
            <a:pPr marL="285750" indent="-285750">
              <a:buClr>
                <a:schemeClr val="accent3"/>
              </a:buClr>
              <a:buFont typeface="Wingdings" panose="05000000000000000000" pitchFamily="2" charset="2"/>
              <a:buChar char="§"/>
            </a:pPr>
            <a:r>
              <a:rPr lang="en-GB" dirty="0" smtClean="0">
                <a:solidFill>
                  <a:schemeClr val="tx2">
                    <a:lumMod val="50000"/>
                  </a:schemeClr>
                </a:solidFill>
                <a:latin typeface="Arial" panose="020B0604020202020204" pitchFamily="34" charset="0"/>
                <a:cs typeface="Arial" panose="020B0604020202020204" pitchFamily="34" charset="0"/>
              </a:rPr>
              <a:t>A decrease in engagement, but with much engagement work taking place since the survey was issued.</a:t>
            </a:r>
            <a:endParaRPr lang="en-GB" dirty="0" smtClean="0">
              <a:solidFill>
                <a:schemeClr val="tx2">
                  <a:lumMod val="50000"/>
                </a:schemeClr>
              </a:solidFill>
            </a:endParaRPr>
          </a:p>
          <a:p>
            <a:pPr marL="285750" indent="-285750">
              <a:buClr>
                <a:schemeClr val="accent3"/>
              </a:buClr>
              <a:buFont typeface="Wingdings" panose="05000000000000000000" pitchFamily="2" charset="2"/>
              <a:buChar char="§"/>
            </a:pPr>
            <a:endParaRPr lang="en-GB" dirty="0" smtClean="0">
              <a:solidFill>
                <a:schemeClr val="tx2">
                  <a:lumMod val="50000"/>
                </a:schemeClr>
              </a:solidFill>
            </a:endParaRPr>
          </a:p>
        </p:txBody>
      </p:sp>
    </p:spTree>
    <p:extLst>
      <p:ext uri="{BB962C8B-B14F-4D97-AF65-F5344CB8AC3E}">
        <p14:creationId xmlns:p14="http://schemas.microsoft.com/office/powerpoint/2010/main" val="15996972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952" y="116632"/>
            <a:ext cx="7365360" cy="1143000"/>
          </a:xfrm>
        </p:spPr>
        <p:txBody>
          <a:bodyPr>
            <a:noAutofit/>
          </a:bodyPr>
          <a:lstStyle/>
          <a:p>
            <a:pPr algn="l">
              <a:tabLst>
                <a:tab pos="2606675" algn="l"/>
              </a:tabLst>
            </a:pPr>
            <a:r>
              <a:rPr lang="en-GB" sz="2800" dirty="0" smtClean="0">
                <a:solidFill>
                  <a:schemeClr val="accent3"/>
                </a:solidFill>
              </a:rPr>
              <a:t> Metric 10: </a:t>
            </a:r>
            <a:r>
              <a:rPr lang="en-GB" sz="2800" dirty="0" smtClean="0"/>
              <a:t>Board Representation</a:t>
            </a:r>
            <a:endParaRPr lang="en-GB" sz="2800" dirty="0"/>
          </a:p>
        </p:txBody>
      </p:sp>
      <p:sp>
        <p:nvSpPr>
          <p:cNvPr id="2" name="TextBox 1"/>
          <p:cNvSpPr txBox="1"/>
          <p:nvPr/>
        </p:nvSpPr>
        <p:spPr>
          <a:xfrm>
            <a:off x="334318" y="4437112"/>
            <a:ext cx="8568952" cy="1477328"/>
          </a:xfrm>
          <a:prstGeom prst="rect">
            <a:avLst/>
          </a:prstGeom>
          <a:noFill/>
        </p:spPr>
        <p:txBody>
          <a:bodyPr wrap="square" rtlCol="0">
            <a:spAutoFit/>
          </a:bodyPr>
          <a:lstStyle/>
          <a:p>
            <a:pPr marL="285750" indent="-285750">
              <a:buClr>
                <a:schemeClr val="accent3"/>
              </a:buClr>
              <a:buFont typeface="Wingdings" panose="05000000000000000000" pitchFamily="2" charset="2"/>
              <a:buChar char="§"/>
            </a:pPr>
            <a:r>
              <a:rPr lang="en-GB" dirty="0" smtClean="0">
                <a:solidFill>
                  <a:schemeClr val="tx2">
                    <a:lumMod val="50000"/>
                  </a:schemeClr>
                </a:solidFill>
                <a:latin typeface="Arial" panose="020B0604020202020204" pitchFamily="34" charset="0"/>
                <a:cs typeface="Arial" panose="020B0604020202020204" pitchFamily="34" charset="0"/>
              </a:rPr>
              <a:t>Despite a slight decrease in disabled voting members of the board to</a:t>
            </a:r>
            <a:r>
              <a:rPr lang="en-GB" b="1" dirty="0" smtClean="0">
                <a:solidFill>
                  <a:schemeClr val="accent4"/>
                </a:solidFill>
                <a:latin typeface="Arial" panose="020B0604020202020204" pitchFamily="34" charset="0"/>
                <a:cs typeface="Arial" panose="020B0604020202020204" pitchFamily="34" charset="0"/>
              </a:rPr>
              <a:t> 7% </a:t>
            </a:r>
            <a:r>
              <a:rPr lang="en-GB" dirty="0" smtClean="0">
                <a:solidFill>
                  <a:schemeClr val="tx2">
                    <a:lumMod val="50000"/>
                  </a:schemeClr>
                </a:solidFill>
                <a:latin typeface="Arial" panose="020B0604020202020204" pitchFamily="34" charset="0"/>
                <a:cs typeface="Arial" panose="020B0604020202020204" pitchFamily="34" charset="0"/>
              </a:rPr>
              <a:t>they continue to be representative of the workforce as a whole </a:t>
            </a:r>
            <a:r>
              <a:rPr lang="en-GB" b="1" dirty="0" smtClean="0">
                <a:solidFill>
                  <a:schemeClr val="accent4"/>
                </a:solidFill>
                <a:latin typeface="Arial" panose="020B0604020202020204" pitchFamily="34" charset="0"/>
                <a:cs typeface="Arial" panose="020B0604020202020204" pitchFamily="34" charset="0"/>
              </a:rPr>
              <a:t>(4%)</a:t>
            </a:r>
          </a:p>
          <a:p>
            <a:pPr marL="285750" indent="-285750">
              <a:buClr>
                <a:schemeClr val="accent3"/>
              </a:buClr>
              <a:buFont typeface="Wingdings" panose="05000000000000000000" pitchFamily="2" charset="2"/>
              <a:buChar char="§"/>
            </a:pPr>
            <a:endParaRPr lang="en-GB" b="1" dirty="0" smtClean="0">
              <a:solidFill>
                <a:schemeClr val="accent4"/>
              </a:solidFill>
              <a:latin typeface="Arial" panose="020B0604020202020204" pitchFamily="34" charset="0"/>
              <a:cs typeface="Arial" panose="020B0604020202020204" pitchFamily="34" charset="0"/>
            </a:endParaRPr>
          </a:p>
          <a:p>
            <a:pPr marL="285750" indent="-285750">
              <a:buClr>
                <a:schemeClr val="accent3"/>
              </a:buClr>
              <a:buFont typeface="Wingdings" panose="05000000000000000000" pitchFamily="2" charset="2"/>
              <a:buChar char="§"/>
            </a:pPr>
            <a:r>
              <a:rPr lang="en-GB" dirty="0" smtClean="0">
                <a:solidFill>
                  <a:schemeClr val="tx2">
                    <a:lumMod val="50000"/>
                  </a:schemeClr>
                </a:solidFill>
                <a:latin typeface="Arial" panose="020B0604020202020204" pitchFamily="34" charset="0"/>
                <a:cs typeface="Arial" panose="020B0604020202020204" pitchFamily="34" charset="0"/>
              </a:rPr>
              <a:t>No member of the exec team  declaring a disability or long term health condition</a:t>
            </a:r>
            <a:endParaRPr lang="en-GB" dirty="0" smtClean="0">
              <a:solidFill>
                <a:schemeClr val="tx2">
                  <a:lumMod val="50000"/>
                </a:schemeClr>
              </a:solidFill>
            </a:endParaRPr>
          </a:p>
          <a:p>
            <a:pPr marL="285750" indent="-285750">
              <a:buClr>
                <a:schemeClr val="accent3"/>
              </a:buClr>
              <a:buFont typeface="Wingdings" panose="05000000000000000000" pitchFamily="2" charset="2"/>
              <a:buChar char="§"/>
            </a:pPr>
            <a:endParaRPr lang="en-GB" dirty="0" smtClean="0">
              <a:solidFill>
                <a:schemeClr val="tx2">
                  <a:lumMod val="50000"/>
                </a:scheme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47386324"/>
              </p:ext>
            </p:extLst>
          </p:nvPr>
        </p:nvGraphicFramePr>
        <p:xfrm>
          <a:off x="206276" y="1268760"/>
          <a:ext cx="8747224" cy="3032177"/>
        </p:xfrm>
        <a:graphic>
          <a:graphicData uri="http://schemas.openxmlformats.org/drawingml/2006/table">
            <a:tbl>
              <a:tblPr firstRow="1" firstCol="1" bandRow="1">
                <a:tableStyleId>{5C22544A-7EE6-4342-B048-85BDC9FD1C3A}</a:tableStyleId>
              </a:tblPr>
              <a:tblGrid>
                <a:gridCol w="1496909"/>
                <a:gridCol w="1653061"/>
                <a:gridCol w="1781394"/>
                <a:gridCol w="1907930"/>
                <a:gridCol w="1907930"/>
              </a:tblGrid>
              <a:tr h="805318">
                <a:tc>
                  <a:txBody>
                    <a:bodyPr/>
                    <a:lstStyle/>
                    <a:p>
                      <a:pPr>
                        <a:spcAft>
                          <a:spcPts val="0"/>
                        </a:spcAft>
                      </a:pPr>
                      <a:r>
                        <a:rPr lang="en-GB" sz="1400" dirty="0" smtClean="0">
                          <a:effectLst/>
                          <a:latin typeface="Arial" panose="020B0604020202020204" pitchFamily="34" charset="0"/>
                          <a:cs typeface="Arial" panose="020B0604020202020204" pitchFamily="34" charset="0"/>
                        </a:rPr>
                        <a:t>Year</a:t>
                      </a:r>
                      <a:endParaRPr lang="en-GB" sz="1400" dirty="0">
                        <a:effectLst/>
                        <a:latin typeface="Arial" panose="020B0604020202020204" pitchFamily="34" charset="0"/>
                        <a:ea typeface="Calibri"/>
                        <a:cs typeface="Arial" panose="020B0604020202020204" pitchFamily="34" charset="0"/>
                      </a:endParaRPr>
                    </a:p>
                  </a:txBody>
                  <a:tcPr marL="44740" marR="44740" marT="0" marB="0">
                    <a:solidFill>
                      <a:schemeClr val="accent2"/>
                    </a:solidFill>
                  </a:tcPr>
                </a:tc>
                <a:tc gridSpan="4">
                  <a:txBody>
                    <a:bodyPr/>
                    <a:lstStyle/>
                    <a:p>
                      <a:pPr marL="21590" indent="-21590">
                        <a:spcAft>
                          <a:spcPts val="0"/>
                        </a:spcAft>
                      </a:pPr>
                      <a:r>
                        <a:rPr lang="en-GB" sz="1400" dirty="0" smtClean="0">
                          <a:effectLst/>
                          <a:latin typeface="Arial" panose="020B0604020202020204" pitchFamily="34" charset="0"/>
                          <a:cs typeface="Arial" panose="020B0604020202020204" pitchFamily="34" charset="0"/>
                        </a:rPr>
                        <a:t>Percentage </a:t>
                      </a:r>
                      <a:r>
                        <a:rPr lang="en-GB" sz="1400" dirty="0">
                          <a:effectLst/>
                          <a:latin typeface="Arial" panose="020B0604020202020204" pitchFamily="34" charset="0"/>
                          <a:cs typeface="Arial" panose="020B0604020202020204" pitchFamily="34" charset="0"/>
                        </a:rPr>
                        <a:t>difference between the organisations’ Board membership and its overall workforce disaggregated: </a:t>
                      </a:r>
                    </a:p>
                    <a:p>
                      <a:pPr marL="342900" lvl="0" indent="-342900">
                        <a:spcAft>
                          <a:spcPts val="0"/>
                        </a:spcAft>
                        <a:buFont typeface="Arial"/>
                        <a:buChar char="•"/>
                      </a:pPr>
                      <a:r>
                        <a:rPr lang="en-GB" sz="1400" dirty="0">
                          <a:effectLst/>
                          <a:latin typeface="Arial" panose="020B0604020202020204" pitchFamily="34" charset="0"/>
                          <a:cs typeface="Arial" panose="020B0604020202020204" pitchFamily="34" charset="0"/>
                        </a:rPr>
                        <a:t>By voting membership of the Board </a:t>
                      </a:r>
                    </a:p>
                    <a:p>
                      <a:pPr marL="342900" lvl="0" indent="-342900">
                        <a:spcAft>
                          <a:spcPts val="0"/>
                        </a:spcAft>
                        <a:buFont typeface="Arial"/>
                        <a:buChar char="•"/>
                      </a:pPr>
                      <a:r>
                        <a:rPr lang="en-GB" sz="1400" dirty="0">
                          <a:effectLst/>
                          <a:latin typeface="Arial" panose="020B0604020202020204" pitchFamily="34" charset="0"/>
                          <a:cs typeface="Arial" panose="020B0604020202020204" pitchFamily="34" charset="0"/>
                        </a:rPr>
                        <a:t>By executive membership of the Board </a:t>
                      </a:r>
                    </a:p>
                    <a:p>
                      <a:pPr>
                        <a:spcAft>
                          <a:spcPts val="0"/>
                        </a:spcAft>
                      </a:pPr>
                      <a:r>
                        <a:rPr lang="en-GB" sz="1400" dirty="0">
                          <a:effectLst/>
                          <a:latin typeface="Arial" panose="020B0604020202020204" pitchFamily="34" charset="0"/>
                          <a:cs typeface="Arial" panose="020B0604020202020204" pitchFamily="34" charset="0"/>
                        </a:rPr>
                        <a:t> </a:t>
                      </a:r>
                      <a:endParaRPr lang="en-GB" sz="1400" dirty="0">
                        <a:solidFill>
                          <a:srgbClr val="000000"/>
                        </a:solidFill>
                        <a:effectLst/>
                        <a:latin typeface="Arial" panose="020B0604020202020204" pitchFamily="34" charset="0"/>
                        <a:ea typeface="Calibri"/>
                        <a:cs typeface="Arial" panose="020B0604020202020204" pitchFamily="34" charset="0"/>
                      </a:endParaRPr>
                    </a:p>
                  </a:txBody>
                  <a:tcPr marL="44740" marR="44740" marT="0" marB="0">
                    <a:solidFill>
                      <a:schemeClr val="accent2"/>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283353">
                <a:tc>
                  <a:txBody>
                    <a:bodyPr/>
                    <a:lstStyle/>
                    <a:p>
                      <a:pPr marL="457200">
                        <a:spcAft>
                          <a:spcPts val="0"/>
                        </a:spcAft>
                      </a:pPr>
                      <a:r>
                        <a:rPr lang="en-GB" sz="1400" dirty="0">
                          <a:effectLst/>
                          <a:latin typeface="Arial" panose="020B0604020202020204" pitchFamily="34" charset="0"/>
                          <a:cs typeface="Arial" panose="020B0604020202020204" pitchFamily="34" charset="0"/>
                        </a:rPr>
                        <a:t> </a:t>
                      </a:r>
                      <a:endParaRPr lang="en-GB" sz="1400" dirty="0">
                        <a:effectLst/>
                        <a:latin typeface="Arial" panose="020B0604020202020204" pitchFamily="34" charset="0"/>
                        <a:ea typeface="Calibri"/>
                        <a:cs typeface="Arial" panose="020B0604020202020204" pitchFamily="34" charset="0"/>
                      </a:endParaRPr>
                    </a:p>
                  </a:txBody>
                  <a:tcPr marL="44740" marR="44740" marT="0" marB="0">
                    <a:solidFill>
                      <a:schemeClr val="accent2"/>
                    </a:solidFill>
                  </a:tcPr>
                </a:tc>
                <a:tc gridSpan="2">
                  <a:txBody>
                    <a:bodyPr/>
                    <a:lstStyle/>
                    <a:p>
                      <a:pPr>
                        <a:spcAft>
                          <a:spcPts val="0"/>
                        </a:spcAft>
                      </a:pPr>
                      <a:r>
                        <a:rPr lang="en-GB" sz="1400">
                          <a:solidFill>
                            <a:schemeClr val="tx2">
                              <a:lumMod val="50000"/>
                            </a:schemeClr>
                          </a:solidFill>
                          <a:effectLst/>
                          <a:latin typeface="Arial" panose="020B0604020202020204" pitchFamily="34" charset="0"/>
                          <a:cs typeface="Arial" panose="020B0604020202020204" pitchFamily="34" charset="0"/>
                        </a:rPr>
                        <a:t>Voting membership of the Board</a:t>
                      </a:r>
                    </a:p>
                    <a:p>
                      <a:pPr>
                        <a:spcAft>
                          <a:spcPts val="0"/>
                        </a:spcAft>
                      </a:pPr>
                      <a:r>
                        <a:rPr lang="en-GB" sz="1400">
                          <a:solidFill>
                            <a:schemeClr val="tx2">
                              <a:lumMod val="50000"/>
                            </a:schemeClr>
                          </a:solidFill>
                          <a:effectLst/>
                          <a:latin typeface="Arial" panose="020B0604020202020204" pitchFamily="34" charset="0"/>
                          <a:cs typeface="Arial" panose="020B0604020202020204" pitchFamily="34" charset="0"/>
                        </a:rPr>
                        <a:t> </a:t>
                      </a:r>
                      <a:endParaRPr lang="en-GB" sz="1400">
                        <a:solidFill>
                          <a:schemeClr val="tx2">
                            <a:lumMod val="50000"/>
                          </a:schemeClr>
                        </a:solidFill>
                        <a:effectLst/>
                        <a:latin typeface="Arial" panose="020B0604020202020204" pitchFamily="34" charset="0"/>
                        <a:ea typeface="Calibri"/>
                        <a:cs typeface="Arial" panose="020B0604020202020204" pitchFamily="34" charset="0"/>
                      </a:endParaRPr>
                    </a:p>
                  </a:txBody>
                  <a:tcPr marL="44740" marR="44740" marT="0" marB="0">
                    <a:solidFill>
                      <a:schemeClr val="accent2">
                        <a:lumMod val="40000"/>
                        <a:lumOff val="60000"/>
                      </a:schemeClr>
                    </a:solidFill>
                  </a:tcPr>
                </a:tc>
                <a:tc hMerge="1">
                  <a:txBody>
                    <a:bodyPr/>
                    <a:lstStyle/>
                    <a:p>
                      <a:endParaRPr lang="en-GB"/>
                    </a:p>
                  </a:txBody>
                  <a:tcPr/>
                </a:tc>
                <a:tc gridSpan="2">
                  <a:txBody>
                    <a:bodyPr/>
                    <a:lstStyle/>
                    <a:p>
                      <a:pP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Executive membership of the Board</a:t>
                      </a:r>
                    </a:p>
                    <a:p>
                      <a:pP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 </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44740" marR="44740" marT="0" marB="0">
                    <a:solidFill>
                      <a:schemeClr val="accent2">
                        <a:lumMod val="40000"/>
                        <a:lumOff val="60000"/>
                      </a:schemeClr>
                    </a:solidFill>
                  </a:tcPr>
                </a:tc>
                <a:tc hMerge="1">
                  <a:txBody>
                    <a:bodyPr/>
                    <a:lstStyle/>
                    <a:p>
                      <a:endParaRPr lang="en-GB"/>
                    </a:p>
                  </a:txBody>
                  <a:tcPr/>
                </a:tc>
              </a:tr>
              <a:tr h="258497">
                <a:tc>
                  <a:txBody>
                    <a:bodyPr/>
                    <a:lstStyle/>
                    <a:p>
                      <a:pPr marL="457200">
                        <a:spcAft>
                          <a:spcPts val="0"/>
                        </a:spcAft>
                      </a:pPr>
                      <a:r>
                        <a:rPr lang="en-GB" sz="1400" dirty="0">
                          <a:effectLst/>
                          <a:latin typeface="Arial" panose="020B0604020202020204" pitchFamily="34" charset="0"/>
                          <a:cs typeface="Arial" panose="020B0604020202020204" pitchFamily="34" charset="0"/>
                        </a:rPr>
                        <a:t> </a:t>
                      </a:r>
                      <a:endParaRPr lang="en-GB" sz="1400" dirty="0">
                        <a:effectLst/>
                        <a:latin typeface="Arial" panose="020B0604020202020204" pitchFamily="34" charset="0"/>
                        <a:ea typeface="Calibri"/>
                        <a:cs typeface="Arial" panose="020B0604020202020204" pitchFamily="34" charset="0"/>
                      </a:endParaRPr>
                    </a:p>
                  </a:txBody>
                  <a:tcPr marL="44740" marR="44740" marT="0" marB="0">
                    <a:solidFill>
                      <a:schemeClr val="accent2"/>
                    </a:solidFill>
                  </a:tcPr>
                </a:tc>
                <a:tc>
                  <a:txBody>
                    <a:bodyPr/>
                    <a:lstStyle/>
                    <a:p>
                      <a:pPr marL="0" indent="0" algn="ctr">
                        <a:spcAft>
                          <a:spcPts val="0"/>
                        </a:spcAft>
                      </a:pPr>
                      <a:r>
                        <a:rPr lang="en-GB" sz="1400" b="1" dirty="0">
                          <a:solidFill>
                            <a:schemeClr val="tx2">
                              <a:lumMod val="50000"/>
                            </a:schemeClr>
                          </a:solidFill>
                          <a:effectLst/>
                          <a:latin typeface="Arial" panose="020B0604020202020204" pitchFamily="34" charset="0"/>
                          <a:cs typeface="Arial" panose="020B0604020202020204" pitchFamily="34" charset="0"/>
                        </a:rPr>
                        <a:t>Disabled</a:t>
                      </a:r>
                      <a:endParaRPr lang="en-GB" sz="1400" b="1" dirty="0">
                        <a:solidFill>
                          <a:schemeClr val="tx2">
                            <a:lumMod val="50000"/>
                          </a:schemeClr>
                        </a:solidFill>
                        <a:effectLst/>
                        <a:latin typeface="Arial" panose="020B0604020202020204" pitchFamily="34" charset="0"/>
                        <a:ea typeface="Calibri"/>
                        <a:cs typeface="Arial" panose="020B0604020202020204" pitchFamily="34" charset="0"/>
                      </a:endParaRPr>
                    </a:p>
                  </a:txBody>
                  <a:tcPr marL="44740" marR="44740" marT="0" marB="0">
                    <a:solidFill>
                      <a:schemeClr val="accent2">
                        <a:lumMod val="20000"/>
                        <a:lumOff val="80000"/>
                      </a:schemeClr>
                    </a:solidFill>
                  </a:tcPr>
                </a:tc>
                <a:tc>
                  <a:txBody>
                    <a:bodyPr/>
                    <a:lstStyle/>
                    <a:p>
                      <a:pPr marL="0" indent="0" algn="ctr">
                        <a:spcAft>
                          <a:spcPts val="0"/>
                        </a:spcAft>
                      </a:pPr>
                      <a:r>
                        <a:rPr lang="en-GB" sz="1400" b="1" dirty="0">
                          <a:solidFill>
                            <a:schemeClr val="tx2">
                              <a:lumMod val="50000"/>
                            </a:schemeClr>
                          </a:solidFill>
                          <a:effectLst/>
                          <a:latin typeface="Arial" panose="020B0604020202020204" pitchFamily="34" charset="0"/>
                          <a:cs typeface="Arial" panose="020B0604020202020204" pitchFamily="34" charset="0"/>
                        </a:rPr>
                        <a:t>Non-disabled</a:t>
                      </a:r>
                      <a:endParaRPr lang="en-GB" sz="1400" b="1" dirty="0">
                        <a:solidFill>
                          <a:schemeClr val="tx2">
                            <a:lumMod val="50000"/>
                          </a:schemeClr>
                        </a:solidFill>
                        <a:effectLst/>
                        <a:latin typeface="Arial" panose="020B0604020202020204" pitchFamily="34" charset="0"/>
                        <a:ea typeface="Calibri"/>
                        <a:cs typeface="Arial" panose="020B0604020202020204" pitchFamily="34" charset="0"/>
                      </a:endParaRPr>
                    </a:p>
                  </a:txBody>
                  <a:tcPr marL="44740" marR="44740" marT="0" marB="0">
                    <a:solidFill>
                      <a:schemeClr val="accent2">
                        <a:lumMod val="20000"/>
                        <a:lumOff val="80000"/>
                      </a:schemeClr>
                    </a:solidFill>
                  </a:tcPr>
                </a:tc>
                <a:tc>
                  <a:txBody>
                    <a:bodyPr/>
                    <a:lstStyle/>
                    <a:p>
                      <a:pPr marL="0" indent="0" algn="ctr">
                        <a:spcAft>
                          <a:spcPts val="0"/>
                        </a:spcAft>
                      </a:pPr>
                      <a:r>
                        <a:rPr lang="en-GB" sz="1400" b="1" dirty="0">
                          <a:solidFill>
                            <a:schemeClr val="tx2">
                              <a:lumMod val="50000"/>
                            </a:schemeClr>
                          </a:solidFill>
                          <a:effectLst/>
                          <a:latin typeface="Arial" panose="020B0604020202020204" pitchFamily="34" charset="0"/>
                          <a:cs typeface="Arial" panose="020B0604020202020204" pitchFamily="34" charset="0"/>
                        </a:rPr>
                        <a:t>Disabled</a:t>
                      </a:r>
                      <a:endParaRPr lang="en-GB" sz="1400" b="1" dirty="0">
                        <a:solidFill>
                          <a:schemeClr val="tx2">
                            <a:lumMod val="50000"/>
                          </a:schemeClr>
                        </a:solidFill>
                        <a:effectLst/>
                        <a:latin typeface="Arial" panose="020B0604020202020204" pitchFamily="34" charset="0"/>
                        <a:ea typeface="Calibri"/>
                        <a:cs typeface="Arial" panose="020B0604020202020204" pitchFamily="34" charset="0"/>
                      </a:endParaRPr>
                    </a:p>
                  </a:txBody>
                  <a:tcPr marL="44740" marR="44740" marT="0" marB="0">
                    <a:solidFill>
                      <a:schemeClr val="accent2">
                        <a:lumMod val="20000"/>
                        <a:lumOff val="80000"/>
                      </a:schemeClr>
                    </a:solidFill>
                  </a:tcPr>
                </a:tc>
                <a:tc>
                  <a:txBody>
                    <a:bodyPr/>
                    <a:lstStyle/>
                    <a:p>
                      <a:pPr marL="0" indent="0" algn="ctr">
                        <a:spcAft>
                          <a:spcPts val="0"/>
                        </a:spcAft>
                      </a:pPr>
                      <a:r>
                        <a:rPr lang="en-GB" sz="1400" b="1" dirty="0">
                          <a:solidFill>
                            <a:schemeClr val="tx2">
                              <a:lumMod val="50000"/>
                            </a:schemeClr>
                          </a:solidFill>
                          <a:effectLst/>
                          <a:latin typeface="Arial" panose="020B0604020202020204" pitchFamily="34" charset="0"/>
                          <a:cs typeface="Arial" panose="020B0604020202020204" pitchFamily="34" charset="0"/>
                        </a:rPr>
                        <a:t>Non-disabled</a:t>
                      </a:r>
                      <a:endParaRPr lang="en-GB" sz="1400" b="1" dirty="0">
                        <a:solidFill>
                          <a:schemeClr val="tx2">
                            <a:lumMod val="50000"/>
                          </a:schemeClr>
                        </a:solidFill>
                        <a:effectLst/>
                        <a:latin typeface="Arial" panose="020B0604020202020204" pitchFamily="34" charset="0"/>
                        <a:ea typeface="Calibri"/>
                        <a:cs typeface="Arial" panose="020B0604020202020204" pitchFamily="34" charset="0"/>
                      </a:endParaRPr>
                    </a:p>
                  </a:txBody>
                  <a:tcPr marL="44740" marR="44740" marT="0" marB="0">
                    <a:solidFill>
                      <a:schemeClr val="accent2">
                        <a:lumMod val="20000"/>
                        <a:lumOff val="80000"/>
                      </a:schemeClr>
                    </a:solidFill>
                  </a:tcPr>
                </a:tc>
              </a:tr>
              <a:tr h="298266">
                <a:tc>
                  <a:txBody>
                    <a:bodyPr/>
                    <a:lstStyle/>
                    <a:p>
                      <a:pPr marL="0" indent="0">
                        <a:spcAft>
                          <a:spcPts val="0"/>
                        </a:spcAft>
                      </a:pPr>
                      <a:r>
                        <a:rPr lang="en-GB" sz="1400" dirty="0">
                          <a:effectLst/>
                          <a:latin typeface="Arial" panose="020B0604020202020204" pitchFamily="34" charset="0"/>
                          <a:cs typeface="Arial" panose="020B0604020202020204" pitchFamily="34" charset="0"/>
                        </a:rPr>
                        <a:t>March 2019</a:t>
                      </a:r>
                    </a:p>
                    <a:p>
                      <a:pPr marL="457200">
                        <a:spcAft>
                          <a:spcPts val="0"/>
                        </a:spcAft>
                      </a:pPr>
                      <a:r>
                        <a:rPr lang="en-GB" sz="1400" dirty="0">
                          <a:effectLst/>
                          <a:latin typeface="Arial" panose="020B0604020202020204" pitchFamily="34" charset="0"/>
                          <a:cs typeface="Arial" panose="020B0604020202020204" pitchFamily="34" charset="0"/>
                        </a:rPr>
                        <a:t> </a:t>
                      </a:r>
                      <a:endParaRPr lang="en-GB" sz="1400" dirty="0">
                        <a:effectLst/>
                        <a:latin typeface="Arial" panose="020B0604020202020204" pitchFamily="34" charset="0"/>
                        <a:ea typeface="Calibri"/>
                        <a:cs typeface="Arial" panose="020B0604020202020204" pitchFamily="34" charset="0"/>
                      </a:endParaRPr>
                    </a:p>
                  </a:txBody>
                  <a:tcPr marL="44740" marR="44740" marT="0" marB="0">
                    <a:solidFill>
                      <a:schemeClr val="accent2"/>
                    </a:solidFill>
                  </a:tcPr>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8%</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44740" marR="44740" marT="0" marB="0">
                    <a:solidFill>
                      <a:schemeClr val="accent2">
                        <a:lumMod val="40000"/>
                        <a:lumOff val="60000"/>
                      </a:schemeClr>
                    </a:solidFill>
                  </a:tcPr>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92%</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44740" marR="44740" marT="0" marB="0">
                    <a:solidFill>
                      <a:schemeClr val="accent2">
                        <a:lumMod val="40000"/>
                        <a:lumOff val="60000"/>
                      </a:schemeClr>
                    </a:solidFill>
                  </a:tcPr>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0%</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44740" marR="44740" marT="0" marB="0">
                    <a:solidFill>
                      <a:schemeClr val="accent2">
                        <a:lumMod val="40000"/>
                        <a:lumOff val="60000"/>
                      </a:schemeClr>
                    </a:solidFill>
                  </a:tcPr>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100%</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44740" marR="44740" marT="0" marB="0">
                    <a:solidFill>
                      <a:schemeClr val="accent2">
                        <a:lumMod val="40000"/>
                        <a:lumOff val="60000"/>
                      </a:schemeClr>
                    </a:solidFill>
                  </a:tcPr>
                </a:tc>
              </a:tr>
              <a:tr h="298266">
                <a:tc>
                  <a:txBody>
                    <a:bodyPr/>
                    <a:lstStyle/>
                    <a:p>
                      <a:pPr marL="0" indent="0">
                        <a:spcAft>
                          <a:spcPts val="0"/>
                        </a:spcAft>
                      </a:pPr>
                      <a:r>
                        <a:rPr lang="en-GB" sz="1400" dirty="0">
                          <a:effectLst/>
                          <a:latin typeface="Arial" panose="020B0604020202020204" pitchFamily="34" charset="0"/>
                          <a:cs typeface="Arial" panose="020B0604020202020204" pitchFamily="34" charset="0"/>
                        </a:rPr>
                        <a:t>March 2020</a:t>
                      </a:r>
                    </a:p>
                    <a:p>
                      <a:pPr marL="457200">
                        <a:spcAft>
                          <a:spcPts val="0"/>
                        </a:spcAft>
                      </a:pPr>
                      <a:r>
                        <a:rPr lang="en-GB" sz="1400" dirty="0">
                          <a:effectLst/>
                          <a:latin typeface="Arial" panose="020B0604020202020204" pitchFamily="34" charset="0"/>
                          <a:cs typeface="Arial" panose="020B0604020202020204" pitchFamily="34" charset="0"/>
                        </a:rPr>
                        <a:t> </a:t>
                      </a:r>
                      <a:endParaRPr lang="en-GB" sz="1400" dirty="0">
                        <a:effectLst/>
                        <a:latin typeface="Arial" panose="020B0604020202020204" pitchFamily="34" charset="0"/>
                        <a:ea typeface="Calibri"/>
                        <a:cs typeface="Arial" panose="020B0604020202020204" pitchFamily="34" charset="0"/>
                      </a:endParaRPr>
                    </a:p>
                  </a:txBody>
                  <a:tcPr marL="44740" marR="44740" marT="0" marB="0">
                    <a:solidFill>
                      <a:schemeClr val="accent2"/>
                    </a:solidFill>
                  </a:tcPr>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8%</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44740" marR="44740" marT="0" marB="0">
                    <a:solidFill>
                      <a:schemeClr val="accent2">
                        <a:lumMod val="20000"/>
                        <a:lumOff val="80000"/>
                      </a:schemeClr>
                    </a:solidFill>
                  </a:tcPr>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92%</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44740" marR="44740" marT="0" marB="0">
                    <a:solidFill>
                      <a:schemeClr val="accent2">
                        <a:lumMod val="20000"/>
                        <a:lumOff val="80000"/>
                      </a:schemeClr>
                    </a:solidFill>
                  </a:tcPr>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0%</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44740" marR="44740" marT="0" marB="0">
                    <a:solidFill>
                      <a:schemeClr val="accent2">
                        <a:lumMod val="20000"/>
                        <a:lumOff val="80000"/>
                      </a:schemeClr>
                    </a:solidFill>
                  </a:tcPr>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100%</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44740" marR="44740" marT="0" marB="0">
                    <a:solidFill>
                      <a:schemeClr val="accent2">
                        <a:lumMod val="20000"/>
                        <a:lumOff val="80000"/>
                      </a:schemeClr>
                    </a:solidFill>
                  </a:tcPr>
                </a:tc>
              </a:tr>
              <a:tr h="288324">
                <a:tc>
                  <a:txBody>
                    <a:bodyPr/>
                    <a:lstStyle/>
                    <a:p>
                      <a:pPr marL="0" indent="0">
                        <a:spcAft>
                          <a:spcPts val="0"/>
                        </a:spcAft>
                      </a:pPr>
                      <a:r>
                        <a:rPr lang="en-GB" sz="1400" dirty="0">
                          <a:effectLst/>
                          <a:latin typeface="Arial" panose="020B0604020202020204" pitchFamily="34" charset="0"/>
                          <a:cs typeface="Arial" panose="020B0604020202020204" pitchFamily="34" charset="0"/>
                        </a:rPr>
                        <a:t>March </a:t>
                      </a:r>
                      <a:r>
                        <a:rPr lang="en-GB" sz="1400" dirty="0" smtClean="0">
                          <a:effectLst/>
                          <a:latin typeface="Arial" panose="020B0604020202020204" pitchFamily="34" charset="0"/>
                          <a:cs typeface="Arial" panose="020B0604020202020204" pitchFamily="34" charset="0"/>
                        </a:rPr>
                        <a:t>2021</a:t>
                      </a:r>
                    </a:p>
                    <a:p>
                      <a:pPr marL="0" indent="0">
                        <a:spcAft>
                          <a:spcPts val="0"/>
                        </a:spcAft>
                      </a:pPr>
                      <a:endParaRPr lang="en-GB" sz="1400" dirty="0">
                        <a:effectLst/>
                        <a:latin typeface="Arial" panose="020B0604020202020204" pitchFamily="34" charset="0"/>
                        <a:ea typeface="Calibri"/>
                        <a:cs typeface="Arial" panose="020B0604020202020204" pitchFamily="34" charset="0"/>
                      </a:endParaRPr>
                    </a:p>
                  </a:txBody>
                  <a:tcPr marL="44740" marR="44740" marT="0" marB="0">
                    <a:solidFill>
                      <a:schemeClr val="accent2"/>
                    </a:solidFill>
                  </a:tcPr>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7%</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44740" marR="44740" marT="0" marB="0">
                    <a:solidFill>
                      <a:schemeClr val="accent2">
                        <a:lumMod val="40000"/>
                        <a:lumOff val="60000"/>
                      </a:schemeClr>
                    </a:solidFill>
                  </a:tcPr>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71%</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44740" marR="44740" marT="0" marB="0">
                    <a:solidFill>
                      <a:schemeClr val="accent2">
                        <a:lumMod val="40000"/>
                        <a:lumOff val="60000"/>
                      </a:schemeClr>
                    </a:solidFill>
                  </a:tcPr>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0%</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44740" marR="44740" marT="0" marB="0">
                    <a:solidFill>
                      <a:schemeClr val="accent2">
                        <a:lumMod val="40000"/>
                        <a:lumOff val="60000"/>
                      </a:schemeClr>
                    </a:solidFill>
                  </a:tcPr>
                </a:tc>
                <a:tc>
                  <a:txBody>
                    <a:bodyPr/>
                    <a:lstStyle/>
                    <a:p>
                      <a:pPr marL="0" indent="0" algn="ctr">
                        <a:spcAft>
                          <a:spcPts val="0"/>
                        </a:spcAft>
                      </a:pPr>
                      <a:r>
                        <a:rPr lang="en-GB" sz="1400" dirty="0">
                          <a:solidFill>
                            <a:schemeClr val="tx2">
                              <a:lumMod val="50000"/>
                            </a:schemeClr>
                          </a:solidFill>
                          <a:effectLst/>
                          <a:latin typeface="Arial" panose="020B0604020202020204" pitchFamily="34" charset="0"/>
                          <a:cs typeface="Arial" panose="020B0604020202020204" pitchFamily="34" charset="0"/>
                        </a:rPr>
                        <a:t>89%</a:t>
                      </a:r>
                      <a:endParaRPr lang="en-GB"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44740" marR="44740" marT="0" marB="0">
                    <a:solidFill>
                      <a:schemeClr val="accent2">
                        <a:lumMod val="40000"/>
                        <a:lumOff val="60000"/>
                      </a:schemeClr>
                    </a:solidFill>
                  </a:tcPr>
                </a:tc>
              </a:tr>
            </a:tbl>
          </a:graphicData>
        </a:graphic>
      </p:graphicFrame>
      <p:sp>
        <p:nvSpPr>
          <p:cNvPr id="11" name="Left-Right Arrow 10"/>
          <p:cNvSpPr/>
          <p:nvPr/>
        </p:nvSpPr>
        <p:spPr>
          <a:xfrm>
            <a:off x="2915816" y="3573016"/>
            <a:ext cx="207963" cy="82550"/>
          </a:xfrm>
          <a:prstGeom prst="lef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2" name="Left-Right Arrow 11"/>
          <p:cNvSpPr/>
          <p:nvPr/>
        </p:nvSpPr>
        <p:spPr>
          <a:xfrm>
            <a:off x="4716016" y="3573016"/>
            <a:ext cx="207963" cy="82550"/>
          </a:xfrm>
          <a:prstGeom prst="lef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4" name="Left-Right Arrow 13"/>
          <p:cNvSpPr/>
          <p:nvPr/>
        </p:nvSpPr>
        <p:spPr>
          <a:xfrm>
            <a:off x="6516216" y="3573016"/>
            <a:ext cx="206375" cy="82550"/>
          </a:xfrm>
          <a:prstGeom prst="lef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6" name="Left-Right Arrow 15"/>
          <p:cNvSpPr/>
          <p:nvPr/>
        </p:nvSpPr>
        <p:spPr>
          <a:xfrm>
            <a:off x="8388424" y="3573016"/>
            <a:ext cx="207962" cy="82550"/>
          </a:xfrm>
          <a:prstGeom prst="lef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7" name="Down Arrow 16"/>
          <p:cNvSpPr/>
          <p:nvPr/>
        </p:nvSpPr>
        <p:spPr>
          <a:xfrm>
            <a:off x="8432080" y="3948706"/>
            <a:ext cx="120650" cy="112713"/>
          </a:xfrm>
          <a:prstGeom prst="down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8" name="Down Arrow 17"/>
          <p:cNvSpPr/>
          <p:nvPr/>
        </p:nvSpPr>
        <p:spPr>
          <a:xfrm>
            <a:off x="4803329" y="3948707"/>
            <a:ext cx="120650" cy="112713"/>
          </a:xfrm>
          <a:prstGeom prst="down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9" name="Down Arrow 18"/>
          <p:cNvSpPr/>
          <p:nvPr/>
        </p:nvSpPr>
        <p:spPr>
          <a:xfrm>
            <a:off x="2977587" y="4005064"/>
            <a:ext cx="120650" cy="11271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14484305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Autofit/>
          </a:bodyPr>
          <a:lstStyle/>
          <a:p>
            <a:pPr algn="l"/>
            <a:r>
              <a:rPr lang="en-GB" sz="3200" b="1" dirty="0" smtClean="0"/>
              <a:t>Progress to date on WDES</a:t>
            </a:r>
            <a:endParaRPr lang="en-GB" sz="3200" b="1" dirty="0"/>
          </a:p>
        </p:txBody>
      </p:sp>
      <p:sp>
        <p:nvSpPr>
          <p:cNvPr id="3" name="Content Placeholder 2"/>
          <p:cNvSpPr>
            <a:spLocks noGrp="1"/>
          </p:cNvSpPr>
          <p:nvPr>
            <p:ph idx="1"/>
          </p:nvPr>
        </p:nvSpPr>
        <p:spPr>
          <a:xfrm>
            <a:off x="467544" y="1196752"/>
            <a:ext cx="8373616" cy="5544616"/>
          </a:xfrm>
        </p:spPr>
        <p:txBody>
          <a:bodyPr>
            <a:normAutofit/>
          </a:bodyPr>
          <a:lstStyle/>
          <a:p>
            <a:pPr marL="0" indent="0">
              <a:buNone/>
            </a:pPr>
            <a:endParaRPr lang="en-GB" sz="2800" dirty="0" smtClean="0"/>
          </a:p>
          <a:p>
            <a:pPr marL="0" indent="0">
              <a:buNone/>
            </a:pPr>
            <a:endParaRPr lang="en-GB" sz="2800" dirty="0" smtClean="0"/>
          </a:p>
          <a:p>
            <a:pPr marL="0" indent="0">
              <a:buNone/>
            </a:pPr>
            <a:endParaRPr lang="en-GB" sz="2800" dirty="0"/>
          </a:p>
        </p:txBody>
      </p:sp>
      <p:graphicFrame>
        <p:nvGraphicFramePr>
          <p:cNvPr id="4" name="Table 3"/>
          <p:cNvGraphicFramePr>
            <a:graphicFrameLocks noGrp="1"/>
          </p:cNvGraphicFramePr>
          <p:nvPr>
            <p:extLst>
              <p:ext uri="{D42A27DB-BD31-4B8C-83A1-F6EECF244321}">
                <p14:modId xmlns:p14="http://schemas.microsoft.com/office/powerpoint/2010/main" val="1367882297"/>
              </p:ext>
            </p:extLst>
          </p:nvPr>
        </p:nvGraphicFramePr>
        <p:xfrm>
          <a:off x="395536" y="1196750"/>
          <a:ext cx="8496944" cy="4842706"/>
        </p:xfrm>
        <a:graphic>
          <a:graphicData uri="http://schemas.openxmlformats.org/drawingml/2006/table">
            <a:tbl>
              <a:tblPr firstRow="1" bandRow="1">
                <a:tableStyleId>{5C22544A-7EE6-4342-B048-85BDC9FD1C3A}</a:tableStyleId>
              </a:tblPr>
              <a:tblGrid>
                <a:gridCol w="8496944"/>
              </a:tblGrid>
              <a:tr h="392626">
                <a:tc>
                  <a:txBody>
                    <a:bodyPr/>
                    <a:lstStyle/>
                    <a:p>
                      <a:r>
                        <a:rPr lang="en-GB" sz="1600" dirty="0" smtClean="0">
                          <a:latin typeface="Arial" panose="020B0604020202020204" pitchFamily="34" charset="0"/>
                          <a:cs typeface="Arial" panose="020B0604020202020204" pitchFamily="34" charset="0"/>
                        </a:rPr>
                        <a:t>Last 12 months</a:t>
                      </a:r>
                      <a:r>
                        <a:rPr lang="en-GB" sz="1600" baseline="0" dirty="0" smtClean="0">
                          <a:latin typeface="Arial" panose="020B0604020202020204" pitchFamily="34" charset="0"/>
                          <a:cs typeface="Arial" panose="020B0604020202020204" pitchFamily="34" charset="0"/>
                        </a:rPr>
                        <a:t>:</a:t>
                      </a:r>
                      <a:endParaRPr lang="en-GB" sz="1600" dirty="0">
                        <a:latin typeface="Arial" panose="020B0604020202020204" pitchFamily="34" charset="0"/>
                        <a:cs typeface="Arial" panose="020B0604020202020204" pitchFamily="34" charset="0"/>
                      </a:endParaRPr>
                    </a:p>
                  </a:txBody>
                  <a:tcPr>
                    <a:solidFill>
                      <a:schemeClr val="accent2"/>
                    </a:solidFill>
                  </a:tcPr>
                </a:tc>
              </a:tr>
              <a:tr h="5040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2">
                              <a:lumMod val="50000"/>
                            </a:schemeClr>
                          </a:solidFill>
                          <a:effectLst/>
                          <a:latin typeface="Arial" panose="020B0604020202020204" pitchFamily="34" charset="0"/>
                          <a:ea typeface="+mn-ea"/>
                          <a:cs typeface="Arial" panose="020B0604020202020204" pitchFamily="34" charset="0"/>
                        </a:rPr>
                        <a:t>Increased engagement with all disabled staff across the Trust due to COVID-19 and our targeted efforts in engagement.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kern="1200" dirty="0" smtClean="0">
                        <a:solidFill>
                          <a:schemeClr val="tx2">
                            <a:lumMod val="50000"/>
                          </a:schemeClr>
                        </a:solidFill>
                        <a:effectLst/>
                        <a:latin typeface="Arial" panose="020B0604020202020204" pitchFamily="34" charset="0"/>
                        <a:ea typeface="+mn-ea"/>
                        <a:cs typeface="Arial" panose="020B0604020202020204" pitchFamily="34" charset="0"/>
                      </a:endParaRPr>
                    </a:p>
                  </a:txBody>
                  <a:tcPr>
                    <a:solidFill>
                      <a:schemeClr val="accent2">
                        <a:lumMod val="20000"/>
                        <a:lumOff val="80000"/>
                      </a:schemeClr>
                    </a:solidFill>
                  </a:tcPr>
                </a:tc>
              </a:tr>
              <a:tr h="5760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2">
                              <a:lumMod val="50000"/>
                            </a:schemeClr>
                          </a:solidFill>
                          <a:effectLst/>
                          <a:latin typeface="Arial" panose="020B0604020202020204" pitchFamily="34" charset="0"/>
                          <a:ea typeface="+mn-ea"/>
                          <a:cs typeface="Arial" panose="020B0604020202020204" pitchFamily="34" charset="0"/>
                        </a:rPr>
                        <a:t>Introduced a Disability Equality and Disability Leave Policy</a:t>
                      </a:r>
                      <a:endParaRPr lang="en-GB" sz="1600" dirty="0" smtClean="0">
                        <a:solidFill>
                          <a:schemeClr val="tx2">
                            <a:lumMod val="50000"/>
                          </a:scheme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solidFill>
                          <a:schemeClr val="tx2">
                            <a:lumMod val="50000"/>
                          </a:schemeClr>
                        </a:solidFill>
                        <a:latin typeface="Arial" panose="020B0604020202020204" pitchFamily="34" charset="0"/>
                        <a:cs typeface="Arial" panose="020B0604020202020204" pitchFamily="34" charset="0"/>
                      </a:endParaRPr>
                    </a:p>
                  </a:txBody>
                  <a:tcPr>
                    <a:solidFill>
                      <a:schemeClr val="accent2">
                        <a:lumMod val="40000"/>
                        <a:lumOff val="60000"/>
                      </a:schemeClr>
                    </a:solidFill>
                  </a:tcPr>
                </a:tc>
              </a:tr>
              <a:tr h="5840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2">
                              <a:lumMod val="50000"/>
                            </a:schemeClr>
                          </a:solidFill>
                          <a:effectLst/>
                          <a:latin typeface="Arial" panose="020B0604020202020204" pitchFamily="34" charset="0"/>
                          <a:ea typeface="+mn-ea"/>
                          <a:cs typeface="Arial" panose="020B0604020202020204" pitchFamily="34" charset="0"/>
                        </a:rPr>
                        <a:t>Training provided to Staff Advocates around disability and reasonable adjustments so that they are better informed and empowered to support and manage staff.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kern="1200" dirty="0" smtClean="0">
                        <a:solidFill>
                          <a:schemeClr val="tx2">
                            <a:lumMod val="50000"/>
                          </a:schemeClr>
                        </a:solidFill>
                        <a:effectLst/>
                        <a:latin typeface="Arial" panose="020B0604020202020204" pitchFamily="34" charset="0"/>
                        <a:ea typeface="+mn-ea"/>
                        <a:cs typeface="Arial" panose="020B0604020202020204" pitchFamily="34" charset="0"/>
                      </a:endParaRPr>
                    </a:p>
                  </a:txBody>
                  <a:tcPr>
                    <a:solidFill>
                      <a:schemeClr val="accent2">
                        <a:lumMod val="20000"/>
                        <a:lumOff val="80000"/>
                      </a:schemeClr>
                    </a:solidFill>
                  </a:tcPr>
                </a:tc>
              </a:tr>
              <a:tr h="3926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2">
                              <a:lumMod val="50000"/>
                            </a:schemeClr>
                          </a:solidFill>
                          <a:effectLst/>
                          <a:latin typeface="Arial" panose="020B0604020202020204" pitchFamily="34" charset="0"/>
                          <a:ea typeface="+mn-ea"/>
                          <a:cs typeface="Arial" panose="020B0604020202020204" pitchFamily="34" charset="0"/>
                        </a:rPr>
                        <a:t>Maintained level 2 of the Disability Confident Employer standard and aspiring to Level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solidFill>
                          <a:schemeClr val="tx2">
                            <a:lumMod val="50000"/>
                          </a:schemeClr>
                        </a:solidFill>
                        <a:latin typeface="Arial" panose="020B0604020202020204" pitchFamily="34" charset="0"/>
                        <a:cs typeface="Arial" panose="020B0604020202020204" pitchFamily="34" charset="0"/>
                      </a:endParaRPr>
                    </a:p>
                  </a:txBody>
                  <a:tcPr>
                    <a:solidFill>
                      <a:schemeClr val="accent2">
                        <a:lumMod val="40000"/>
                        <a:lumOff val="60000"/>
                      </a:schemeClr>
                    </a:solidFill>
                  </a:tcPr>
                </a:tc>
              </a:tr>
              <a:tr h="3926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2">
                              <a:lumMod val="50000"/>
                            </a:schemeClr>
                          </a:solidFill>
                          <a:effectLst/>
                          <a:latin typeface="Arial" panose="020B0604020202020204" pitchFamily="34" charset="0"/>
                          <a:ea typeface="+mn-ea"/>
                          <a:cs typeface="Arial" panose="020B0604020202020204" pitchFamily="34" charset="0"/>
                        </a:rPr>
                        <a:t>Sunflower lanyards being promoted across the Trust which promotes and raises awareness of hidden disabilities.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kern="1200" dirty="0" smtClean="0">
                        <a:solidFill>
                          <a:schemeClr val="tx2">
                            <a:lumMod val="50000"/>
                          </a:schemeClr>
                        </a:solidFill>
                        <a:effectLst/>
                        <a:latin typeface="Arial" panose="020B0604020202020204" pitchFamily="34" charset="0"/>
                        <a:ea typeface="+mn-ea"/>
                        <a:cs typeface="Arial" panose="020B0604020202020204" pitchFamily="34" charset="0"/>
                      </a:endParaRPr>
                    </a:p>
                  </a:txBody>
                  <a:tcPr>
                    <a:solidFill>
                      <a:schemeClr val="accent2">
                        <a:lumMod val="20000"/>
                        <a:lumOff val="80000"/>
                      </a:schemeClr>
                    </a:solidFill>
                  </a:tcPr>
                </a:tc>
              </a:tr>
              <a:tr h="3926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2">
                              <a:lumMod val="50000"/>
                            </a:schemeClr>
                          </a:solidFill>
                          <a:effectLst/>
                          <a:latin typeface="Arial" panose="020B0604020202020204" pitchFamily="34" charset="0"/>
                          <a:ea typeface="+mn-ea"/>
                          <a:cs typeface="Arial" panose="020B0604020202020204" pitchFamily="34" charset="0"/>
                        </a:rPr>
                        <a:t>Co-production of Diversity and Inclusion strapline (embedding</a:t>
                      </a:r>
                      <a:r>
                        <a:rPr lang="en-GB" sz="1600" kern="1200" baseline="0" dirty="0" smtClean="0">
                          <a:solidFill>
                            <a:schemeClr val="tx2">
                              <a:lumMod val="50000"/>
                            </a:schemeClr>
                          </a:solidFill>
                          <a:effectLst/>
                          <a:latin typeface="Arial" panose="020B0604020202020204" pitchFamily="34" charset="0"/>
                          <a:ea typeface="+mn-ea"/>
                          <a:cs typeface="Arial" panose="020B0604020202020204" pitchFamily="34" charset="0"/>
                        </a:rPr>
                        <a:t> </a:t>
                      </a:r>
                      <a:r>
                        <a:rPr lang="en-GB" sz="1600" kern="1200" dirty="0" smtClean="0">
                          <a:solidFill>
                            <a:schemeClr val="tx2">
                              <a:lumMod val="50000"/>
                            </a:schemeClr>
                          </a:solidFill>
                          <a:effectLst/>
                          <a:latin typeface="Arial" panose="020B0604020202020204" pitchFamily="34" charset="0"/>
                          <a:ea typeface="+mn-ea"/>
                          <a:cs typeface="Arial" panose="020B0604020202020204" pitchFamily="34" charset="0"/>
                        </a:rPr>
                        <a:t> and mainstreaming diversity and inclusion in everything we do)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solidFill>
                          <a:schemeClr val="tx2">
                            <a:lumMod val="50000"/>
                          </a:schemeClr>
                        </a:solidFill>
                        <a:latin typeface="Arial" panose="020B0604020202020204" pitchFamily="34" charset="0"/>
                        <a:cs typeface="Arial" panose="020B0604020202020204" pitchFamily="34" charset="0"/>
                      </a:endParaRPr>
                    </a:p>
                  </a:txBody>
                  <a:tcPr>
                    <a:solidFill>
                      <a:schemeClr val="accent2">
                        <a:lumMod val="40000"/>
                        <a:lumOff val="60000"/>
                      </a:schemeClr>
                    </a:solidFill>
                  </a:tcPr>
                </a:tc>
              </a:tr>
            </a:tbl>
          </a:graphicData>
        </a:graphic>
      </p:graphicFrame>
    </p:spTree>
    <p:extLst>
      <p:ext uri="{BB962C8B-B14F-4D97-AF65-F5344CB8AC3E}">
        <p14:creationId xmlns:p14="http://schemas.microsoft.com/office/powerpoint/2010/main" val="13631421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Autofit/>
          </a:bodyPr>
          <a:lstStyle/>
          <a:p>
            <a:pPr algn="l"/>
            <a:r>
              <a:rPr lang="en-GB" sz="3200" b="1" dirty="0" smtClean="0"/>
              <a:t>Progress to date on WDES</a:t>
            </a:r>
            <a:endParaRPr lang="en-GB" sz="3200" b="1" dirty="0"/>
          </a:p>
        </p:txBody>
      </p:sp>
      <p:sp>
        <p:nvSpPr>
          <p:cNvPr id="3" name="Content Placeholder 2"/>
          <p:cNvSpPr>
            <a:spLocks noGrp="1"/>
          </p:cNvSpPr>
          <p:nvPr>
            <p:ph idx="1"/>
          </p:nvPr>
        </p:nvSpPr>
        <p:spPr>
          <a:xfrm>
            <a:off x="467544" y="1196752"/>
            <a:ext cx="8373616" cy="5544616"/>
          </a:xfrm>
        </p:spPr>
        <p:txBody>
          <a:bodyPr>
            <a:normAutofit/>
          </a:bodyPr>
          <a:lstStyle/>
          <a:p>
            <a:pPr marL="0" indent="0">
              <a:buNone/>
            </a:pPr>
            <a:endParaRPr lang="en-GB" sz="2800" dirty="0" smtClean="0"/>
          </a:p>
          <a:p>
            <a:pPr marL="0" indent="0">
              <a:buNone/>
            </a:pPr>
            <a:endParaRPr lang="en-GB" sz="2800" dirty="0" smtClean="0"/>
          </a:p>
          <a:p>
            <a:pPr marL="0" indent="0">
              <a:buNone/>
            </a:pPr>
            <a:endParaRPr lang="en-GB" sz="2800" dirty="0"/>
          </a:p>
        </p:txBody>
      </p:sp>
      <p:graphicFrame>
        <p:nvGraphicFramePr>
          <p:cNvPr id="4" name="Table 3"/>
          <p:cNvGraphicFramePr>
            <a:graphicFrameLocks noGrp="1"/>
          </p:cNvGraphicFramePr>
          <p:nvPr>
            <p:extLst>
              <p:ext uri="{D42A27DB-BD31-4B8C-83A1-F6EECF244321}">
                <p14:modId xmlns:p14="http://schemas.microsoft.com/office/powerpoint/2010/main" val="791875501"/>
              </p:ext>
            </p:extLst>
          </p:nvPr>
        </p:nvGraphicFramePr>
        <p:xfrm>
          <a:off x="395536" y="1196750"/>
          <a:ext cx="8496944" cy="4842706"/>
        </p:xfrm>
        <a:graphic>
          <a:graphicData uri="http://schemas.openxmlformats.org/drawingml/2006/table">
            <a:tbl>
              <a:tblPr firstRow="1" bandRow="1">
                <a:tableStyleId>{5C22544A-7EE6-4342-B048-85BDC9FD1C3A}</a:tableStyleId>
              </a:tblPr>
              <a:tblGrid>
                <a:gridCol w="8496944"/>
              </a:tblGrid>
              <a:tr h="392626">
                <a:tc>
                  <a:txBody>
                    <a:bodyPr/>
                    <a:lstStyle/>
                    <a:p>
                      <a:r>
                        <a:rPr lang="en-GB" sz="1600" dirty="0" smtClean="0">
                          <a:latin typeface="Arial" panose="020B0604020202020204" pitchFamily="34" charset="0"/>
                          <a:cs typeface="Arial" panose="020B0604020202020204" pitchFamily="34" charset="0"/>
                        </a:rPr>
                        <a:t>Last 12 months</a:t>
                      </a:r>
                      <a:r>
                        <a:rPr lang="en-GB" sz="1600" baseline="0" dirty="0" smtClean="0">
                          <a:latin typeface="Arial" panose="020B0604020202020204" pitchFamily="34" charset="0"/>
                          <a:cs typeface="Arial" panose="020B0604020202020204" pitchFamily="34" charset="0"/>
                        </a:rPr>
                        <a:t>:</a:t>
                      </a:r>
                      <a:endParaRPr lang="en-GB" sz="1600" dirty="0">
                        <a:latin typeface="Arial" panose="020B0604020202020204" pitchFamily="34" charset="0"/>
                        <a:cs typeface="Arial" panose="020B0604020202020204" pitchFamily="34" charset="0"/>
                      </a:endParaRPr>
                    </a:p>
                  </a:txBody>
                  <a:tcPr>
                    <a:solidFill>
                      <a:schemeClr val="accent2"/>
                    </a:solidFill>
                  </a:tcPr>
                </a:tc>
              </a:tr>
              <a:tr h="543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2">
                              <a:lumMod val="50000"/>
                            </a:schemeClr>
                          </a:solidFill>
                          <a:effectLst/>
                          <a:latin typeface="Arial" panose="020B0604020202020204" pitchFamily="34" charset="0"/>
                          <a:ea typeface="+mn-ea"/>
                          <a:cs typeface="Arial" panose="020B0604020202020204" pitchFamily="34" charset="0"/>
                        </a:rPr>
                        <a:t>Launched our first ever equality, diversity &amp; inclusion intranet page - a hub for information and guidance around all things relating to EDI.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kern="1200" dirty="0" smtClean="0">
                        <a:solidFill>
                          <a:schemeClr val="tx2">
                            <a:lumMod val="50000"/>
                          </a:schemeClr>
                        </a:solidFill>
                        <a:effectLst/>
                        <a:latin typeface="Arial" panose="020B0604020202020204" pitchFamily="34" charset="0"/>
                        <a:ea typeface="+mn-ea"/>
                        <a:cs typeface="Arial" panose="020B0604020202020204" pitchFamily="34" charset="0"/>
                      </a:endParaRPr>
                    </a:p>
                  </a:txBody>
                  <a:tcPr>
                    <a:solidFill>
                      <a:schemeClr val="accent2">
                        <a:lumMod val="40000"/>
                        <a:lumOff val="60000"/>
                      </a:schemeClr>
                    </a:solidFill>
                  </a:tcPr>
                </a:tc>
              </a:tr>
              <a:tr h="5040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2">
                              <a:lumMod val="50000"/>
                            </a:schemeClr>
                          </a:solidFill>
                          <a:effectLst/>
                          <a:latin typeface="Arial" panose="020B0604020202020204" pitchFamily="34" charset="0"/>
                          <a:ea typeface="+mn-ea"/>
                          <a:cs typeface="Arial" panose="020B0604020202020204" pitchFamily="34" charset="0"/>
                        </a:rPr>
                        <a:t>Successfully launched the ‘Equality Census’ exercise to improve disability disclosure, including production of an FAQ booklet in both paper and electronic format.</a:t>
                      </a:r>
                    </a:p>
                  </a:txBody>
                  <a:tcPr>
                    <a:solidFill>
                      <a:schemeClr val="accent2">
                        <a:lumMod val="20000"/>
                        <a:lumOff val="80000"/>
                      </a:schemeClr>
                    </a:solidFill>
                  </a:tcPr>
                </a:tc>
              </a:tr>
              <a:tr h="5760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2">
                              <a:lumMod val="50000"/>
                            </a:schemeClr>
                          </a:solidFill>
                          <a:effectLst/>
                          <a:latin typeface="Arial" panose="020B0604020202020204" pitchFamily="34" charset="0"/>
                          <a:ea typeface="+mn-ea"/>
                          <a:cs typeface="Arial" panose="020B0604020202020204" pitchFamily="34" charset="0"/>
                        </a:rPr>
                        <a:t>Maintained the hate crime reporting functionality on </a:t>
                      </a:r>
                      <a:r>
                        <a:rPr lang="en-GB" sz="1600" kern="1200" dirty="0" err="1" smtClean="0">
                          <a:solidFill>
                            <a:schemeClr val="tx2">
                              <a:lumMod val="50000"/>
                            </a:schemeClr>
                          </a:solidFill>
                          <a:effectLst/>
                          <a:latin typeface="Arial" panose="020B0604020202020204" pitchFamily="34" charset="0"/>
                          <a:ea typeface="+mn-ea"/>
                          <a:cs typeface="Arial" panose="020B0604020202020204" pitchFamily="34" charset="0"/>
                        </a:rPr>
                        <a:t>Datix</a:t>
                      </a:r>
                      <a:r>
                        <a:rPr lang="en-GB" sz="1600" kern="1200" dirty="0" smtClean="0">
                          <a:solidFill>
                            <a:schemeClr val="tx2">
                              <a:lumMod val="50000"/>
                            </a:schemeClr>
                          </a:solidFill>
                          <a:effectLst/>
                          <a:latin typeface="Arial" panose="020B0604020202020204" pitchFamily="34" charset="0"/>
                          <a:ea typeface="+mn-ea"/>
                          <a:cs typeface="Arial" panose="020B0604020202020204" pitchFamily="34" charset="0"/>
                        </a:rPr>
                        <a:t> (training provided last year for staff advocates about hate crime) and continue to ensure staff reporting harassment &amp; bullying issues via </a:t>
                      </a:r>
                      <a:r>
                        <a:rPr lang="en-GB" sz="1600" kern="1200" dirty="0" err="1" smtClean="0">
                          <a:solidFill>
                            <a:schemeClr val="tx2">
                              <a:lumMod val="50000"/>
                            </a:schemeClr>
                          </a:solidFill>
                          <a:effectLst/>
                          <a:latin typeface="Arial" panose="020B0604020202020204" pitchFamily="34" charset="0"/>
                          <a:ea typeface="+mn-ea"/>
                          <a:cs typeface="Arial" panose="020B0604020202020204" pitchFamily="34" charset="0"/>
                        </a:rPr>
                        <a:t>Datix</a:t>
                      </a:r>
                      <a:r>
                        <a:rPr lang="en-GB" sz="1600" kern="1200" dirty="0" smtClean="0">
                          <a:solidFill>
                            <a:schemeClr val="tx2">
                              <a:lumMod val="50000"/>
                            </a:schemeClr>
                          </a:solidFill>
                          <a:effectLst/>
                          <a:latin typeface="Arial" panose="020B0604020202020204" pitchFamily="34" charset="0"/>
                          <a:ea typeface="+mn-ea"/>
                          <a:cs typeface="Arial" panose="020B0604020202020204" pitchFamily="34" charset="0"/>
                        </a:rPr>
                        <a:t> are made aware of the support that is available to them.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kern="1200" dirty="0" smtClean="0">
                        <a:solidFill>
                          <a:schemeClr val="tx2">
                            <a:lumMod val="50000"/>
                          </a:schemeClr>
                        </a:solidFill>
                        <a:effectLst/>
                        <a:latin typeface="Arial" panose="020B0604020202020204" pitchFamily="34" charset="0"/>
                        <a:ea typeface="+mn-ea"/>
                        <a:cs typeface="Arial" panose="020B0604020202020204" pitchFamily="34" charset="0"/>
                      </a:endParaRPr>
                    </a:p>
                  </a:txBody>
                  <a:tcPr>
                    <a:solidFill>
                      <a:schemeClr val="accent2">
                        <a:lumMod val="40000"/>
                        <a:lumOff val="60000"/>
                      </a:schemeClr>
                    </a:solidFill>
                  </a:tcPr>
                </a:tc>
              </a:tr>
              <a:tr h="5840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2">
                              <a:lumMod val="50000"/>
                            </a:schemeClr>
                          </a:solidFill>
                          <a:effectLst/>
                          <a:latin typeface="Arial" panose="020B0604020202020204" pitchFamily="34" charset="0"/>
                          <a:ea typeface="+mn-ea"/>
                          <a:cs typeface="Arial" panose="020B0604020202020204" pitchFamily="34" charset="0"/>
                        </a:rPr>
                        <a:t>Continue to support and host Project Search, an initiative aimed at young disabled people with learning difficulties and with the</a:t>
                      </a:r>
                      <a:r>
                        <a:rPr lang="en-GB" sz="1600" kern="1200" baseline="0" dirty="0" smtClean="0">
                          <a:solidFill>
                            <a:schemeClr val="tx2">
                              <a:lumMod val="50000"/>
                            </a:schemeClr>
                          </a:solidFill>
                          <a:effectLst/>
                          <a:latin typeface="Arial" panose="020B0604020202020204" pitchFamily="34" charset="0"/>
                          <a:ea typeface="+mn-ea"/>
                          <a:cs typeface="Arial" panose="020B0604020202020204" pitchFamily="34" charset="0"/>
                        </a:rPr>
                        <a:t> </a:t>
                      </a:r>
                      <a:r>
                        <a:rPr lang="en-GB" sz="1600" kern="1200" dirty="0" smtClean="0">
                          <a:solidFill>
                            <a:schemeClr val="tx2">
                              <a:lumMod val="50000"/>
                            </a:schemeClr>
                          </a:solidFill>
                          <a:effectLst/>
                          <a:latin typeface="Arial" panose="020B0604020202020204" pitchFamily="34" charset="0"/>
                          <a:ea typeface="+mn-ea"/>
                          <a:cs typeface="Arial" panose="020B0604020202020204" pitchFamily="34" charset="0"/>
                        </a:rPr>
                        <a:t>continued aim of meeting our target of employing at least a third of all graduates from the scheme.</a:t>
                      </a:r>
                    </a:p>
                  </a:txBody>
                  <a:tcPr>
                    <a:solidFill>
                      <a:schemeClr val="accent2">
                        <a:lumMod val="20000"/>
                        <a:lumOff val="80000"/>
                      </a:schemeClr>
                    </a:solidFill>
                  </a:tcPr>
                </a:tc>
              </a:tr>
              <a:tr h="3926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2">
                              <a:lumMod val="50000"/>
                            </a:schemeClr>
                          </a:solidFill>
                          <a:effectLst/>
                          <a:latin typeface="Arial" panose="020B0604020202020204" pitchFamily="34" charset="0"/>
                          <a:ea typeface="+mn-ea"/>
                          <a:cs typeface="Arial" panose="020B0604020202020204" pitchFamily="34" charset="0"/>
                        </a:rPr>
                        <a:t>Trust’s NED has agreed to mentor the chair of the disabled staff network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solidFill>
                          <a:schemeClr val="tx2">
                            <a:lumMod val="50000"/>
                          </a:schemeClr>
                        </a:solidFill>
                        <a:latin typeface="Arial" panose="020B0604020202020204" pitchFamily="34" charset="0"/>
                        <a:cs typeface="Arial" panose="020B0604020202020204" pitchFamily="34" charset="0"/>
                      </a:endParaRPr>
                    </a:p>
                  </a:txBody>
                  <a:tcPr>
                    <a:solidFill>
                      <a:schemeClr val="accent2">
                        <a:lumMod val="40000"/>
                        <a:lumOff val="60000"/>
                      </a:schemeClr>
                    </a:solidFill>
                  </a:tcPr>
                </a:tc>
              </a:tr>
              <a:tr h="3926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2">
                              <a:lumMod val="50000"/>
                            </a:schemeClr>
                          </a:solidFill>
                          <a:effectLst/>
                          <a:latin typeface="Arial" panose="020B0604020202020204" pitchFamily="34" charset="0"/>
                          <a:ea typeface="+mn-ea"/>
                          <a:cs typeface="Arial" panose="020B0604020202020204" pitchFamily="34" charset="0"/>
                        </a:rPr>
                        <a:t>Actively celebrated International Day of Disabled People, Neurodiversity week and Disability History Month. </a:t>
                      </a:r>
                    </a:p>
                  </a:txBody>
                  <a:tcPr>
                    <a:solidFill>
                      <a:schemeClr val="accent2">
                        <a:lumMod val="20000"/>
                        <a:lumOff val="80000"/>
                      </a:schemeClr>
                    </a:solidFill>
                  </a:tcPr>
                </a:tc>
              </a:tr>
            </a:tbl>
          </a:graphicData>
        </a:graphic>
      </p:graphicFrame>
    </p:spTree>
    <p:extLst>
      <p:ext uri="{BB962C8B-B14F-4D97-AF65-F5344CB8AC3E}">
        <p14:creationId xmlns:p14="http://schemas.microsoft.com/office/powerpoint/2010/main" val="29306099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Autofit/>
          </a:bodyPr>
          <a:lstStyle/>
          <a:p>
            <a:pPr algn="l"/>
            <a:r>
              <a:rPr lang="en-GB" sz="3200" b="1" dirty="0" smtClean="0"/>
              <a:t>What next for WDES</a:t>
            </a:r>
            <a:endParaRPr lang="en-GB" sz="3200" b="1" dirty="0"/>
          </a:p>
        </p:txBody>
      </p:sp>
      <p:sp>
        <p:nvSpPr>
          <p:cNvPr id="3" name="Content Placeholder 2"/>
          <p:cNvSpPr>
            <a:spLocks noGrp="1"/>
          </p:cNvSpPr>
          <p:nvPr>
            <p:ph idx="1"/>
          </p:nvPr>
        </p:nvSpPr>
        <p:spPr>
          <a:xfrm>
            <a:off x="467544" y="1196752"/>
            <a:ext cx="8373616" cy="5544616"/>
          </a:xfrm>
        </p:spPr>
        <p:txBody>
          <a:bodyPr>
            <a:normAutofit/>
          </a:bodyPr>
          <a:lstStyle/>
          <a:p>
            <a:pPr marL="0" indent="0">
              <a:buNone/>
            </a:pPr>
            <a:endParaRPr lang="en-GB" sz="2800" dirty="0" smtClean="0"/>
          </a:p>
          <a:p>
            <a:pPr marL="0" indent="0">
              <a:buNone/>
            </a:pPr>
            <a:endParaRPr lang="en-GB" sz="2800" dirty="0" smtClean="0"/>
          </a:p>
          <a:p>
            <a:pPr marL="0" indent="0">
              <a:buNone/>
            </a:pPr>
            <a:endParaRPr lang="en-GB" sz="2800" dirty="0"/>
          </a:p>
        </p:txBody>
      </p:sp>
      <p:graphicFrame>
        <p:nvGraphicFramePr>
          <p:cNvPr id="4" name="Table 3"/>
          <p:cNvGraphicFramePr>
            <a:graphicFrameLocks noGrp="1"/>
          </p:cNvGraphicFramePr>
          <p:nvPr>
            <p:extLst>
              <p:ext uri="{D42A27DB-BD31-4B8C-83A1-F6EECF244321}">
                <p14:modId xmlns:p14="http://schemas.microsoft.com/office/powerpoint/2010/main" val="270243478"/>
              </p:ext>
            </p:extLst>
          </p:nvPr>
        </p:nvGraphicFramePr>
        <p:xfrm>
          <a:off x="411302" y="1100032"/>
          <a:ext cx="8496944" cy="5091194"/>
        </p:xfrm>
        <a:graphic>
          <a:graphicData uri="http://schemas.openxmlformats.org/drawingml/2006/table">
            <a:tbl>
              <a:tblPr firstRow="1" bandRow="1">
                <a:tableStyleId>{5C22544A-7EE6-4342-B048-85BDC9FD1C3A}</a:tableStyleId>
              </a:tblPr>
              <a:tblGrid>
                <a:gridCol w="8496944"/>
              </a:tblGrid>
              <a:tr h="330893">
                <a:tc>
                  <a:txBody>
                    <a:bodyPr/>
                    <a:lstStyle/>
                    <a:p>
                      <a:r>
                        <a:rPr lang="en-GB" sz="1600" dirty="0" smtClean="0">
                          <a:latin typeface="Arial" panose="020B0604020202020204" pitchFamily="34" charset="0"/>
                          <a:cs typeface="Arial" panose="020B0604020202020204" pitchFamily="34" charset="0"/>
                        </a:rPr>
                        <a:t>Key Themes and</a:t>
                      </a:r>
                      <a:r>
                        <a:rPr lang="en-GB" sz="1600" baseline="0" dirty="0" smtClean="0">
                          <a:latin typeface="Arial" panose="020B0604020202020204" pitchFamily="34" charset="0"/>
                          <a:cs typeface="Arial" panose="020B0604020202020204" pitchFamily="34" charset="0"/>
                        </a:rPr>
                        <a:t> Actions:</a:t>
                      </a:r>
                      <a:endParaRPr lang="en-GB" sz="1600" dirty="0">
                        <a:latin typeface="Arial" panose="020B0604020202020204" pitchFamily="34" charset="0"/>
                        <a:cs typeface="Arial" panose="020B0604020202020204" pitchFamily="34" charset="0"/>
                      </a:endParaRPr>
                    </a:p>
                  </a:txBody>
                  <a:tcPr>
                    <a:solidFill>
                      <a:schemeClr val="accent2"/>
                    </a:solidFill>
                  </a:tcPr>
                </a:tc>
              </a:tr>
              <a:tr h="648598">
                <a:tc>
                  <a:txBody>
                    <a:bodyPr/>
                    <a:lstStyle/>
                    <a:p>
                      <a:pPr lvl="0"/>
                      <a:r>
                        <a:rPr lang="en-GB" sz="1600" kern="1200" dirty="0" smtClean="0">
                          <a:solidFill>
                            <a:schemeClr val="tx2">
                              <a:lumMod val="50000"/>
                            </a:schemeClr>
                          </a:solidFill>
                          <a:effectLst/>
                          <a:latin typeface="Arial" panose="020B0604020202020204" pitchFamily="34" charset="0"/>
                          <a:ea typeface="+mn-ea"/>
                          <a:cs typeface="Arial" panose="020B0604020202020204" pitchFamily="34" charset="0"/>
                        </a:rPr>
                        <a:t>Continue to raise awareness and roll out diversity census exercise to improve disability declaration rates, this will be monitored regularly</a:t>
                      </a:r>
                      <a:endParaRPr lang="en-GB" sz="1600" kern="1200" dirty="0">
                        <a:solidFill>
                          <a:schemeClr val="tx2">
                            <a:lumMod val="50000"/>
                          </a:schemeClr>
                        </a:solidFill>
                        <a:effectLst/>
                        <a:latin typeface="Arial" panose="020B0604020202020204" pitchFamily="34" charset="0"/>
                        <a:ea typeface="+mn-ea"/>
                        <a:cs typeface="Arial" panose="020B0604020202020204" pitchFamily="34" charset="0"/>
                      </a:endParaRPr>
                    </a:p>
                  </a:txBody>
                  <a:tcPr>
                    <a:solidFill>
                      <a:schemeClr val="accent2">
                        <a:lumMod val="40000"/>
                        <a:lumOff val="60000"/>
                      </a:schemeClr>
                    </a:solidFill>
                  </a:tcPr>
                </a:tc>
              </a:tr>
              <a:tr h="8121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2">
                              <a:lumMod val="50000"/>
                            </a:schemeClr>
                          </a:solidFill>
                          <a:effectLst/>
                          <a:latin typeface="Arial" panose="020B0604020202020204" pitchFamily="34" charset="0"/>
                          <a:ea typeface="+mn-ea"/>
                          <a:cs typeface="Arial" panose="020B0604020202020204" pitchFamily="34" charset="0"/>
                        </a:rPr>
                        <a:t>Roll out the reciprocal mentoring scheme for disabled staff at Band 8a and above.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1" kern="1200" dirty="0" smtClean="0">
                          <a:solidFill>
                            <a:schemeClr val="tx2">
                              <a:lumMod val="50000"/>
                            </a:schemeClr>
                          </a:solidFill>
                          <a:effectLst/>
                          <a:latin typeface="Arial" panose="020B0604020202020204" pitchFamily="34" charset="0"/>
                          <a:ea typeface="+mn-ea"/>
                          <a:cs typeface="Arial" panose="020B0604020202020204" pitchFamily="34" charset="0"/>
                        </a:rPr>
                        <a:t>Developed in partnership with the Trust’s Board of Directors (postponed due to COVID-19</a:t>
                      </a:r>
                      <a:r>
                        <a:rPr lang="en-GB" sz="1600" i="1" kern="1200" baseline="0" dirty="0" smtClean="0">
                          <a:solidFill>
                            <a:schemeClr val="tx2">
                              <a:lumMod val="50000"/>
                            </a:schemeClr>
                          </a:solidFill>
                          <a:effectLst/>
                          <a:latin typeface="Arial" panose="020B0604020202020204" pitchFamily="34" charset="0"/>
                          <a:ea typeface="+mn-ea"/>
                          <a:cs typeface="Arial" panose="020B0604020202020204" pitchFamily="34" charset="0"/>
                        </a:rPr>
                        <a:t> - to b</a:t>
                      </a:r>
                      <a:r>
                        <a:rPr lang="en-GB" sz="1600" i="1" kern="1200" dirty="0" smtClean="0">
                          <a:solidFill>
                            <a:schemeClr val="tx2">
                              <a:lumMod val="50000"/>
                            </a:schemeClr>
                          </a:solidFill>
                          <a:effectLst/>
                          <a:latin typeface="Arial" panose="020B0604020202020204" pitchFamily="34" charset="0"/>
                          <a:ea typeface="+mn-ea"/>
                          <a:cs typeface="Arial" panose="020B0604020202020204" pitchFamily="34" charset="0"/>
                        </a:rPr>
                        <a:t>e rolled out September</a:t>
                      </a:r>
                      <a:r>
                        <a:rPr lang="en-GB" sz="1600" i="1" kern="1200" baseline="0" dirty="0" smtClean="0">
                          <a:solidFill>
                            <a:schemeClr val="tx2">
                              <a:lumMod val="50000"/>
                            </a:schemeClr>
                          </a:solidFill>
                          <a:effectLst/>
                          <a:latin typeface="Arial" panose="020B0604020202020204" pitchFamily="34" charset="0"/>
                          <a:ea typeface="+mn-ea"/>
                          <a:cs typeface="Arial" panose="020B0604020202020204" pitchFamily="34" charset="0"/>
                        </a:rPr>
                        <a:t> </a:t>
                      </a:r>
                      <a:r>
                        <a:rPr lang="en-GB" sz="1600" i="1" kern="1200" dirty="0" smtClean="0">
                          <a:solidFill>
                            <a:schemeClr val="tx2">
                              <a:lumMod val="50000"/>
                            </a:schemeClr>
                          </a:solidFill>
                          <a:effectLst/>
                          <a:latin typeface="Arial" panose="020B0604020202020204" pitchFamily="34" charset="0"/>
                          <a:ea typeface="+mn-ea"/>
                          <a:cs typeface="Arial" panose="020B0604020202020204" pitchFamily="34" charset="0"/>
                        </a:rPr>
                        <a:t>2021).</a:t>
                      </a:r>
                      <a:endParaRPr lang="en-GB" sz="1600" dirty="0">
                        <a:solidFill>
                          <a:schemeClr val="tx2">
                            <a:lumMod val="50000"/>
                          </a:schemeClr>
                        </a:solidFill>
                        <a:latin typeface="Arial" panose="020B0604020202020204" pitchFamily="34" charset="0"/>
                        <a:cs typeface="Arial" panose="020B0604020202020204" pitchFamily="34" charset="0"/>
                      </a:endParaRPr>
                    </a:p>
                  </a:txBody>
                  <a:tcPr>
                    <a:solidFill>
                      <a:schemeClr val="accent2">
                        <a:lumMod val="20000"/>
                        <a:lumOff val="80000"/>
                      </a:schemeClr>
                    </a:solidFill>
                  </a:tcPr>
                </a:tc>
              </a:tr>
              <a:tr h="6489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2">
                              <a:lumMod val="50000"/>
                            </a:schemeClr>
                          </a:solidFill>
                          <a:effectLst/>
                          <a:latin typeface="Arial" panose="020B0604020202020204" pitchFamily="34" charset="0"/>
                          <a:ea typeface="+mn-ea"/>
                          <a:cs typeface="Arial" panose="020B0604020202020204" pitchFamily="34" charset="0"/>
                        </a:rPr>
                        <a:t>Renew and refresh the role of the Enable Staff Network, increasing its membership and</a:t>
                      </a:r>
                      <a:r>
                        <a:rPr lang="en-GB" sz="1600" kern="1200" baseline="0" dirty="0" smtClean="0">
                          <a:solidFill>
                            <a:schemeClr val="tx2">
                              <a:lumMod val="50000"/>
                            </a:schemeClr>
                          </a:solidFill>
                          <a:effectLst/>
                          <a:latin typeface="Arial" panose="020B0604020202020204" pitchFamily="34" charset="0"/>
                          <a:ea typeface="+mn-ea"/>
                          <a:cs typeface="Arial" panose="020B0604020202020204" pitchFamily="34" charset="0"/>
                        </a:rPr>
                        <a:t> supporting staff with long term health conditions (response to the staff survey results)</a:t>
                      </a:r>
                      <a:endParaRPr lang="en-GB" sz="1600" dirty="0">
                        <a:solidFill>
                          <a:schemeClr val="tx2">
                            <a:lumMod val="50000"/>
                          </a:schemeClr>
                        </a:solidFill>
                        <a:latin typeface="Arial" panose="020B0604020202020204" pitchFamily="34" charset="0"/>
                        <a:cs typeface="Arial" panose="020B0604020202020204" pitchFamily="34" charset="0"/>
                      </a:endParaRPr>
                    </a:p>
                  </a:txBody>
                  <a:tcPr>
                    <a:solidFill>
                      <a:schemeClr val="accent2">
                        <a:lumMod val="40000"/>
                        <a:lumOff val="60000"/>
                      </a:schemeClr>
                    </a:solidFill>
                  </a:tcPr>
                </a:tc>
              </a:tr>
              <a:tr h="8121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2">
                              <a:lumMod val="50000"/>
                            </a:schemeClr>
                          </a:solidFill>
                          <a:effectLst/>
                          <a:latin typeface="Arial" panose="020B0604020202020204" pitchFamily="34" charset="0"/>
                          <a:ea typeface="+mn-ea"/>
                          <a:cs typeface="Arial" panose="020B0604020202020204" pitchFamily="34" charset="0"/>
                        </a:rPr>
                        <a:t>Enable the provision of safe spaces for open discussions around disability related topics/  Encouraging disabled colleagues to share lived experiences to</a:t>
                      </a:r>
                      <a:r>
                        <a:rPr lang="en-GB" sz="1600" kern="1200" baseline="0" dirty="0" smtClean="0">
                          <a:solidFill>
                            <a:schemeClr val="tx2">
                              <a:lumMod val="50000"/>
                            </a:schemeClr>
                          </a:solidFill>
                          <a:effectLst/>
                          <a:latin typeface="Arial" panose="020B0604020202020204" pitchFamily="34" charset="0"/>
                          <a:ea typeface="+mn-ea"/>
                          <a:cs typeface="Arial" panose="020B0604020202020204" pitchFamily="34" charset="0"/>
                        </a:rPr>
                        <a:t> </a:t>
                      </a:r>
                      <a:r>
                        <a:rPr lang="en-GB" sz="1600" kern="1200" dirty="0" smtClean="0">
                          <a:solidFill>
                            <a:schemeClr val="tx2">
                              <a:lumMod val="50000"/>
                            </a:schemeClr>
                          </a:solidFill>
                          <a:effectLst/>
                          <a:latin typeface="Arial" panose="020B0604020202020204" pitchFamily="34" charset="0"/>
                          <a:ea typeface="+mn-ea"/>
                          <a:cs typeface="Arial" panose="020B0604020202020204" pitchFamily="34" charset="0"/>
                        </a:rPr>
                        <a:t>effectively influence disability equality across the Trust. </a:t>
                      </a:r>
                      <a:endParaRPr lang="en-GB" sz="1600" dirty="0">
                        <a:solidFill>
                          <a:schemeClr val="tx2">
                            <a:lumMod val="50000"/>
                          </a:schemeClr>
                        </a:solidFill>
                        <a:latin typeface="Arial" panose="020B0604020202020204" pitchFamily="34" charset="0"/>
                        <a:cs typeface="Arial" panose="020B0604020202020204" pitchFamily="34" charset="0"/>
                      </a:endParaRPr>
                    </a:p>
                  </a:txBody>
                  <a:tcPr>
                    <a:solidFill>
                      <a:schemeClr val="accent2">
                        <a:lumMod val="20000"/>
                        <a:lumOff val="80000"/>
                      </a:schemeClr>
                    </a:solidFill>
                  </a:tcPr>
                </a:tc>
              </a:tr>
              <a:tr h="4172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2">
                              <a:lumMod val="50000"/>
                            </a:schemeClr>
                          </a:solidFill>
                          <a:effectLst/>
                          <a:latin typeface="Arial" panose="020B0604020202020204" pitchFamily="34" charset="0"/>
                          <a:ea typeface="+mn-ea"/>
                          <a:cs typeface="Arial" panose="020B0604020202020204" pitchFamily="34" charset="0"/>
                        </a:rPr>
                        <a:t>Continue to roll out the training on the Disability Equality and Disability Leave policy</a:t>
                      </a:r>
                    </a:p>
                  </a:txBody>
                  <a:tcPr>
                    <a:solidFill>
                      <a:schemeClr val="accent2">
                        <a:lumMod val="40000"/>
                        <a:lumOff val="60000"/>
                      </a:schemeClr>
                    </a:solidFill>
                  </a:tcPr>
                </a:tc>
              </a:tr>
              <a:tr h="6188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2">
                              <a:lumMod val="50000"/>
                            </a:schemeClr>
                          </a:solidFill>
                          <a:effectLst/>
                          <a:latin typeface="Arial" panose="020B0604020202020204" pitchFamily="34" charset="0"/>
                          <a:ea typeface="+mn-ea"/>
                          <a:cs typeface="Arial" panose="020B0604020202020204" pitchFamily="34" charset="0"/>
                        </a:rPr>
                        <a:t>Continue to roll out the widely recognised sunflower lanyard scheme for both patients and staff who wish to participate. </a:t>
                      </a:r>
                    </a:p>
                  </a:txBody>
                  <a:tcPr>
                    <a:solidFill>
                      <a:schemeClr val="accent2">
                        <a:lumMod val="20000"/>
                        <a:lumOff val="80000"/>
                      </a:schemeClr>
                    </a:solidFill>
                  </a:tcPr>
                </a:tc>
              </a:tr>
              <a:tr h="7763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2">
                              <a:lumMod val="50000"/>
                            </a:schemeClr>
                          </a:solidFill>
                          <a:effectLst/>
                          <a:latin typeface="Arial" panose="020B0604020202020204" pitchFamily="34" charset="0"/>
                          <a:ea typeface="+mn-ea"/>
                          <a:cs typeface="Arial" panose="020B0604020202020204" pitchFamily="34" charset="0"/>
                        </a:rPr>
                        <a:t>Finalise and launch our Disability Equality video which aims to raise the profile of disability equality in the Trust and increase awareness of the support available to disabled staff.</a:t>
                      </a:r>
                    </a:p>
                  </a:txBody>
                  <a:tcPr>
                    <a:solidFill>
                      <a:schemeClr val="accent2">
                        <a:lumMod val="40000"/>
                        <a:lumOff val="60000"/>
                      </a:schemeClr>
                    </a:solidFill>
                  </a:tcPr>
                </a:tc>
              </a:tr>
            </a:tbl>
          </a:graphicData>
        </a:graphic>
      </p:graphicFrame>
    </p:spTree>
    <p:extLst>
      <p:ext uri="{BB962C8B-B14F-4D97-AF65-F5344CB8AC3E}">
        <p14:creationId xmlns:p14="http://schemas.microsoft.com/office/powerpoint/2010/main" val="4547043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l"/>
            <a:r>
              <a:rPr lang="en-GB" sz="3600" dirty="0" smtClean="0"/>
              <a:t>Review of Recruitment </a:t>
            </a:r>
            <a:br>
              <a:rPr lang="en-GB" sz="3600" dirty="0" smtClean="0"/>
            </a:br>
            <a:r>
              <a:rPr lang="en-GB" sz="3600" dirty="0" smtClean="0"/>
              <a:t>&amp; Selection Policy</a:t>
            </a:r>
            <a:endParaRPr lang="en-GB" sz="3600" dirty="0"/>
          </a:p>
        </p:txBody>
      </p:sp>
      <p:sp>
        <p:nvSpPr>
          <p:cNvPr id="5" name="Content Placeholder 4"/>
          <p:cNvSpPr>
            <a:spLocks noGrp="1"/>
          </p:cNvSpPr>
          <p:nvPr>
            <p:ph idx="1"/>
          </p:nvPr>
        </p:nvSpPr>
        <p:spPr>
          <a:xfrm>
            <a:off x="457200" y="1700808"/>
            <a:ext cx="8229600" cy="4425355"/>
          </a:xfrm>
        </p:spPr>
        <p:txBody>
          <a:bodyPr>
            <a:normAutofit fontScale="70000" lnSpcReduction="20000"/>
          </a:bodyPr>
          <a:lstStyle/>
          <a:p>
            <a:pPr>
              <a:buClr>
                <a:schemeClr val="accent3"/>
              </a:buClr>
            </a:pPr>
            <a:r>
              <a:rPr lang="en-GB" dirty="0" smtClean="0">
                <a:solidFill>
                  <a:schemeClr val="tx2">
                    <a:lumMod val="50000"/>
                  </a:schemeClr>
                </a:solidFill>
              </a:rPr>
              <a:t>Focus group with BAME network</a:t>
            </a:r>
          </a:p>
          <a:p>
            <a:pPr>
              <a:buClr>
                <a:schemeClr val="accent3"/>
              </a:buClr>
            </a:pPr>
            <a:endParaRPr lang="en-GB" dirty="0" smtClean="0">
              <a:solidFill>
                <a:schemeClr val="tx2">
                  <a:lumMod val="50000"/>
                </a:schemeClr>
              </a:solidFill>
            </a:endParaRPr>
          </a:p>
          <a:p>
            <a:pPr>
              <a:buClr>
                <a:schemeClr val="accent3"/>
              </a:buClr>
            </a:pPr>
            <a:r>
              <a:rPr lang="en-GB" dirty="0" smtClean="0">
                <a:solidFill>
                  <a:schemeClr val="tx2">
                    <a:lumMod val="50000"/>
                  </a:schemeClr>
                </a:solidFill>
              </a:rPr>
              <a:t>Review of polices in other Trusts including NELFT</a:t>
            </a:r>
          </a:p>
          <a:p>
            <a:pPr>
              <a:buClr>
                <a:schemeClr val="accent3"/>
              </a:buClr>
            </a:pPr>
            <a:endParaRPr lang="en-GB" dirty="0" smtClean="0">
              <a:solidFill>
                <a:schemeClr val="tx2">
                  <a:lumMod val="50000"/>
                </a:schemeClr>
              </a:solidFill>
            </a:endParaRPr>
          </a:p>
          <a:p>
            <a:pPr>
              <a:buClr>
                <a:schemeClr val="accent3"/>
              </a:buClr>
            </a:pPr>
            <a:r>
              <a:rPr lang="en-GB" dirty="0" smtClean="0">
                <a:solidFill>
                  <a:schemeClr val="tx2">
                    <a:lumMod val="50000"/>
                  </a:schemeClr>
                </a:solidFill>
              </a:rPr>
              <a:t>Reference to NHS Employers guidance ‘</a:t>
            </a:r>
            <a:r>
              <a:rPr lang="en-GB" i="1" dirty="0" smtClean="0">
                <a:solidFill>
                  <a:schemeClr val="tx2">
                    <a:lumMod val="50000"/>
                  </a:schemeClr>
                </a:solidFill>
              </a:rPr>
              <a:t>Inclusive recruitment’</a:t>
            </a:r>
            <a:r>
              <a:rPr lang="en-GB" dirty="0" smtClean="0">
                <a:solidFill>
                  <a:schemeClr val="tx2">
                    <a:lumMod val="50000"/>
                  </a:schemeClr>
                </a:solidFill>
              </a:rPr>
              <a:t> April 2021</a:t>
            </a:r>
          </a:p>
          <a:p>
            <a:pPr>
              <a:buClr>
                <a:schemeClr val="accent3"/>
              </a:buClr>
            </a:pPr>
            <a:endParaRPr lang="en-GB" dirty="0" smtClean="0">
              <a:solidFill>
                <a:schemeClr val="tx2">
                  <a:lumMod val="50000"/>
                </a:schemeClr>
              </a:solidFill>
            </a:endParaRPr>
          </a:p>
          <a:p>
            <a:pPr>
              <a:buClr>
                <a:schemeClr val="accent3"/>
              </a:buClr>
            </a:pPr>
            <a:r>
              <a:rPr lang="en-GB" dirty="0" smtClean="0">
                <a:solidFill>
                  <a:schemeClr val="tx2">
                    <a:lumMod val="50000"/>
                  </a:schemeClr>
                </a:solidFill>
              </a:rPr>
              <a:t>WRES/WDES data </a:t>
            </a:r>
          </a:p>
          <a:p>
            <a:pPr>
              <a:buClr>
                <a:schemeClr val="accent3"/>
              </a:buClr>
            </a:pPr>
            <a:endParaRPr lang="en-GB" dirty="0" smtClean="0">
              <a:solidFill>
                <a:schemeClr val="tx2">
                  <a:lumMod val="50000"/>
                </a:schemeClr>
              </a:solidFill>
            </a:endParaRPr>
          </a:p>
          <a:p>
            <a:pPr>
              <a:buClr>
                <a:schemeClr val="accent3"/>
              </a:buClr>
            </a:pPr>
            <a:r>
              <a:rPr lang="en-GB" dirty="0" smtClean="0">
                <a:solidFill>
                  <a:schemeClr val="tx2">
                    <a:lumMod val="50000"/>
                  </a:schemeClr>
                </a:solidFill>
              </a:rPr>
              <a:t>Growing our own group</a:t>
            </a:r>
          </a:p>
          <a:p>
            <a:pPr>
              <a:buClr>
                <a:schemeClr val="accent3"/>
              </a:buClr>
            </a:pPr>
            <a:endParaRPr lang="en-GB" dirty="0" smtClean="0">
              <a:solidFill>
                <a:schemeClr val="tx2">
                  <a:lumMod val="50000"/>
                </a:schemeClr>
              </a:solidFill>
            </a:endParaRPr>
          </a:p>
          <a:p>
            <a:pPr>
              <a:buClr>
                <a:schemeClr val="accent3"/>
              </a:buClr>
            </a:pPr>
            <a:r>
              <a:rPr lang="en-GB" dirty="0" smtClean="0">
                <a:solidFill>
                  <a:schemeClr val="tx2">
                    <a:lumMod val="50000"/>
                  </a:schemeClr>
                </a:solidFill>
              </a:rPr>
              <a:t>Feedback from recruitment teams</a:t>
            </a:r>
            <a:endParaRPr lang="en-GB" dirty="0">
              <a:solidFill>
                <a:schemeClr val="tx2">
                  <a:lumMod val="50000"/>
                </a:schemeClr>
              </a:solidFill>
            </a:endParaRPr>
          </a:p>
        </p:txBody>
      </p:sp>
    </p:spTree>
    <p:extLst>
      <p:ext uri="{BB962C8B-B14F-4D97-AF65-F5344CB8AC3E}">
        <p14:creationId xmlns:p14="http://schemas.microsoft.com/office/powerpoint/2010/main" val="38463713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600" dirty="0" smtClean="0"/>
              <a:t>Key proposals</a:t>
            </a:r>
            <a:endParaRPr lang="en-GB" sz="3600" dirty="0"/>
          </a:p>
        </p:txBody>
      </p:sp>
      <p:sp>
        <p:nvSpPr>
          <p:cNvPr id="3" name="Content Placeholder 2"/>
          <p:cNvSpPr>
            <a:spLocks noGrp="1"/>
          </p:cNvSpPr>
          <p:nvPr>
            <p:ph idx="1"/>
          </p:nvPr>
        </p:nvSpPr>
        <p:spPr/>
        <p:txBody>
          <a:bodyPr>
            <a:normAutofit fontScale="70000" lnSpcReduction="20000"/>
          </a:bodyPr>
          <a:lstStyle/>
          <a:p>
            <a:pPr>
              <a:buClr>
                <a:schemeClr val="accent3"/>
              </a:buClr>
            </a:pPr>
            <a:r>
              <a:rPr lang="en-GB" dirty="0" smtClean="0">
                <a:solidFill>
                  <a:schemeClr val="tx2">
                    <a:lumMod val="50000"/>
                  </a:schemeClr>
                </a:solidFill>
              </a:rPr>
              <a:t>Mandating recruitment training for all managers with recruitment responsibilities; 3 year renewal</a:t>
            </a:r>
          </a:p>
          <a:p>
            <a:pPr marL="0" indent="0">
              <a:buClr>
                <a:schemeClr val="accent3"/>
              </a:buClr>
              <a:buNone/>
            </a:pPr>
            <a:endParaRPr lang="en-GB" dirty="0" smtClean="0">
              <a:solidFill>
                <a:schemeClr val="tx2">
                  <a:lumMod val="50000"/>
                </a:schemeClr>
              </a:solidFill>
            </a:endParaRPr>
          </a:p>
          <a:p>
            <a:pPr>
              <a:buClr>
                <a:schemeClr val="accent3"/>
              </a:buClr>
            </a:pPr>
            <a:r>
              <a:rPr lang="en-GB" dirty="0" smtClean="0">
                <a:solidFill>
                  <a:schemeClr val="tx2">
                    <a:lumMod val="50000"/>
                  </a:schemeClr>
                </a:solidFill>
              </a:rPr>
              <a:t>Review of training content from EDI perspective</a:t>
            </a:r>
          </a:p>
          <a:p>
            <a:pPr>
              <a:buClr>
                <a:schemeClr val="accent3"/>
              </a:buClr>
            </a:pPr>
            <a:endParaRPr lang="en-GB" dirty="0" smtClean="0">
              <a:solidFill>
                <a:schemeClr val="tx2">
                  <a:lumMod val="50000"/>
                </a:schemeClr>
              </a:solidFill>
            </a:endParaRPr>
          </a:p>
          <a:p>
            <a:pPr>
              <a:buClr>
                <a:schemeClr val="accent3"/>
              </a:buClr>
            </a:pPr>
            <a:r>
              <a:rPr lang="en-GB" dirty="0" smtClean="0">
                <a:solidFill>
                  <a:schemeClr val="tx2">
                    <a:lumMod val="50000"/>
                  </a:schemeClr>
                </a:solidFill>
              </a:rPr>
              <a:t>Diverse panels across all recruitment activity where possible</a:t>
            </a:r>
          </a:p>
          <a:p>
            <a:pPr>
              <a:buClr>
                <a:schemeClr val="accent3"/>
              </a:buClr>
            </a:pPr>
            <a:endParaRPr lang="en-GB" dirty="0" smtClean="0">
              <a:solidFill>
                <a:schemeClr val="tx2">
                  <a:lumMod val="50000"/>
                </a:schemeClr>
              </a:solidFill>
            </a:endParaRPr>
          </a:p>
          <a:p>
            <a:pPr>
              <a:buClr>
                <a:schemeClr val="accent3"/>
              </a:buClr>
            </a:pPr>
            <a:r>
              <a:rPr lang="en-GB" dirty="0" smtClean="0">
                <a:solidFill>
                  <a:schemeClr val="tx2">
                    <a:lumMod val="50000"/>
                  </a:schemeClr>
                </a:solidFill>
              </a:rPr>
              <a:t>Review of current process for inclusion of a BAME panel member on band 8a+ selection panels</a:t>
            </a:r>
          </a:p>
          <a:p>
            <a:pPr marL="0" indent="0">
              <a:buClr>
                <a:schemeClr val="accent3"/>
              </a:buClr>
              <a:buNone/>
            </a:pPr>
            <a:endParaRPr lang="en-GB" dirty="0" smtClean="0">
              <a:solidFill>
                <a:schemeClr val="tx2">
                  <a:lumMod val="50000"/>
                </a:schemeClr>
              </a:solidFill>
            </a:endParaRPr>
          </a:p>
          <a:p>
            <a:pPr>
              <a:buClr>
                <a:schemeClr val="accent3"/>
              </a:buClr>
            </a:pPr>
            <a:r>
              <a:rPr lang="en-GB" dirty="0" smtClean="0">
                <a:solidFill>
                  <a:schemeClr val="tx2">
                    <a:lumMod val="50000"/>
                  </a:schemeClr>
                </a:solidFill>
              </a:rPr>
              <a:t>Improved guidance for feedback to unsuccessful candidates</a:t>
            </a:r>
            <a:endParaRPr lang="en-GB" dirty="0">
              <a:solidFill>
                <a:schemeClr val="tx2">
                  <a:lumMod val="50000"/>
                </a:schemeClr>
              </a:solidFill>
            </a:endParaRPr>
          </a:p>
        </p:txBody>
      </p:sp>
    </p:spTree>
    <p:extLst>
      <p:ext uri="{BB962C8B-B14F-4D97-AF65-F5344CB8AC3E}">
        <p14:creationId xmlns:p14="http://schemas.microsoft.com/office/powerpoint/2010/main" val="9563653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p:nvPr/>
        </p:nvGrpSpPr>
        <p:grpSpPr>
          <a:xfrm>
            <a:off x="3676592" y="1645632"/>
            <a:ext cx="1296144" cy="1239977"/>
            <a:chOff x="3347864" y="2509946"/>
            <a:chExt cx="1296144" cy="1239977"/>
          </a:xfrm>
          <a:noFill/>
        </p:grpSpPr>
        <p:sp>
          <p:nvSpPr>
            <p:cNvPr id="13" name="TextBox 12"/>
            <p:cNvSpPr txBox="1"/>
            <p:nvPr/>
          </p:nvSpPr>
          <p:spPr>
            <a:xfrm>
              <a:off x="3746284" y="2619276"/>
              <a:ext cx="504056" cy="369332"/>
            </a:xfrm>
            <a:prstGeom prst="rect">
              <a:avLst/>
            </a:prstGeom>
            <a:grpFill/>
          </p:spPr>
          <p:txBody>
            <a:bodyPr wrap="square" rtlCol="0">
              <a:spAutoFit/>
            </a:bodyPr>
            <a:lstStyle/>
            <a:p>
              <a:r>
                <a:rPr lang="en-GB" dirty="0" smtClean="0"/>
                <a:t>OD</a:t>
              </a:r>
              <a:endParaRPr lang="en-GB" dirty="0"/>
            </a:p>
          </p:txBody>
        </p:sp>
        <p:sp>
          <p:nvSpPr>
            <p:cNvPr id="11" name="Oval 10"/>
            <p:cNvSpPr/>
            <p:nvPr/>
          </p:nvSpPr>
          <p:spPr>
            <a:xfrm>
              <a:off x="3347864" y="2509946"/>
              <a:ext cx="1296144" cy="1239977"/>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0" name="Group 39"/>
          <p:cNvGrpSpPr/>
          <p:nvPr/>
        </p:nvGrpSpPr>
        <p:grpSpPr>
          <a:xfrm>
            <a:off x="3716600" y="2450286"/>
            <a:ext cx="1296144" cy="1239977"/>
            <a:chOff x="4319972" y="2513854"/>
            <a:chExt cx="1296144" cy="1239977"/>
          </a:xfrm>
          <a:noFill/>
        </p:grpSpPr>
        <p:sp>
          <p:nvSpPr>
            <p:cNvPr id="14" name="TextBox 13"/>
            <p:cNvSpPr txBox="1"/>
            <p:nvPr/>
          </p:nvSpPr>
          <p:spPr>
            <a:xfrm>
              <a:off x="4644008" y="3254554"/>
              <a:ext cx="648072" cy="369332"/>
            </a:xfrm>
            <a:prstGeom prst="rect">
              <a:avLst/>
            </a:prstGeom>
            <a:grpFill/>
          </p:spPr>
          <p:txBody>
            <a:bodyPr wrap="square" rtlCol="0">
              <a:spAutoFit/>
            </a:bodyPr>
            <a:lstStyle/>
            <a:p>
              <a:r>
                <a:rPr lang="en-GB" dirty="0" smtClean="0"/>
                <a:t>ED&amp;I</a:t>
              </a:r>
              <a:endParaRPr lang="en-GB" dirty="0"/>
            </a:p>
          </p:txBody>
        </p:sp>
        <p:sp>
          <p:nvSpPr>
            <p:cNvPr id="12" name="Oval 11"/>
            <p:cNvSpPr/>
            <p:nvPr/>
          </p:nvSpPr>
          <p:spPr>
            <a:xfrm>
              <a:off x="4319972" y="2513854"/>
              <a:ext cx="1296144" cy="1239977"/>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 name="Group 15"/>
          <p:cNvGrpSpPr/>
          <p:nvPr/>
        </p:nvGrpSpPr>
        <p:grpSpPr>
          <a:xfrm>
            <a:off x="69215" y="178251"/>
            <a:ext cx="4154105" cy="2386653"/>
            <a:chOff x="724271" y="260648"/>
            <a:chExt cx="4154105" cy="2386653"/>
          </a:xfrm>
        </p:grpSpPr>
        <p:sp>
          <p:nvSpPr>
            <p:cNvPr id="4" name="Rectangle 3"/>
            <p:cNvSpPr/>
            <p:nvPr/>
          </p:nvSpPr>
          <p:spPr>
            <a:xfrm>
              <a:off x="724271" y="260648"/>
              <a:ext cx="3313341" cy="1508105"/>
            </a:xfrm>
            <a:prstGeom prst="rect">
              <a:avLst/>
            </a:prstGeom>
          </p:spPr>
          <p:txBody>
            <a:bodyPr wrap="square">
              <a:spAutoFit/>
            </a:bodyPr>
            <a:lstStyle/>
            <a:p>
              <a:r>
                <a:rPr lang="en-GB" sz="2000" b="1" dirty="0" smtClean="0"/>
                <a:t>Civility in the Workplace </a:t>
              </a:r>
              <a:r>
                <a:rPr lang="en-GB" dirty="0" smtClean="0"/>
                <a:t>– (webinar) design with ED&amp;I as SME. Delivered  by OD </a:t>
              </a:r>
            </a:p>
            <a:p>
              <a:r>
                <a:rPr lang="en-GB" dirty="0" smtClean="0"/>
                <a:t>Will contribute to Civility in the workplace campaign</a:t>
              </a:r>
              <a:endParaRPr lang="en-GB" dirty="0"/>
            </a:p>
          </p:txBody>
        </p:sp>
        <p:cxnSp>
          <p:nvCxnSpPr>
            <p:cNvPr id="8" name="Straight Connector 7"/>
            <p:cNvCxnSpPr/>
            <p:nvPr/>
          </p:nvCxnSpPr>
          <p:spPr>
            <a:xfrm>
              <a:off x="3675234" y="1491754"/>
              <a:ext cx="1203142" cy="1155547"/>
            </a:xfrm>
            <a:prstGeom prst="line">
              <a:avLst/>
            </a:prstGeom>
            <a:ln w="28575">
              <a:solidFill>
                <a:schemeClr val="accent5"/>
              </a:solidFill>
            </a:ln>
          </p:spPr>
          <p:style>
            <a:lnRef idx="1">
              <a:schemeClr val="accent6"/>
            </a:lnRef>
            <a:fillRef idx="0">
              <a:schemeClr val="accent6"/>
            </a:fillRef>
            <a:effectRef idx="0">
              <a:schemeClr val="accent6"/>
            </a:effectRef>
            <a:fontRef idx="minor">
              <a:schemeClr val="tx1"/>
            </a:fontRef>
          </p:style>
        </p:cxnSp>
      </p:grpSp>
      <p:grpSp>
        <p:nvGrpSpPr>
          <p:cNvPr id="22" name="Group 21"/>
          <p:cNvGrpSpPr/>
          <p:nvPr/>
        </p:nvGrpSpPr>
        <p:grpSpPr>
          <a:xfrm>
            <a:off x="3382956" y="178251"/>
            <a:ext cx="2498306" cy="2386653"/>
            <a:chOff x="3382956" y="178251"/>
            <a:chExt cx="2498306" cy="2386653"/>
          </a:xfrm>
        </p:grpSpPr>
        <p:sp>
          <p:nvSpPr>
            <p:cNvPr id="2" name="TextBox 1"/>
            <p:cNvSpPr txBox="1"/>
            <p:nvPr/>
          </p:nvSpPr>
          <p:spPr>
            <a:xfrm>
              <a:off x="3382956" y="178251"/>
              <a:ext cx="2498306" cy="1815882"/>
            </a:xfrm>
            <a:prstGeom prst="rect">
              <a:avLst/>
            </a:prstGeom>
            <a:noFill/>
          </p:spPr>
          <p:txBody>
            <a:bodyPr wrap="square" rtlCol="0">
              <a:spAutoFit/>
            </a:bodyPr>
            <a:lstStyle/>
            <a:p>
              <a:r>
                <a:rPr lang="en-GB" sz="2000" b="1" dirty="0" smtClean="0"/>
                <a:t>You as an inclusive leader </a:t>
              </a:r>
              <a:r>
                <a:rPr lang="en-GB" dirty="0" smtClean="0"/>
                <a:t>– Webinar – design collaboratively with ED&amp;I. Facilitated by OD</a:t>
              </a:r>
            </a:p>
            <a:p>
              <a:endParaRPr lang="en-GB" dirty="0"/>
            </a:p>
          </p:txBody>
        </p:sp>
        <p:cxnSp>
          <p:nvCxnSpPr>
            <p:cNvPr id="20" name="Straight Connector 19"/>
            <p:cNvCxnSpPr/>
            <p:nvPr/>
          </p:nvCxnSpPr>
          <p:spPr>
            <a:xfrm flipH="1">
              <a:off x="4526014" y="1409357"/>
              <a:ext cx="243364" cy="1155547"/>
            </a:xfrm>
            <a:prstGeom prst="line">
              <a:avLst/>
            </a:prstGeom>
            <a:ln w="28575">
              <a:solidFill>
                <a:schemeClr val="accent5"/>
              </a:solidFill>
            </a:ln>
          </p:spPr>
          <p:style>
            <a:lnRef idx="1">
              <a:schemeClr val="dk1"/>
            </a:lnRef>
            <a:fillRef idx="0">
              <a:schemeClr val="dk1"/>
            </a:fillRef>
            <a:effectRef idx="0">
              <a:schemeClr val="dk1"/>
            </a:effectRef>
            <a:fontRef idx="minor">
              <a:schemeClr val="tx1"/>
            </a:fontRef>
          </p:style>
        </p:cxnSp>
      </p:grpSp>
      <p:grpSp>
        <p:nvGrpSpPr>
          <p:cNvPr id="26" name="Group 25"/>
          <p:cNvGrpSpPr/>
          <p:nvPr/>
        </p:nvGrpSpPr>
        <p:grpSpPr>
          <a:xfrm>
            <a:off x="4547356" y="1337349"/>
            <a:ext cx="4508885" cy="1853637"/>
            <a:chOff x="4547356" y="1337349"/>
            <a:chExt cx="4508885" cy="1853637"/>
          </a:xfrm>
        </p:grpSpPr>
        <p:sp>
          <p:nvSpPr>
            <p:cNvPr id="10" name="Rectangle 9"/>
            <p:cNvSpPr/>
            <p:nvPr/>
          </p:nvSpPr>
          <p:spPr>
            <a:xfrm>
              <a:off x="5881262" y="1337349"/>
              <a:ext cx="3174979" cy="1853637"/>
            </a:xfrm>
            <a:prstGeom prst="rect">
              <a:avLst/>
            </a:prstGeom>
          </p:spPr>
          <p:txBody>
            <a:bodyPr wrap="square">
              <a:spAutoFit/>
            </a:bodyPr>
            <a:lstStyle/>
            <a:p>
              <a:r>
                <a:rPr lang="en-GB" sz="2000" b="1" dirty="0" smtClean="0"/>
                <a:t>Being Inclusive and Encouraging </a:t>
              </a:r>
              <a:r>
                <a:rPr lang="en-GB" dirty="0" smtClean="0"/>
                <a:t>(New Webinar) Peer to Peer session (replaced LSC national NHSE&amp;I but follow same format working with Airedale )</a:t>
              </a:r>
              <a:endParaRPr lang="en-GB" dirty="0"/>
            </a:p>
          </p:txBody>
        </p:sp>
        <p:cxnSp>
          <p:nvCxnSpPr>
            <p:cNvPr id="24" name="Straight Connector 23"/>
            <p:cNvCxnSpPr/>
            <p:nvPr/>
          </p:nvCxnSpPr>
          <p:spPr>
            <a:xfrm flipH="1">
              <a:off x="4547356" y="1645632"/>
              <a:ext cx="1333906" cy="1063288"/>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4552108" y="2825643"/>
            <a:ext cx="4539341" cy="1689428"/>
            <a:chOff x="4552108" y="2825643"/>
            <a:chExt cx="4539341" cy="1689428"/>
          </a:xfrm>
        </p:grpSpPr>
        <p:sp>
          <p:nvSpPr>
            <p:cNvPr id="5" name="Rectangle 4"/>
            <p:cNvSpPr/>
            <p:nvPr/>
          </p:nvSpPr>
          <p:spPr>
            <a:xfrm>
              <a:off x="5526017" y="3283965"/>
              <a:ext cx="3565432" cy="1231106"/>
            </a:xfrm>
            <a:prstGeom prst="rect">
              <a:avLst/>
            </a:prstGeom>
          </p:spPr>
          <p:txBody>
            <a:bodyPr wrap="square">
              <a:spAutoFit/>
            </a:bodyPr>
            <a:lstStyle/>
            <a:p>
              <a:r>
                <a:rPr lang="en-GB" sz="2000" b="1" dirty="0" smtClean="0"/>
                <a:t>Anti-Racism Focus Groups </a:t>
              </a:r>
              <a:r>
                <a:rPr lang="en-GB" sz="2000" dirty="0" smtClean="0"/>
                <a:t>–</a:t>
              </a:r>
              <a:r>
                <a:rPr lang="en-GB" dirty="0" smtClean="0"/>
                <a:t> Designed in consultation with ED&amp;I Themes / topics </a:t>
              </a:r>
              <a:r>
                <a:rPr lang="en-GB" dirty="0"/>
                <a:t>to inform the design of the </a:t>
              </a:r>
              <a:r>
                <a:rPr lang="en-GB" dirty="0" smtClean="0"/>
                <a:t>webinar workshops. </a:t>
              </a:r>
              <a:endParaRPr lang="en-GB" dirty="0"/>
            </a:p>
          </p:txBody>
        </p:sp>
        <p:cxnSp>
          <p:nvCxnSpPr>
            <p:cNvPr id="30" name="Straight Connector 29"/>
            <p:cNvCxnSpPr/>
            <p:nvPr/>
          </p:nvCxnSpPr>
          <p:spPr>
            <a:xfrm>
              <a:off x="4552108" y="2825643"/>
              <a:ext cx="1536812" cy="458322"/>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251116" y="2008446"/>
            <a:ext cx="3972204" cy="1754326"/>
            <a:chOff x="251116" y="2008446"/>
            <a:chExt cx="3972204" cy="1754326"/>
          </a:xfrm>
        </p:grpSpPr>
        <p:sp>
          <p:nvSpPr>
            <p:cNvPr id="15" name="Rectangle 14"/>
            <p:cNvSpPr/>
            <p:nvPr/>
          </p:nvSpPr>
          <p:spPr>
            <a:xfrm>
              <a:off x="251116" y="2008446"/>
              <a:ext cx="3131840" cy="1754326"/>
            </a:xfrm>
            <a:prstGeom prst="rect">
              <a:avLst/>
            </a:prstGeom>
            <a:solidFill>
              <a:srgbClr val="FFFF00"/>
            </a:solidFill>
          </p:spPr>
          <p:txBody>
            <a:bodyPr wrap="square">
              <a:spAutoFit/>
            </a:bodyPr>
            <a:lstStyle/>
            <a:p>
              <a:r>
                <a:rPr lang="en-GB" b="1" dirty="0" smtClean="0"/>
                <a:t>Civility Campaign (on the horizon)</a:t>
              </a:r>
            </a:p>
            <a:p>
              <a:r>
                <a:rPr lang="en-GB" dirty="0" smtClean="0"/>
                <a:t>OD,  ED&amp;I, HR &amp; </a:t>
              </a:r>
              <a:r>
                <a:rPr lang="en-GB" dirty="0" err="1" smtClean="0"/>
                <a:t>Comms</a:t>
              </a:r>
              <a:r>
                <a:rPr lang="en-GB" dirty="0" smtClean="0"/>
                <a:t> Team to support a new Behavioural framework will take a collaborative approach</a:t>
              </a:r>
              <a:endParaRPr lang="en-GB" dirty="0"/>
            </a:p>
          </p:txBody>
        </p:sp>
        <p:cxnSp>
          <p:nvCxnSpPr>
            <p:cNvPr id="41" name="Straight Connector 40"/>
            <p:cNvCxnSpPr/>
            <p:nvPr/>
          </p:nvCxnSpPr>
          <p:spPr>
            <a:xfrm>
              <a:off x="2843808" y="2264167"/>
              <a:ext cx="1379512" cy="444753"/>
            </a:xfrm>
            <a:prstGeom prst="line">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107504" y="2825643"/>
            <a:ext cx="5260286" cy="3576347"/>
            <a:chOff x="107504" y="2825643"/>
            <a:chExt cx="5260286" cy="3576347"/>
          </a:xfrm>
        </p:grpSpPr>
        <p:sp>
          <p:nvSpPr>
            <p:cNvPr id="6" name="Rectangle 5"/>
            <p:cNvSpPr/>
            <p:nvPr/>
          </p:nvSpPr>
          <p:spPr>
            <a:xfrm>
              <a:off x="107504" y="4062888"/>
              <a:ext cx="5260286" cy="2339102"/>
            </a:xfrm>
            <a:prstGeom prst="rect">
              <a:avLst/>
            </a:prstGeom>
            <a:solidFill>
              <a:srgbClr val="FFFF00"/>
            </a:solidFill>
          </p:spPr>
          <p:txBody>
            <a:bodyPr wrap="square">
              <a:spAutoFit/>
            </a:bodyPr>
            <a:lstStyle/>
            <a:p>
              <a:r>
                <a:rPr lang="en-GB" sz="2000" b="1" dirty="0" smtClean="0"/>
                <a:t>Careers Matter </a:t>
              </a:r>
              <a:r>
                <a:rPr lang="en-GB" dirty="0" smtClean="0"/>
                <a:t>– (in the process of being formed pathway  via webinar and additional input from ED&amp;I and HR) values, strengths, drama triangle, career plan. Design and delivery with ED&amp;I and recruitment as SME - to support protected groups personal career plans and aspirations. Potential follow up support via coaching, capacity depending. Planning to introduce national offer for reverse mentoring.</a:t>
              </a:r>
              <a:endParaRPr lang="en-GB" dirty="0"/>
            </a:p>
          </p:txBody>
        </p:sp>
        <p:cxnSp>
          <p:nvCxnSpPr>
            <p:cNvPr id="45" name="Straight Connector 44"/>
            <p:cNvCxnSpPr/>
            <p:nvPr/>
          </p:nvCxnSpPr>
          <p:spPr>
            <a:xfrm flipV="1">
              <a:off x="1817036" y="2825643"/>
              <a:ext cx="2406284" cy="1237248"/>
            </a:xfrm>
            <a:prstGeom prst="line">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4427984" y="2825643"/>
            <a:ext cx="4021356" cy="3725835"/>
            <a:chOff x="4427984" y="2825643"/>
            <a:chExt cx="4021356" cy="3725835"/>
          </a:xfrm>
        </p:grpSpPr>
        <p:sp>
          <p:nvSpPr>
            <p:cNvPr id="3" name="TextBox 2"/>
            <p:cNvSpPr txBox="1"/>
            <p:nvPr/>
          </p:nvSpPr>
          <p:spPr>
            <a:xfrm>
              <a:off x="5526017" y="4797152"/>
              <a:ext cx="2923323" cy="1754326"/>
            </a:xfrm>
            <a:prstGeom prst="rect">
              <a:avLst/>
            </a:prstGeom>
            <a:solidFill>
              <a:srgbClr val="FFFF00"/>
            </a:solidFill>
          </p:spPr>
          <p:txBody>
            <a:bodyPr wrap="square" rtlCol="0">
              <a:spAutoFit/>
            </a:bodyPr>
            <a:lstStyle/>
            <a:p>
              <a:r>
                <a:rPr lang="en-GB" b="1" dirty="0" smtClean="0"/>
                <a:t>Recruitment and Selection</a:t>
              </a:r>
              <a:r>
                <a:rPr lang="en-GB" dirty="0" smtClean="0"/>
                <a:t>  in design working with ED&amp;I and recruitment to redesign webinar which includes an ED&amp;I focus planned for June.</a:t>
              </a:r>
            </a:p>
            <a:p>
              <a:endParaRPr lang="en-GB" dirty="0"/>
            </a:p>
          </p:txBody>
        </p:sp>
        <p:cxnSp>
          <p:nvCxnSpPr>
            <p:cNvPr id="47" name="Straight Connector 46"/>
            <p:cNvCxnSpPr/>
            <p:nvPr/>
          </p:nvCxnSpPr>
          <p:spPr>
            <a:xfrm>
              <a:off x="4427984" y="2825643"/>
              <a:ext cx="1512168" cy="1971509"/>
            </a:xfrm>
            <a:prstGeom prst="line">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0699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6130"/>
          </a:xfrm>
        </p:spPr>
        <p:txBody>
          <a:bodyPr>
            <a:normAutofit/>
          </a:bodyPr>
          <a:lstStyle/>
          <a:p>
            <a:pPr algn="l"/>
            <a:r>
              <a:rPr lang="en-GB" sz="2800" b="1" dirty="0" smtClean="0">
                <a:latin typeface="Arial" panose="020B0604020202020204" pitchFamily="34" charset="0"/>
                <a:cs typeface="Arial" panose="020B0604020202020204" pitchFamily="34" charset="0"/>
              </a:rPr>
              <a:t>Review of Disciplinary </a:t>
            </a:r>
            <a:br>
              <a:rPr lang="en-GB" sz="2800" b="1" dirty="0" smtClean="0">
                <a:latin typeface="Arial" panose="020B0604020202020204" pitchFamily="34" charset="0"/>
                <a:cs typeface="Arial" panose="020B0604020202020204" pitchFamily="34" charset="0"/>
              </a:rPr>
            </a:br>
            <a:r>
              <a:rPr lang="en-GB" sz="2800" b="1" dirty="0" smtClean="0">
                <a:latin typeface="Arial" panose="020B0604020202020204" pitchFamily="34" charset="0"/>
                <a:cs typeface="Arial" panose="020B0604020202020204" pitchFamily="34" charset="0"/>
              </a:rPr>
              <a:t>Process</a:t>
            </a:r>
            <a:endParaRPr lang="en-GB"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67544" y="1412776"/>
            <a:ext cx="7992888" cy="4680520"/>
          </a:xfrm>
        </p:spPr>
        <p:txBody>
          <a:bodyPr>
            <a:normAutofit fontScale="85000" lnSpcReduction="20000"/>
          </a:bodyPr>
          <a:lstStyle/>
          <a:p>
            <a:r>
              <a:rPr lang="en-GB" sz="2400" dirty="0" smtClean="0">
                <a:solidFill>
                  <a:schemeClr val="tx2">
                    <a:lumMod val="50000"/>
                  </a:schemeClr>
                </a:solidFill>
              </a:rPr>
              <a:t>New disciplinary policy in development (working with Union colleagues).</a:t>
            </a:r>
          </a:p>
          <a:p>
            <a:pPr marL="0" indent="0">
              <a:buNone/>
            </a:pPr>
            <a:endParaRPr lang="en-GB" sz="2400" dirty="0" smtClean="0">
              <a:solidFill>
                <a:schemeClr val="tx2">
                  <a:lumMod val="50000"/>
                </a:schemeClr>
              </a:solidFill>
            </a:endParaRPr>
          </a:p>
          <a:p>
            <a:r>
              <a:rPr lang="en-GB" sz="2400" dirty="0" smtClean="0">
                <a:solidFill>
                  <a:schemeClr val="tx2">
                    <a:lumMod val="50000"/>
                  </a:schemeClr>
                </a:solidFill>
              </a:rPr>
              <a:t>Suspensions:  reporting to the Board on a bimonthly basis.</a:t>
            </a:r>
          </a:p>
          <a:p>
            <a:pPr marL="0" indent="0">
              <a:buNone/>
            </a:pPr>
            <a:endParaRPr lang="en-GB" sz="2400" dirty="0" smtClean="0">
              <a:solidFill>
                <a:schemeClr val="tx2">
                  <a:lumMod val="50000"/>
                </a:schemeClr>
              </a:solidFill>
            </a:endParaRPr>
          </a:p>
          <a:p>
            <a:r>
              <a:rPr lang="en-GB" sz="2400" dirty="0" smtClean="0">
                <a:solidFill>
                  <a:schemeClr val="tx2">
                    <a:lumMod val="50000"/>
                  </a:schemeClr>
                </a:solidFill>
              </a:rPr>
              <a:t>Moving </a:t>
            </a:r>
            <a:r>
              <a:rPr lang="en-GB" sz="2400" dirty="0">
                <a:solidFill>
                  <a:schemeClr val="tx2">
                    <a:lumMod val="50000"/>
                  </a:schemeClr>
                </a:solidFill>
              </a:rPr>
              <a:t>to a Just Culture approach. </a:t>
            </a:r>
            <a:endParaRPr lang="en-GB" sz="2400" dirty="0" smtClean="0">
              <a:solidFill>
                <a:schemeClr val="tx2">
                  <a:lumMod val="50000"/>
                </a:schemeClr>
              </a:solidFill>
            </a:endParaRPr>
          </a:p>
          <a:p>
            <a:pPr marL="0" indent="0">
              <a:buNone/>
            </a:pPr>
            <a:endParaRPr lang="en-GB" sz="2400" dirty="0" smtClean="0">
              <a:solidFill>
                <a:schemeClr val="tx2">
                  <a:lumMod val="50000"/>
                </a:schemeClr>
              </a:solidFill>
            </a:endParaRPr>
          </a:p>
          <a:p>
            <a:r>
              <a:rPr lang="en-GB" sz="2400" dirty="0" smtClean="0">
                <a:solidFill>
                  <a:schemeClr val="tx2">
                    <a:lumMod val="50000"/>
                  </a:schemeClr>
                </a:solidFill>
              </a:rPr>
              <a:t>A </a:t>
            </a:r>
            <a:r>
              <a:rPr lang="en-GB" sz="2400" dirty="0">
                <a:solidFill>
                  <a:schemeClr val="tx2">
                    <a:lumMod val="50000"/>
                  </a:schemeClr>
                </a:solidFill>
              </a:rPr>
              <a:t>new Mediation Service. </a:t>
            </a:r>
            <a:endParaRPr lang="en-GB" sz="2400" dirty="0" smtClean="0">
              <a:solidFill>
                <a:schemeClr val="tx2">
                  <a:lumMod val="50000"/>
                </a:schemeClr>
              </a:solidFill>
            </a:endParaRPr>
          </a:p>
          <a:p>
            <a:pPr marL="0" indent="0">
              <a:buNone/>
            </a:pPr>
            <a:endParaRPr lang="en-GB" sz="2400" dirty="0" smtClean="0">
              <a:solidFill>
                <a:schemeClr val="tx2">
                  <a:lumMod val="50000"/>
                </a:schemeClr>
              </a:solidFill>
            </a:endParaRPr>
          </a:p>
          <a:p>
            <a:r>
              <a:rPr lang="en-GB" sz="2400" dirty="0" smtClean="0">
                <a:solidFill>
                  <a:schemeClr val="tx2">
                    <a:lumMod val="50000"/>
                  </a:schemeClr>
                </a:solidFill>
              </a:rPr>
              <a:t>A </a:t>
            </a:r>
            <a:r>
              <a:rPr lang="en-GB" sz="2400" dirty="0">
                <a:solidFill>
                  <a:schemeClr val="tx2">
                    <a:lumMod val="50000"/>
                  </a:schemeClr>
                </a:solidFill>
              </a:rPr>
              <a:t>new management training and development programme. </a:t>
            </a:r>
            <a:endParaRPr lang="en-GB" sz="2400" dirty="0" smtClean="0">
              <a:solidFill>
                <a:schemeClr val="tx2">
                  <a:lumMod val="50000"/>
                </a:schemeClr>
              </a:solidFill>
            </a:endParaRPr>
          </a:p>
          <a:p>
            <a:pPr marL="0" indent="0">
              <a:buNone/>
            </a:pPr>
            <a:endParaRPr lang="en-GB" sz="2400" dirty="0" smtClean="0">
              <a:solidFill>
                <a:schemeClr val="tx2">
                  <a:lumMod val="50000"/>
                </a:schemeClr>
              </a:solidFill>
            </a:endParaRPr>
          </a:p>
          <a:p>
            <a:r>
              <a:rPr lang="en-GB" sz="2400" dirty="0" smtClean="0">
                <a:solidFill>
                  <a:schemeClr val="tx2">
                    <a:lumMod val="50000"/>
                  </a:schemeClr>
                </a:solidFill>
              </a:rPr>
              <a:t>Embedding </a:t>
            </a:r>
            <a:r>
              <a:rPr lang="en-GB" sz="2400" dirty="0">
                <a:solidFill>
                  <a:schemeClr val="tx2">
                    <a:lumMod val="50000"/>
                  </a:schemeClr>
                </a:solidFill>
              </a:rPr>
              <a:t>Civility and Respect. </a:t>
            </a:r>
            <a:endParaRPr lang="en-GB" sz="2400" dirty="0" smtClean="0">
              <a:solidFill>
                <a:schemeClr val="tx2">
                  <a:lumMod val="50000"/>
                </a:schemeClr>
              </a:solidFill>
            </a:endParaRPr>
          </a:p>
          <a:p>
            <a:pPr marL="0" indent="0">
              <a:buNone/>
            </a:pPr>
            <a:endParaRPr lang="en-GB" sz="2400" dirty="0" smtClean="0">
              <a:solidFill>
                <a:schemeClr val="tx2">
                  <a:lumMod val="50000"/>
                </a:schemeClr>
              </a:solidFill>
            </a:endParaRPr>
          </a:p>
          <a:p>
            <a:r>
              <a:rPr lang="en-GB" sz="2400" dirty="0" smtClean="0">
                <a:solidFill>
                  <a:schemeClr val="tx2">
                    <a:lumMod val="50000"/>
                  </a:schemeClr>
                </a:solidFill>
              </a:rPr>
              <a:t>Looking After Our People work stream focusing on supporting our staff and staff wellbeing. </a:t>
            </a:r>
            <a:endParaRPr lang="en-GB" sz="2400" dirty="0">
              <a:solidFill>
                <a:schemeClr val="tx2">
                  <a:lumMod val="50000"/>
                </a:schemeClr>
              </a:solidFill>
            </a:endParaRP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7328537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Autofit/>
          </a:bodyPr>
          <a:lstStyle/>
          <a:p>
            <a:pPr algn="l"/>
            <a:r>
              <a:rPr lang="en-GB" sz="3200" b="1" dirty="0" smtClean="0">
                <a:solidFill>
                  <a:schemeClr val="tx2"/>
                </a:solidFill>
                <a:latin typeface="Arial" panose="020B0604020202020204" pitchFamily="34" charset="0"/>
                <a:cs typeface="Arial" panose="020B0604020202020204" pitchFamily="34" charset="0"/>
              </a:rPr>
              <a:t>Next Steps: </a:t>
            </a:r>
            <a:r>
              <a:rPr lang="en-GB" sz="3200" dirty="0" smtClean="0">
                <a:solidFill>
                  <a:schemeClr val="tx2"/>
                </a:solidFill>
                <a:latin typeface="Arial" panose="020B0604020202020204" pitchFamily="34" charset="0"/>
                <a:cs typeface="Arial" panose="020B0604020202020204" pitchFamily="34" charset="0"/>
              </a:rPr>
              <a:t>“The way forward” </a:t>
            </a:r>
            <a:r>
              <a:rPr lang="en-GB" sz="3200" b="1" dirty="0" smtClean="0">
                <a:solidFill>
                  <a:schemeClr val="tx2"/>
                </a:solidFill>
                <a:latin typeface="Arial" panose="020B0604020202020204" pitchFamily="34" charset="0"/>
                <a:cs typeface="Arial" panose="020B0604020202020204" pitchFamily="34" charset="0"/>
              </a:rPr>
              <a:t/>
            </a:r>
            <a:br>
              <a:rPr lang="en-GB" sz="3200" b="1" dirty="0" smtClean="0">
                <a:solidFill>
                  <a:schemeClr val="tx2"/>
                </a:solidFill>
                <a:latin typeface="Arial" panose="020B0604020202020204" pitchFamily="34" charset="0"/>
                <a:cs typeface="Arial" panose="020B0604020202020204" pitchFamily="34" charset="0"/>
              </a:rPr>
            </a:br>
            <a:endParaRPr lang="en-GB" sz="3200" dirty="0">
              <a:solidFill>
                <a:schemeClr val="tx2"/>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51520" y="1484784"/>
            <a:ext cx="8712968" cy="4824536"/>
          </a:xfrm>
        </p:spPr>
        <p:txBody>
          <a:bodyPr>
            <a:normAutofit fontScale="25000" lnSpcReduction="20000"/>
          </a:bodyPr>
          <a:lstStyle/>
          <a:p>
            <a:pPr>
              <a:buClr>
                <a:schemeClr val="accent6"/>
              </a:buClr>
              <a:buFont typeface="Wingdings" panose="05000000000000000000" pitchFamily="2" charset="2"/>
              <a:buChar char="§"/>
            </a:pPr>
            <a:r>
              <a:rPr lang="en-GB" sz="7200" dirty="0">
                <a:solidFill>
                  <a:schemeClr val="tx1">
                    <a:lumMod val="75000"/>
                    <a:lumOff val="25000"/>
                  </a:schemeClr>
                </a:solidFill>
                <a:latin typeface="Arial" panose="020B0604020202020204" pitchFamily="34" charset="0"/>
                <a:cs typeface="Arial" panose="020B0604020202020204" pitchFamily="34" charset="0"/>
              </a:rPr>
              <a:t>Proactively work towards improving our performance on WRES &amp; WDES ensuring our workforce is reflective of the communities and patients we serve across all levels of the </a:t>
            </a:r>
            <a:r>
              <a:rPr lang="en-GB" sz="7200" dirty="0" smtClean="0">
                <a:solidFill>
                  <a:schemeClr val="tx1">
                    <a:lumMod val="75000"/>
                    <a:lumOff val="25000"/>
                  </a:schemeClr>
                </a:solidFill>
                <a:latin typeface="Arial" panose="020B0604020202020204" pitchFamily="34" charset="0"/>
                <a:cs typeface="Arial" panose="020B0604020202020204" pitchFamily="34" charset="0"/>
              </a:rPr>
              <a:t>organisation</a:t>
            </a:r>
          </a:p>
          <a:p>
            <a:pPr marL="0" indent="0">
              <a:buClr>
                <a:schemeClr val="accent6"/>
              </a:buClr>
              <a:buNone/>
            </a:pPr>
            <a:r>
              <a:rPr lang="en-GB" sz="7200" dirty="0" smtClean="0">
                <a:solidFill>
                  <a:schemeClr val="tx1">
                    <a:lumMod val="75000"/>
                    <a:lumOff val="25000"/>
                  </a:schemeClr>
                </a:solidFill>
                <a:latin typeface="Arial" panose="020B0604020202020204" pitchFamily="34" charset="0"/>
                <a:cs typeface="Arial" panose="020B0604020202020204" pitchFamily="34" charset="0"/>
              </a:rPr>
              <a:t> </a:t>
            </a:r>
          </a:p>
          <a:p>
            <a:pPr>
              <a:buClr>
                <a:schemeClr val="accent6"/>
              </a:buClr>
              <a:buFont typeface="Wingdings" panose="05000000000000000000" pitchFamily="2" charset="2"/>
              <a:buChar char="§"/>
            </a:pPr>
            <a:r>
              <a:rPr lang="en-GB" sz="7200" dirty="0" smtClean="0">
                <a:solidFill>
                  <a:schemeClr val="tx1">
                    <a:lumMod val="75000"/>
                    <a:lumOff val="25000"/>
                  </a:schemeClr>
                </a:solidFill>
                <a:latin typeface="Arial" panose="020B0604020202020204" pitchFamily="34" charset="0"/>
                <a:cs typeface="Arial" panose="020B0604020202020204" pitchFamily="34" charset="0"/>
              </a:rPr>
              <a:t>Gender </a:t>
            </a:r>
            <a:r>
              <a:rPr lang="en-GB" sz="7200" dirty="0">
                <a:solidFill>
                  <a:schemeClr val="tx1">
                    <a:lumMod val="75000"/>
                    <a:lumOff val="25000"/>
                  </a:schemeClr>
                </a:solidFill>
                <a:latin typeface="Arial" panose="020B0604020202020204" pitchFamily="34" charset="0"/>
                <a:cs typeface="Arial" panose="020B0604020202020204" pitchFamily="34" charset="0"/>
              </a:rPr>
              <a:t>p</a:t>
            </a:r>
            <a:r>
              <a:rPr lang="en-GB" sz="7200" dirty="0" smtClean="0">
                <a:solidFill>
                  <a:schemeClr val="tx1">
                    <a:lumMod val="75000"/>
                    <a:lumOff val="25000"/>
                  </a:schemeClr>
                </a:solidFill>
                <a:latin typeface="Arial" panose="020B0604020202020204" pitchFamily="34" charset="0"/>
                <a:cs typeface="Arial" panose="020B0604020202020204" pitchFamily="34" charset="0"/>
              </a:rPr>
              <a:t>ay gap audit/ </a:t>
            </a:r>
            <a:r>
              <a:rPr lang="en-GB" sz="7200" dirty="0">
                <a:solidFill>
                  <a:schemeClr val="tx1">
                    <a:lumMod val="75000"/>
                    <a:lumOff val="25000"/>
                  </a:schemeClr>
                </a:solidFill>
                <a:latin typeface="Arial" panose="020B0604020202020204" pitchFamily="34" charset="0"/>
                <a:cs typeface="Arial" panose="020B0604020202020204" pitchFamily="34" charset="0"/>
              </a:rPr>
              <a:t>g</a:t>
            </a:r>
            <a:r>
              <a:rPr lang="en-GB" sz="7200" dirty="0" smtClean="0">
                <a:solidFill>
                  <a:schemeClr val="tx1">
                    <a:lumMod val="75000"/>
                    <a:lumOff val="25000"/>
                  </a:schemeClr>
                </a:solidFill>
                <a:latin typeface="Arial" panose="020B0604020202020204" pitchFamily="34" charset="0"/>
                <a:cs typeface="Arial" panose="020B0604020202020204" pitchFamily="34" charset="0"/>
              </a:rPr>
              <a:t>ender equality</a:t>
            </a:r>
            <a:endParaRPr lang="en-GB" sz="7200" dirty="0">
              <a:solidFill>
                <a:schemeClr val="tx1">
                  <a:lumMod val="75000"/>
                  <a:lumOff val="25000"/>
                </a:schemeClr>
              </a:solidFill>
              <a:latin typeface="Arial" panose="020B0604020202020204" pitchFamily="34" charset="0"/>
              <a:cs typeface="Arial" panose="020B0604020202020204" pitchFamily="34" charset="0"/>
            </a:endParaRPr>
          </a:p>
          <a:p>
            <a:pPr lvl="0">
              <a:buClr>
                <a:schemeClr val="accent6"/>
              </a:buClr>
              <a:buFont typeface="Wingdings" panose="05000000000000000000" pitchFamily="2" charset="2"/>
              <a:buChar char="§"/>
            </a:pPr>
            <a:endParaRPr lang="en-GB" sz="7200" dirty="0" smtClean="0">
              <a:solidFill>
                <a:schemeClr val="tx1">
                  <a:lumMod val="75000"/>
                  <a:lumOff val="25000"/>
                </a:schemeClr>
              </a:solidFill>
              <a:latin typeface="Arial" panose="020B0604020202020204" pitchFamily="34" charset="0"/>
              <a:cs typeface="Arial" panose="020B0604020202020204" pitchFamily="34" charset="0"/>
            </a:endParaRPr>
          </a:p>
          <a:p>
            <a:pPr lvl="0">
              <a:buClr>
                <a:schemeClr val="accent6"/>
              </a:buClr>
              <a:buFont typeface="Wingdings" panose="05000000000000000000" pitchFamily="2" charset="2"/>
              <a:buChar char="§"/>
            </a:pPr>
            <a:r>
              <a:rPr lang="en-GB" sz="7200" dirty="0" smtClean="0">
                <a:solidFill>
                  <a:schemeClr val="tx1">
                    <a:lumMod val="75000"/>
                    <a:lumOff val="25000"/>
                  </a:schemeClr>
                </a:solidFill>
                <a:latin typeface="Arial" panose="020B0604020202020204" pitchFamily="34" charset="0"/>
                <a:cs typeface="Arial" panose="020B0604020202020204" pitchFamily="34" charset="0"/>
              </a:rPr>
              <a:t>Dedicated </a:t>
            </a:r>
            <a:r>
              <a:rPr lang="en-GB" sz="7200" dirty="0">
                <a:solidFill>
                  <a:schemeClr val="tx1">
                    <a:lumMod val="75000"/>
                    <a:lumOff val="25000"/>
                  </a:schemeClr>
                </a:solidFill>
                <a:latin typeface="Arial" panose="020B0604020202020204" pitchFamily="34" charset="0"/>
                <a:cs typeface="Arial" panose="020B0604020202020204" pitchFamily="34" charset="0"/>
              </a:rPr>
              <a:t>staff survey action plan in response to key  themes identified in the result.</a:t>
            </a:r>
          </a:p>
          <a:p>
            <a:pPr>
              <a:buClr>
                <a:schemeClr val="accent6"/>
              </a:buClr>
              <a:buFont typeface="Wingdings" panose="05000000000000000000" pitchFamily="2" charset="2"/>
              <a:buChar char="§"/>
            </a:pPr>
            <a:endParaRPr lang="en-GB" sz="7200" dirty="0" smtClean="0">
              <a:solidFill>
                <a:schemeClr val="tx1">
                  <a:lumMod val="75000"/>
                  <a:lumOff val="25000"/>
                </a:schemeClr>
              </a:solidFill>
              <a:latin typeface="Arial" panose="020B0604020202020204" pitchFamily="34" charset="0"/>
              <a:cs typeface="Arial" panose="020B0604020202020204" pitchFamily="34" charset="0"/>
            </a:endParaRPr>
          </a:p>
          <a:p>
            <a:pPr>
              <a:buClr>
                <a:schemeClr val="accent6"/>
              </a:buClr>
              <a:buFont typeface="Wingdings" panose="05000000000000000000" pitchFamily="2" charset="2"/>
              <a:buChar char="§"/>
            </a:pPr>
            <a:r>
              <a:rPr lang="en-GB" sz="7200" dirty="0" smtClean="0">
                <a:solidFill>
                  <a:schemeClr val="tx1">
                    <a:lumMod val="75000"/>
                    <a:lumOff val="25000"/>
                  </a:schemeClr>
                </a:solidFill>
                <a:latin typeface="Arial" panose="020B0604020202020204" pitchFamily="34" charset="0"/>
                <a:cs typeface="Arial" panose="020B0604020202020204" pitchFamily="34" charset="0"/>
              </a:rPr>
              <a:t>Renewed </a:t>
            </a:r>
            <a:r>
              <a:rPr lang="en-GB" sz="7200" dirty="0">
                <a:solidFill>
                  <a:schemeClr val="tx1">
                    <a:lumMod val="75000"/>
                    <a:lumOff val="25000"/>
                  </a:schemeClr>
                </a:solidFill>
                <a:latin typeface="Arial" panose="020B0604020202020204" pitchFamily="34" charset="0"/>
                <a:cs typeface="Arial" panose="020B0604020202020204" pitchFamily="34" charset="0"/>
              </a:rPr>
              <a:t>approach to </a:t>
            </a:r>
            <a:r>
              <a:rPr lang="en-GB" sz="7200" dirty="0" smtClean="0">
                <a:solidFill>
                  <a:schemeClr val="tx1">
                    <a:lumMod val="75000"/>
                    <a:lumOff val="25000"/>
                  </a:schemeClr>
                </a:solidFill>
                <a:latin typeface="Arial" panose="020B0604020202020204" pitchFamily="34" charset="0"/>
                <a:cs typeface="Arial" panose="020B0604020202020204" pitchFamily="34" charset="0"/>
              </a:rPr>
              <a:t>civility &amp; respect </a:t>
            </a:r>
            <a:r>
              <a:rPr lang="en-GB" sz="7200" dirty="0">
                <a:solidFill>
                  <a:schemeClr val="tx1">
                    <a:lumMod val="75000"/>
                    <a:lumOff val="25000"/>
                  </a:schemeClr>
                </a:solidFill>
                <a:latin typeface="Arial" panose="020B0604020202020204" pitchFamily="34" charset="0"/>
                <a:cs typeface="Arial" panose="020B0604020202020204" pitchFamily="34" charset="0"/>
              </a:rPr>
              <a:t>in the workplace – wider culture change including policy change </a:t>
            </a:r>
            <a:endParaRPr lang="en-GB" sz="7200" dirty="0" smtClean="0">
              <a:solidFill>
                <a:schemeClr val="tx1">
                  <a:lumMod val="75000"/>
                  <a:lumOff val="25000"/>
                </a:schemeClr>
              </a:solidFill>
              <a:latin typeface="Arial" panose="020B0604020202020204" pitchFamily="34" charset="0"/>
              <a:cs typeface="Arial" panose="020B0604020202020204" pitchFamily="34" charset="0"/>
            </a:endParaRPr>
          </a:p>
          <a:p>
            <a:pPr>
              <a:buClr>
                <a:schemeClr val="accent6"/>
              </a:buClr>
              <a:buFont typeface="Wingdings" panose="05000000000000000000" pitchFamily="2" charset="2"/>
              <a:buChar char="§"/>
            </a:pPr>
            <a:endParaRPr lang="en-GB" sz="7200" dirty="0" smtClean="0">
              <a:solidFill>
                <a:schemeClr val="tx1">
                  <a:lumMod val="75000"/>
                  <a:lumOff val="25000"/>
                </a:schemeClr>
              </a:solidFill>
              <a:latin typeface="Arial" panose="020B0604020202020204" pitchFamily="34" charset="0"/>
              <a:cs typeface="Arial" panose="020B0604020202020204" pitchFamily="34" charset="0"/>
            </a:endParaRPr>
          </a:p>
          <a:p>
            <a:pPr>
              <a:buClr>
                <a:schemeClr val="accent6"/>
              </a:buClr>
              <a:buFont typeface="Wingdings" panose="05000000000000000000" pitchFamily="2" charset="2"/>
              <a:buChar char="§"/>
            </a:pPr>
            <a:r>
              <a:rPr lang="en-GB" sz="7200" dirty="0" smtClean="0">
                <a:solidFill>
                  <a:schemeClr val="tx1">
                    <a:lumMod val="75000"/>
                    <a:lumOff val="25000"/>
                  </a:schemeClr>
                </a:solidFill>
                <a:latin typeface="Arial" panose="020B0604020202020204" pitchFamily="34" charset="0"/>
                <a:cs typeface="Arial" panose="020B0604020202020204" pitchFamily="34" charset="0"/>
              </a:rPr>
              <a:t>Work with OD to develop </a:t>
            </a:r>
            <a:r>
              <a:rPr lang="en-GB" sz="7200" dirty="0">
                <a:solidFill>
                  <a:schemeClr val="tx1">
                    <a:lumMod val="75000"/>
                    <a:lumOff val="25000"/>
                  </a:schemeClr>
                </a:solidFill>
                <a:latin typeface="Arial" panose="020B0604020202020204" pitchFamily="34" charset="0"/>
                <a:cs typeface="Arial" panose="020B0604020202020204" pitchFamily="34" charset="0"/>
              </a:rPr>
              <a:t>our </a:t>
            </a:r>
            <a:r>
              <a:rPr lang="en-GB" sz="7200" dirty="0" smtClean="0">
                <a:solidFill>
                  <a:schemeClr val="tx1">
                    <a:lumMod val="75000"/>
                    <a:lumOff val="25000"/>
                  </a:schemeClr>
                </a:solidFill>
                <a:latin typeface="Arial" panose="020B0604020202020204" pitchFamily="34" charset="0"/>
                <a:cs typeface="Arial" panose="020B0604020202020204" pitchFamily="34" charset="0"/>
              </a:rPr>
              <a:t>approach </a:t>
            </a:r>
            <a:r>
              <a:rPr lang="en-GB" sz="7200" dirty="0">
                <a:solidFill>
                  <a:schemeClr val="tx1">
                    <a:lumMod val="75000"/>
                    <a:lumOff val="25000"/>
                  </a:schemeClr>
                </a:solidFill>
                <a:latin typeface="Arial" panose="020B0604020202020204" pitchFamily="34" charset="0"/>
                <a:cs typeface="Arial" panose="020B0604020202020204" pitchFamily="34" charset="0"/>
              </a:rPr>
              <a:t>to </a:t>
            </a:r>
            <a:r>
              <a:rPr lang="en-GB" sz="7200" dirty="0" smtClean="0">
                <a:solidFill>
                  <a:schemeClr val="tx1">
                    <a:lumMod val="75000"/>
                    <a:lumOff val="25000"/>
                  </a:schemeClr>
                </a:solidFill>
                <a:latin typeface="Arial" panose="020B0604020202020204" pitchFamily="34" charset="0"/>
                <a:cs typeface="Arial" panose="020B0604020202020204" pitchFamily="34" charset="0"/>
              </a:rPr>
              <a:t>EDI related </a:t>
            </a:r>
            <a:r>
              <a:rPr lang="en-GB" sz="7200" dirty="0">
                <a:solidFill>
                  <a:schemeClr val="tx1">
                    <a:lumMod val="75000"/>
                    <a:lumOff val="25000"/>
                  </a:schemeClr>
                </a:solidFill>
                <a:latin typeface="Arial" panose="020B0604020202020204" pitchFamily="34" charset="0"/>
                <a:cs typeface="Arial" panose="020B0604020202020204" pitchFamily="34" charset="0"/>
              </a:rPr>
              <a:t>training </a:t>
            </a:r>
            <a:r>
              <a:rPr lang="en-GB" sz="7200" dirty="0" smtClean="0">
                <a:solidFill>
                  <a:schemeClr val="tx1">
                    <a:lumMod val="75000"/>
                    <a:lumOff val="25000"/>
                  </a:schemeClr>
                </a:solidFill>
                <a:latin typeface="Arial" panose="020B0604020202020204" pitchFamily="34" charset="0"/>
                <a:cs typeface="Arial" panose="020B0604020202020204" pitchFamily="34" charset="0"/>
              </a:rPr>
              <a:t>with </a:t>
            </a:r>
            <a:r>
              <a:rPr lang="en-GB" sz="7200" dirty="0">
                <a:solidFill>
                  <a:schemeClr val="tx1">
                    <a:lumMod val="75000"/>
                    <a:lumOff val="25000"/>
                  </a:schemeClr>
                </a:solidFill>
                <a:latin typeface="Arial" panose="020B0604020202020204" pitchFamily="34" charset="0"/>
                <a:cs typeface="Arial" panose="020B0604020202020204" pitchFamily="34" charset="0"/>
              </a:rPr>
              <a:t>focus on creating ‘safe spaces</a:t>
            </a:r>
            <a:r>
              <a:rPr lang="en-GB" sz="7200" dirty="0" smtClean="0">
                <a:solidFill>
                  <a:schemeClr val="tx1">
                    <a:lumMod val="75000"/>
                    <a:lumOff val="25000"/>
                  </a:schemeClr>
                </a:solidFill>
                <a:latin typeface="Arial" panose="020B0604020202020204" pitchFamily="34" charset="0"/>
                <a:cs typeface="Arial" panose="020B0604020202020204" pitchFamily="34" charset="0"/>
              </a:rPr>
              <a:t>’ for open discussions (e.g. anti-racism)</a:t>
            </a:r>
            <a:endParaRPr lang="en-GB" sz="7200" dirty="0">
              <a:solidFill>
                <a:schemeClr val="tx1">
                  <a:lumMod val="75000"/>
                  <a:lumOff val="25000"/>
                </a:schemeClr>
              </a:solidFill>
              <a:latin typeface="Arial" panose="020B0604020202020204" pitchFamily="34" charset="0"/>
              <a:cs typeface="Arial" panose="020B0604020202020204" pitchFamily="34" charset="0"/>
            </a:endParaRPr>
          </a:p>
          <a:p>
            <a:pPr marL="0" indent="0">
              <a:buClr>
                <a:schemeClr val="accent6"/>
              </a:buClr>
              <a:buNone/>
            </a:pPr>
            <a:endParaRPr lang="en-GB" sz="7200" dirty="0">
              <a:solidFill>
                <a:schemeClr val="tx1">
                  <a:lumMod val="75000"/>
                  <a:lumOff val="25000"/>
                </a:schemeClr>
              </a:solidFill>
              <a:latin typeface="Arial" panose="020B0604020202020204" pitchFamily="34" charset="0"/>
              <a:cs typeface="Arial" panose="020B0604020202020204" pitchFamily="34" charset="0"/>
            </a:endParaRPr>
          </a:p>
          <a:p>
            <a:pPr>
              <a:buClr>
                <a:schemeClr val="accent6"/>
              </a:buClr>
              <a:buFont typeface="Wingdings" panose="05000000000000000000" pitchFamily="2" charset="2"/>
              <a:buChar char="§"/>
            </a:pPr>
            <a:r>
              <a:rPr lang="en-GB" sz="7200" dirty="0" smtClean="0">
                <a:solidFill>
                  <a:schemeClr val="tx1">
                    <a:lumMod val="75000"/>
                    <a:lumOff val="25000"/>
                  </a:schemeClr>
                </a:solidFill>
                <a:latin typeface="Arial" panose="020B0604020202020204" pitchFamily="34" charset="0"/>
                <a:cs typeface="Arial" panose="020B0604020202020204" pitchFamily="34" charset="0"/>
              </a:rPr>
              <a:t>Development of an internal mediation service – Early Resolution</a:t>
            </a:r>
          </a:p>
          <a:p>
            <a:pPr marL="0" indent="0">
              <a:buClr>
                <a:schemeClr val="accent6"/>
              </a:buClr>
              <a:buNone/>
            </a:pPr>
            <a:endParaRPr lang="en-GB" sz="7200" dirty="0">
              <a:solidFill>
                <a:schemeClr val="tx1">
                  <a:lumMod val="75000"/>
                  <a:lumOff val="25000"/>
                </a:schemeClr>
              </a:solidFill>
              <a:latin typeface="Arial" panose="020B0604020202020204" pitchFamily="34" charset="0"/>
              <a:cs typeface="Arial" panose="020B0604020202020204" pitchFamily="34" charset="0"/>
            </a:endParaRPr>
          </a:p>
          <a:p>
            <a:pPr>
              <a:buClr>
                <a:schemeClr val="accent6"/>
              </a:buClr>
              <a:buFont typeface="Wingdings" panose="05000000000000000000" pitchFamily="2" charset="2"/>
              <a:buChar char="§"/>
            </a:pPr>
            <a:r>
              <a:rPr lang="en-GB" sz="7200" dirty="0">
                <a:solidFill>
                  <a:schemeClr val="tx1">
                    <a:lumMod val="75000"/>
                    <a:lumOff val="25000"/>
                  </a:schemeClr>
                </a:solidFill>
                <a:latin typeface="Arial" panose="020B0604020202020204" pitchFamily="34" charset="0"/>
                <a:cs typeface="Arial" panose="020B0604020202020204" pitchFamily="34" charset="0"/>
              </a:rPr>
              <a:t>Continue to raise the profile of equality, diversity &amp; inclusion across the Trust embedding EDI in everything we do</a:t>
            </a:r>
          </a:p>
          <a:p>
            <a:pPr>
              <a:buClr>
                <a:schemeClr val="accent6"/>
              </a:buClr>
              <a:buFont typeface="Wingdings" panose="05000000000000000000" pitchFamily="2" charset="2"/>
              <a:buChar char="§"/>
            </a:pPr>
            <a:endParaRPr lang="en-GB" sz="8000" dirty="0" smtClean="0">
              <a:solidFill>
                <a:schemeClr val="tx1">
                  <a:lumMod val="75000"/>
                  <a:lumOff val="25000"/>
                </a:schemeClr>
              </a:solidFill>
              <a:latin typeface="Arial" panose="020B0604020202020204" pitchFamily="34" charset="0"/>
              <a:cs typeface="Arial" panose="020B0604020202020204" pitchFamily="34" charset="0"/>
            </a:endParaRPr>
          </a:p>
          <a:p>
            <a:pPr marL="0" indent="0">
              <a:buClr>
                <a:schemeClr val="accent6"/>
              </a:buClr>
              <a:buNone/>
            </a:pPr>
            <a:endParaRPr lang="en-GB" sz="8000" dirty="0" smtClean="0">
              <a:solidFill>
                <a:schemeClr val="tx1">
                  <a:lumMod val="75000"/>
                  <a:lumOff val="25000"/>
                </a:schemeClr>
              </a:solidFill>
              <a:latin typeface="Arial" panose="020B0604020202020204" pitchFamily="34" charset="0"/>
              <a:cs typeface="Arial" panose="020B0604020202020204" pitchFamily="34" charset="0"/>
            </a:endParaRPr>
          </a:p>
          <a:p>
            <a:pPr marL="0" indent="0">
              <a:buClr>
                <a:schemeClr val="accent6"/>
              </a:buClr>
              <a:buNone/>
            </a:pPr>
            <a:endParaRPr lang="en-GB" sz="8000" dirty="0" smtClean="0">
              <a:solidFill>
                <a:schemeClr val="tx1">
                  <a:lumMod val="75000"/>
                  <a:lumOff val="25000"/>
                </a:schemeClr>
              </a:solidFill>
              <a:latin typeface="Arial" panose="020B0604020202020204" pitchFamily="34" charset="0"/>
              <a:cs typeface="Arial" panose="020B0604020202020204" pitchFamily="34" charset="0"/>
            </a:endParaRPr>
          </a:p>
          <a:p>
            <a:pPr marL="0" indent="0">
              <a:buClr>
                <a:schemeClr val="accent6"/>
              </a:buClr>
              <a:buNone/>
            </a:pPr>
            <a:endParaRPr lang="en-GB" sz="8000" dirty="0" smtClean="0">
              <a:solidFill>
                <a:schemeClr val="tx1">
                  <a:lumMod val="50000"/>
                  <a:lumOff val="50000"/>
                </a:schemeClr>
              </a:solidFill>
            </a:endParaRPr>
          </a:p>
          <a:p>
            <a:pPr marL="0" indent="0">
              <a:buNone/>
            </a:pPr>
            <a:endParaRPr lang="en-GB" sz="3800" dirty="0" smtClean="0"/>
          </a:p>
          <a:p>
            <a:endParaRPr lang="en-GB" sz="2800" dirty="0" smtClean="0"/>
          </a:p>
        </p:txBody>
      </p:sp>
    </p:spTree>
    <p:extLst>
      <p:ext uri="{BB962C8B-B14F-4D97-AF65-F5344CB8AC3E}">
        <p14:creationId xmlns:p14="http://schemas.microsoft.com/office/powerpoint/2010/main" val="30191822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0000"/>
            <a:lum/>
            <a:extLst>
              <a:ext uri="{BEBA8EAE-BF5A-486C-A8C5-ECC9F3942E4B}">
                <a14:imgProps xmlns:a14="http://schemas.microsoft.com/office/drawing/2010/main">
                  <a14:imgLayer r:embed="rId4">
                    <a14:imgEffect>
                      <a14:saturation sat="5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457200" y="274638"/>
            <a:ext cx="4978896" cy="142617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endParaRPr lang="en-GB" dirty="0">
              <a:solidFill>
                <a:schemeClr val="tx2"/>
              </a:solidFill>
            </a:endParaRPr>
          </a:p>
        </p:txBody>
      </p:sp>
      <p:sp>
        <p:nvSpPr>
          <p:cNvPr id="3" name="TextBox 2"/>
          <p:cNvSpPr txBox="1"/>
          <p:nvPr/>
        </p:nvSpPr>
        <p:spPr>
          <a:xfrm>
            <a:off x="457200" y="432839"/>
            <a:ext cx="5266928" cy="646331"/>
          </a:xfrm>
          <a:prstGeom prst="rect">
            <a:avLst/>
          </a:prstGeom>
          <a:noFill/>
        </p:spPr>
        <p:txBody>
          <a:bodyPr wrap="square" rtlCol="0">
            <a:spAutoFit/>
          </a:bodyPr>
          <a:lstStyle/>
          <a:p>
            <a:r>
              <a:rPr lang="en-GB" sz="3600" b="1" dirty="0" smtClean="0">
                <a:latin typeface="Arial" panose="020B0604020202020204" pitchFamily="34" charset="0"/>
                <a:cs typeface="Arial" panose="020B0604020202020204" pitchFamily="34" charset="0"/>
              </a:rPr>
              <a:t>Current EDI landscape</a:t>
            </a:r>
          </a:p>
        </p:txBody>
      </p:sp>
      <p:sp>
        <p:nvSpPr>
          <p:cNvPr id="5" name="Content Placeholder 4"/>
          <p:cNvSpPr>
            <a:spLocks noGrp="1"/>
          </p:cNvSpPr>
          <p:nvPr>
            <p:ph idx="1"/>
          </p:nvPr>
        </p:nvSpPr>
        <p:spPr>
          <a:xfrm>
            <a:off x="179512" y="1484784"/>
            <a:ext cx="8784976" cy="4680520"/>
          </a:xfrm>
        </p:spPr>
        <p:txBody>
          <a:bodyPr>
            <a:normAutofit fontScale="40000" lnSpcReduction="20000"/>
          </a:bodyPr>
          <a:lstStyle/>
          <a:p>
            <a:pPr>
              <a:buClr>
                <a:schemeClr val="accent6"/>
              </a:buClr>
            </a:pPr>
            <a:r>
              <a:rPr lang="en-GB" sz="5100" b="1" dirty="0" smtClean="0"/>
              <a:t>NHS People Plan – “Belonging”</a:t>
            </a:r>
          </a:p>
          <a:p>
            <a:pPr lvl="1">
              <a:buClr>
                <a:schemeClr val="accent6"/>
              </a:buClr>
            </a:pPr>
            <a:r>
              <a:rPr lang="en-GB" sz="4500" dirty="0" smtClean="0">
                <a:solidFill>
                  <a:schemeClr val="tx2">
                    <a:lumMod val="50000"/>
                  </a:schemeClr>
                </a:solidFill>
              </a:rPr>
              <a:t>The </a:t>
            </a:r>
            <a:r>
              <a:rPr lang="en-GB" sz="4500" dirty="0">
                <a:solidFill>
                  <a:schemeClr val="tx2">
                    <a:lumMod val="50000"/>
                  </a:schemeClr>
                </a:solidFill>
              </a:rPr>
              <a:t>NHS must welcome all, with a culture of </a:t>
            </a:r>
            <a:r>
              <a:rPr lang="en-GB" sz="4500" dirty="0" smtClean="0">
                <a:solidFill>
                  <a:schemeClr val="tx2">
                    <a:lumMod val="50000"/>
                  </a:schemeClr>
                </a:solidFill>
              </a:rPr>
              <a:t>“belonging” </a:t>
            </a:r>
            <a:r>
              <a:rPr lang="en-GB" sz="4500" dirty="0">
                <a:solidFill>
                  <a:schemeClr val="tx2">
                    <a:lumMod val="50000"/>
                  </a:schemeClr>
                </a:solidFill>
              </a:rPr>
              <a:t>and trust. We must understand, encourage and celebrate diversity in all its forms. Discrimination, violence and bullying have no place. If we do not role model this culture, then how can our patients expect to be treated equitably, and as individuals</a:t>
            </a:r>
            <a:r>
              <a:rPr lang="en-GB" sz="4500" dirty="0" smtClean="0">
                <a:solidFill>
                  <a:schemeClr val="tx2">
                    <a:lumMod val="50000"/>
                  </a:schemeClr>
                </a:solidFill>
              </a:rPr>
              <a:t>?</a:t>
            </a:r>
          </a:p>
          <a:p>
            <a:pPr marL="457200" lvl="1" indent="0">
              <a:buClr>
                <a:schemeClr val="accent6"/>
              </a:buClr>
              <a:buNone/>
            </a:pPr>
            <a:endParaRPr lang="en-GB" sz="3300" dirty="0" smtClean="0">
              <a:solidFill>
                <a:schemeClr val="tx2">
                  <a:lumMod val="75000"/>
                </a:schemeClr>
              </a:solidFill>
            </a:endParaRPr>
          </a:p>
          <a:p>
            <a:pPr>
              <a:buClr>
                <a:schemeClr val="accent6"/>
              </a:buClr>
            </a:pPr>
            <a:r>
              <a:rPr lang="en-GB" sz="5100" b="1" dirty="0" smtClean="0"/>
              <a:t>WY&amp;H H&amp;CP – “Tackling health inequalities review for BAME communities and colleagues” 4 key themes</a:t>
            </a:r>
          </a:p>
          <a:p>
            <a:pPr lvl="1">
              <a:buClr>
                <a:schemeClr val="accent6"/>
              </a:buClr>
            </a:pPr>
            <a:r>
              <a:rPr lang="en-GB" sz="4500" dirty="0" smtClean="0">
                <a:solidFill>
                  <a:schemeClr val="tx2">
                    <a:lumMod val="50000"/>
                  </a:schemeClr>
                </a:solidFill>
              </a:rPr>
              <a:t>Improving access to safe work for BAME people in West Yorkshire and Harrogate</a:t>
            </a:r>
          </a:p>
          <a:p>
            <a:pPr lvl="1">
              <a:buClr>
                <a:schemeClr val="accent6"/>
              </a:buClr>
            </a:pPr>
            <a:r>
              <a:rPr lang="en-GB" sz="4500" dirty="0" smtClean="0">
                <a:solidFill>
                  <a:schemeClr val="tx2">
                    <a:lumMod val="50000"/>
                  </a:schemeClr>
                </a:solidFill>
              </a:rPr>
              <a:t>Ensuring the Partnership’s leadership is reflective of its communities</a:t>
            </a:r>
          </a:p>
          <a:p>
            <a:pPr lvl="1">
              <a:buClr>
                <a:schemeClr val="accent6"/>
              </a:buClr>
            </a:pPr>
            <a:r>
              <a:rPr lang="en-GB" sz="4500" dirty="0" smtClean="0">
                <a:solidFill>
                  <a:schemeClr val="tx2">
                    <a:lumMod val="50000"/>
                  </a:schemeClr>
                </a:solidFill>
              </a:rPr>
              <a:t>Population planning – using information to make sure services meet different groups of people’s needs</a:t>
            </a:r>
          </a:p>
          <a:p>
            <a:pPr lvl="1">
              <a:buClr>
                <a:schemeClr val="accent6"/>
              </a:buClr>
            </a:pPr>
            <a:r>
              <a:rPr lang="en-GB" sz="4500" dirty="0" smtClean="0">
                <a:solidFill>
                  <a:schemeClr val="tx2">
                    <a:lumMod val="50000"/>
                  </a:schemeClr>
                </a:solidFill>
              </a:rPr>
              <a:t>Reducing inequalities in mental health outcomes by ethnicity</a:t>
            </a:r>
          </a:p>
          <a:p>
            <a:pPr lvl="1">
              <a:buClr>
                <a:schemeClr val="accent6"/>
              </a:buClr>
            </a:pPr>
            <a:endParaRPr lang="en-GB" sz="4500" b="1" dirty="0">
              <a:solidFill>
                <a:schemeClr val="tx2">
                  <a:lumMod val="50000"/>
                </a:schemeClr>
              </a:solidFill>
            </a:endParaRPr>
          </a:p>
          <a:p>
            <a:pPr marL="365125" lvl="1" indent="-282575">
              <a:buClr>
                <a:schemeClr val="accent6"/>
              </a:buClr>
            </a:pPr>
            <a:r>
              <a:rPr lang="en-GB" sz="5000" b="1" dirty="0" smtClean="0"/>
              <a:t>Bradford District &amp; Craven Integrated People Plan  – Integrated People Plan with focus on Inclusion and Belonging</a:t>
            </a:r>
            <a:endParaRPr lang="en-GB" sz="5000" b="1" dirty="0"/>
          </a:p>
        </p:txBody>
      </p:sp>
    </p:spTree>
    <p:extLst>
      <p:ext uri="{BB962C8B-B14F-4D97-AF65-F5344CB8AC3E}">
        <p14:creationId xmlns:p14="http://schemas.microsoft.com/office/powerpoint/2010/main" val="11754606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10146"/>
          </a:xfrm>
        </p:spPr>
        <p:txBody>
          <a:bodyPr>
            <a:noAutofit/>
          </a:bodyPr>
          <a:lstStyle/>
          <a:p>
            <a:pPr algn="l"/>
            <a:r>
              <a:rPr lang="en-GB" sz="3200" b="1" dirty="0">
                <a:solidFill>
                  <a:schemeClr val="tx2"/>
                </a:solidFill>
                <a:latin typeface="Arial" panose="020B0604020202020204" pitchFamily="34" charset="0"/>
                <a:cs typeface="Arial" panose="020B0604020202020204" pitchFamily="34" charset="0"/>
              </a:rPr>
              <a:t>Next Steps: </a:t>
            </a:r>
            <a:r>
              <a:rPr lang="en-GB" sz="3200" dirty="0">
                <a:solidFill>
                  <a:schemeClr val="tx2"/>
                </a:solidFill>
                <a:latin typeface="Arial" panose="020B0604020202020204" pitchFamily="34" charset="0"/>
                <a:cs typeface="Arial" panose="020B0604020202020204" pitchFamily="34" charset="0"/>
              </a:rPr>
              <a:t>“The way forward” </a:t>
            </a:r>
            <a:r>
              <a:rPr lang="en-GB" sz="3200" b="1" dirty="0">
                <a:solidFill>
                  <a:schemeClr val="tx2"/>
                </a:solidFill>
                <a:latin typeface="Arial" panose="020B0604020202020204" pitchFamily="34" charset="0"/>
                <a:cs typeface="Arial" panose="020B0604020202020204" pitchFamily="34" charset="0"/>
              </a:rPr>
              <a:t/>
            </a:r>
            <a:br>
              <a:rPr lang="en-GB" sz="3200" b="1" dirty="0">
                <a:solidFill>
                  <a:schemeClr val="tx2"/>
                </a:solidFill>
                <a:latin typeface="Arial" panose="020B0604020202020204" pitchFamily="34" charset="0"/>
                <a:cs typeface="Arial" panose="020B0604020202020204" pitchFamily="34" charset="0"/>
              </a:rPr>
            </a:br>
            <a:endParaRPr lang="en-GB" sz="3200" b="1" dirty="0">
              <a:solidFill>
                <a:schemeClr val="tx2"/>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95536" y="1412776"/>
            <a:ext cx="8229600" cy="5040560"/>
          </a:xfrm>
        </p:spPr>
        <p:txBody>
          <a:bodyPr>
            <a:normAutofit fontScale="32500" lnSpcReduction="20000"/>
          </a:bodyPr>
          <a:lstStyle/>
          <a:p>
            <a:pPr marL="0" indent="0">
              <a:buClr>
                <a:schemeClr val="accent6"/>
              </a:buClr>
              <a:buNone/>
            </a:pPr>
            <a:endParaRPr lang="en-GB" sz="5500" dirty="0">
              <a:solidFill>
                <a:schemeClr val="tx1">
                  <a:lumMod val="75000"/>
                  <a:lumOff val="25000"/>
                </a:schemeClr>
              </a:solidFill>
              <a:latin typeface="Arial" panose="020B0604020202020204" pitchFamily="34" charset="0"/>
              <a:cs typeface="Arial" panose="020B0604020202020204" pitchFamily="34" charset="0"/>
            </a:endParaRPr>
          </a:p>
          <a:p>
            <a:pPr>
              <a:buClr>
                <a:schemeClr val="accent6"/>
              </a:buClr>
              <a:buFont typeface="Wingdings" panose="05000000000000000000" pitchFamily="2" charset="2"/>
              <a:buChar char="§"/>
            </a:pPr>
            <a:r>
              <a:rPr lang="en-GB" sz="5500" dirty="0">
                <a:solidFill>
                  <a:schemeClr val="tx1">
                    <a:lumMod val="75000"/>
                    <a:lumOff val="25000"/>
                  </a:schemeClr>
                </a:solidFill>
                <a:latin typeface="Arial" panose="020B0604020202020204" pitchFamily="34" charset="0"/>
                <a:cs typeface="Arial" panose="020B0604020202020204" pitchFamily="34" charset="0"/>
              </a:rPr>
              <a:t>Continue to develop the Equality and Diversity Council, chaired by CEO </a:t>
            </a:r>
          </a:p>
          <a:p>
            <a:pPr lvl="0">
              <a:spcBef>
                <a:spcPts val="0"/>
              </a:spcBef>
              <a:buClr>
                <a:schemeClr val="accent6"/>
              </a:buClr>
              <a:buFont typeface="Wingdings" panose="05000000000000000000" pitchFamily="2" charset="2"/>
              <a:buChar char="§"/>
              <a:defRPr/>
            </a:pPr>
            <a:endParaRPr lang="en-GB" sz="5500" dirty="0" smtClean="0">
              <a:solidFill>
                <a:schemeClr val="tx1">
                  <a:lumMod val="75000"/>
                  <a:lumOff val="25000"/>
                </a:schemeClr>
              </a:solidFill>
              <a:latin typeface="Arial" panose="020B0604020202020204" pitchFamily="34" charset="0"/>
              <a:cs typeface="Arial" panose="020B0604020202020204" pitchFamily="34" charset="0"/>
            </a:endParaRPr>
          </a:p>
          <a:p>
            <a:pPr lvl="0">
              <a:spcBef>
                <a:spcPts val="0"/>
              </a:spcBef>
              <a:buClr>
                <a:schemeClr val="accent6"/>
              </a:buClr>
              <a:buFont typeface="Wingdings" panose="05000000000000000000" pitchFamily="2" charset="2"/>
              <a:buChar char="§"/>
              <a:defRPr/>
            </a:pPr>
            <a:r>
              <a:rPr lang="en-GB" sz="5500" dirty="0" smtClean="0">
                <a:solidFill>
                  <a:schemeClr val="tx1">
                    <a:lumMod val="75000"/>
                    <a:lumOff val="25000"/>
                  </a:schemeClr>
                </a:solidFill>
                <a:latin typeface="Arial" panose="020B0604020202020204" pitchFamily="34" charset="0"/>
                <a:cs typeface="Arial" panose="020B0604020202020204" pitchFamily="34" charset="0"/>
              </a:rPr>
              <a:t>Ensure all our staff equality networks continue to thrive </a:t>
            </a:r>
            <a:r>
              <a:rPr lang="en-GB" sz="5500" dirty="0">
                <a:solidFill>
                  <a:schemeClr val="tx1">
                    <a:lumMod val="75000"/>
                    <a:lumOff val="25000"/>
                  </a:schemeClr>
                </a:solidFill>
                <a:latin typeface="Arial" panose="020B0604020202020204" pitchFamily="34" charset="0"/>
                <a:cs typeface="Arial" panose="020B0604020202020204" pitchFamily="34" charset="0"/>
              </a:rPr>
              <a:t>in line with the national ambitions for staff </a:t>
            </a:r>
            <a:r>
              <a:rPr lang="en-GB" sz="5500" dirty="0" smtClean="0">
                <a:solidFill>
                  <a:schemeClr val="tx1">
                    <a:lumMod val="75000"/>
                    <a:lumOff val="25000"/>
                  </a:schemeClr>
                </a:solidFill>
                <a:latin typeface="Arial" panose="020B0604020202020204" pitchFamily="34" charset="0"/>
                <a:cs typeface="Arial" panose="020B0604020202020204" pitchFamily="34" charset="0"/>
              </a:rPr>
              <a:t>networks</a:t>
            </a:r>
          </a:p>
          <a:p>
            <a:pPr marL="457200" lvl="1" indent="0">
              <a:spcBef>
                <a:spcPts val="0"/>
              </a:spcBef>
              <a:buClr>
                <a:schemeClr val="accent6"/>
              </a:buClr>
              <a:buNone/>
              <a:defRPr/>
            </a:pPr>
            <a:endParaRPr lang="en-GB" sz="5500" dirty="0">
              <a:solidFill>
                <a:schemeClr val="tx1">
                  <a:lumMod val="75000"/>
                  <a:lumOff val="25000"/>
                </a:schemeClr>
              </a:solidFill>
              <a:latin typeface="Arial" panose="020B0604020202020204" pitchFamily="34" charset="0"/>
              <a:cs typeface="Arial" panose="020B0604020202020204" pitchFamily="34" charset="0"/>
            </a:endParaRPr>
          </a:p>
          <a:p>
            <a:pPr lvl="1">
              <a:spcBef>
                <a:spcPts val="0"/>
              </a:spcBef>
              <a:buClr>
                <a:schemeClr val="accent6"/>
              </a:buClr>
              <a:buFont typeface="Wingdings" panose="05000000000000000000" pitchFamily="2" charset="2"/>
              <a:buChar char="§"/>
              <a:defRPr/>
            </a:pPr>
            <a:r>
              <a:rPr lang="en-GB" sz="5500" dirty="0">
                <a:solidFill>
                  <a:schemeClr val="tx1">
                    <a:lumMod val="75000"/>
                    <a:lumOff val="25000"/>
                  </a:schemeClr>
                </a:solidFill>
                <a:latin typeface="Arial" panose="020B0604020202020204" pitchFamily="34" charset="0"/>
                <a:cs typeface="Arial" panose="020B0604020202020204" pitchFamily="34" charset="0"/>
              </a:rPr>
              <a:t>w</a:t>
            </a:r>
            <a:r>
              <a:rPr lang="en-GB" sz="5500" dirty="0" smtClean="0">
                <a:solidFill>
                  <a:schemeClr val="tx1">
                    <a:lumMod val="75000"/>
                    <a:lumOff val="25000"/>
                  </a:schemeClr>
                </a:solidFill>
                <a:latin typeface="Arial" panose="020B0604020202020204" pitchFamily="34" charset="0"/>
                <a:cs typeface="Arial" panose="020B0604020202020204" pitchFamily="34" charset="0"/>
              </a:rPr>
              <a:t>ork </a:t>
            </a:r>
            <a:r>
              <a:rPr lang="en-GB" sz="5500" dirty="0">
                <a:solidFill>
                  <a:schemeClr val="tx1">
                    <a:lumMod val="75000"/>
                    <a:lumOff val="25000"/>
                  </a:schemeClr>
                </a:solidFill>
                <a:latin typeface="Arial" panose="020B0604020202020204" pitchFamily="34" charset="0"/>
                <a:cs typeface="Arial" panose="020B0604020202020204" pitchFamily="34" charset="0"/>
              </a:rPr>
              <a:t>to engage further with the LGBT+ </a:t>
            </a:r>
            <a:r>
              <a:rPr lang="en-GB" sz="5500" dirty="0" smtClean="0">
                <a:solidFill>
                  <a:schemeClr val="tx1">
                    <a:lumMod val="75000"/>
                    <a:lumOff val="25000"/>
                  </a:schemeClr>
                </a:solidFill>
                <a:latin typeface="Arial" panose="020B0604020202020204" pitchFamily="34" charset="0"/>
                <a:cs typeface="Arial" panose="020B0604020202020204" pitchFamily="34" charset="0"/>
              </a:rPr>
              <a:t>and Enable staff networks, to ensure they are </a:t>
            </a:r>
            <a:r>
              <a:rPr lang="en-GB" sz="5500" dirty="0">
                <a:solidFill>
                  <a:schemeClr val="tx1">
                    <a:lumMod val="75000"/>
                    <a:lumOff val="25000"/>
                  </a:schemeClr>
                </a:solidFill>
                <a:latin typeface="Arial" panose="020B0604020202020204" pitchFamily="34" charset="0"/>
                <a:cs typeface="Arial" panose="020B0604020202020204" pitchFamily="34" charset="0"/>
              </a:rPr>
              <a:t>thriving in line with the other staff equality networks</a:t>
            </a:r>
          </a:p>
          <a:p>
            <a:pPr>
              <a:buClr>
                <a:schemeClr val="accent6"/>
              </a:buClr>
              <a:buFont typeface="Wingdings" panose="05000000000000000000" pitchFamily="2" charset="2"/>
              <a:buChar char="§"/>
            </a:pPr>
            <a:endParaRPr lang="en-GB" sz="5500" dirty="0" smtClean="0">
              <a:solidFill>
                <a:schemeClr val="tx1">
                  <a:lumMod val="75000"/>
                  <a:lumOff val="25000"/>
                </a:schemeClr>
              </a:solidFill>
              <a:latin typeface="Arial" panose="020B0604020202020204" pitchFamily="34" charset="0"/>
              <a:cs typeface="Arial" panose="020B0604020202020204" pitchFamily="34" charset="0"/>
            </a:endParaRPr>
          </a:p>
          <a:p>
            <a:pPr lvl="1">
              <a:buClr>
                <a:schemeClr val="accent6"/>
              </a:buClr>
              <a:buFont typeface="Wingdings" panose="05000000000000000000" pitchFamily="2" charset="2"/>
              <a:buChar char="§"/>
            </a:pPr>
            <a:r>
              <a:rPr lang="en-GB" sz="5500" dirty="0">
                <a:solidFill>
                  <a:schemeClr val="tx1">
                    <a:lumMod val="75000"/>
                    <a:lumOff val="25000"/>
                  </a:schemeClr>
                </a:solidFill>
                <a:latin typeface="Arial" panose="020B0604020202020204" pitchFamily="34" charset="0"/>
                <a:cs typeface="Arial" panose="020B0604020202020204" pitchFamily="34" charset="0"/>
              </a:rPr>
              <a:t>e</a:t>
            </a:r>
            <a:r>
              <a:rPr lang="en-GB" sz="5500" dirty="0" smtClean="0">
                <a:solidFill>
                  <a:schemeClr val="tx1">
                    <a:lumMod val="75000"/>
                    <a:lumOff val="25000"/>
                  </a:schemeClr>
                </a:solidFill>
                <a:latin typeface="Arial" panose="020B0604020202020204" pitchFamily="34" charset="0"/>
                <a:cs typeface="Arial" panose="020B0604020202020204" pitchFamily="34" charset="0"/>
              </a:rPr>
              <a:t>nsure </a:t>
            </a:r>
            <a:r>
              <a:rPr lang="en-GB" sz="5500" dirty="0">
                <a:solidFill>
                  <a:schemeClr val="tx1">
                    <a:lumMod val="75000"/>
                    <a:lumOff val="25000"/>
                  </a:schemeClr>
                </a:solidFill>
                <a:latin typeface="Arial" panose="020B0604020202020204" pitchFamily="34" charset="0"/>
                <a:cs typeface="Arial" panose="020B0604020202020204" pitchFamily="34" charset="0"/>
              </a:rPr>
              <a:t>s</a:t>
            </a:r>
            <a:r>
              <a:rPr lang="en-GB" sz="5500" dirty="0" smtClean="0">
                <a:solidFill>
                  <a:schemeClr val="tx1">
                    <a:lumMod val="75000"/>
                    <a:lumOff val="25000"/>
                  </a:schemeClr>
                </a:solidFill>
                <a:latin typeface="Arial" panose="020B0604020202020204" pitchFamily="34" charset="0"/>
                <a:cs typeface="Arial" panose="020B0604020202020204" pitchFamily="34" charset="0"/>
              </a:rPr>
              <a:t>taff equality networks are actively influencing the EDI agenda, they have a voice at decision making meetings </a:t>
            </a:r>
          </a:p>
          <a:p>
            <a:pPr>
              <a:buClr>
                <a:schemeClr val="accent6"/>
              </a:buClr>
              <a:buFont typeface="Wingdings" panose="05000000000000000000" pitchFamily="2" charset="2"/>
              <a:buChar char="§"/>
            </a:pPr>
            <a:endParaRPr lang="en-GB" sz="5500" dirty="0" smtClean="0">
              <a:solidFill>
                <a:schemeClr val="tx1">
                  <a:lumMod val="75000"/>
                  <a:lumOff val="25000"/>
                </a:schemeClr>
              </a:solidFill>
              <a:latin typeface="Arial" panose="020B0604020202020204" pitchFamily="34" charset="0"/>
              <a:cs typeface="Arial" panose="020B0604020202020204" pitchFamily="34" charset="0"/>
            </a:endParaRPr>
          </a:p>
          <a:p>
            <a:pPr lvl="0">
              <a:buClr>
                <a:schemeClr val="accent6"/>
              </a:buClr>
              <a:buFont typeface="Wingdings" panose="05000000000000000000" pitchFamily="2" charset="2"/>
              <a:buChar char="§"/>
            </a:pPr>
            <a:r>
              <a:rPr lang="en-GB" sz="5500" dirty="0" smtClean="0">
                <a:solidFill>
                  <a:schemeClr val="tx1">
                    <a:lumMod val="75000"/>
                    <a:lumOff val="25000"/>
                  </a:schemeClr>
                </a:solidFill>
                <a:latin typeface="Arial" panose="020B0604020202020204" pitchFamily="34" charset="0"/>
                <a:cs typeface="Arial" panose="020B0604020202020204" pitchFamily="34" charset="0"/>
              </a:rPr>
              <a:t>Development </a:t>
            </a:r>
            <a:r>
              <a:rPr lang="en-GB" sz="5500" dirty="0">
                <a:solidFill>
                  <a:schemeClr val="tx1">
                    <a:lumMod val="75000"/>
                    <a:lumOff val="25000"/>
                  </a:schemeClr>
                </a:solidFill>
                <a:latin typeface="Arial" panose="020B0604020202020204" pitchFamily="34" charset="0"/>
                <a:cs typeface="Arial" panose="020B0604020202020204" pitchFamily="34" charset="0"/>
              </a:rPr>
              <a:t>of a Trust wide equality, diversity and inclusion </a:t>
            </a:r>
            <a:r>
              <a:rPr lang="en-GB" sz="5500" dirty="0" smtClean="0">
                <a:solidFill>
                  <a:schemeClr val="tx1">
                    <a:lumMod val="75000"/>
                    <a:lumOff val="25000"/>
                  </a:schemeClr>
                </a:solidFill>
                <a:latin typeface="Arial" panose="020B0604020202020204" pitchFamily="34" charset="0"/>
                <a:cs typeface="Arial" panose="020B0604020202020204" pitchFamily="34" charset="0"/>
              </a:rPr>
              <a:t>strategy featuring a refreshed set of strategic equality objectives, in line with EDI priorities, and in co-production with staff and the wider community, accompanied by an implementation plan</a:t>
            </a:r>
          </a:p>
          <a:p>
            <a:pPr marL="0" indent="0">
              <a:buClr>
                <a:schemeClr val="accent6"/>
              </a:buClr>
              <a:buNone/>
            </a:pPr>
            <a:endParaRPr lang="en-GB" sz="5500" dirty="0" smtClean="0">
              <a:solidFill>
                <a:schemeClr val="tx1">
                  <a:lumMod val="75000"/>
                  <a:lumOff val="25000"/>
                </a:schemeClr>
              </a:solidFill>
              <a:latin typeface="Arial" panose="020B0604020202020204" pitchFamily="34" charset="0"/>
              <a:cs typeface="Arial" panose="020B0604020202020204" pitchFamily="34" charset="0"/>
            </a:endParaRPr>
          </a:p>
          <a:p>
            <a:pPr>
              <a:buClr>
                <a:schemeClr val="accent6"/>
              </a:buClr>
              <a:buFont typeface="Wingdings" panose="05000000000000000000" pitchFamily="2" charset="2"/>
              <a:buChar char="§"/>
            </a:pPr>
            <a:r>
              <a:rPr lang="en-GB" sz="5500" dirty="0" smtClean="0">
                <a:solidFill>
                  <a:schemeClr val="tx1">
                    <a:lumMod val="75000"/>
                    <a:lumOff val="25000"/>
                  </a:schemeClr>
                </a:solidFill>
                <a:latin typeface="Arial" panose="020B0604020202020204" pitchFamily="34" charset="0"/>
                <a:cs typeface="Arial" panose="020B0604020202020204" pitchFamily="34" charset="0"/>
              </a:rPr>
              <a:t>Active involvement, collaboration and partnering with Bradford &amp; Craven District partners on EDI activity utilising the ‘Act as One’ approach</a:t>
            </a:r>
          </a:p>
          <a:p>
            <a:pPr>
              <a:buClr>
                <a:schemeClr val="accent6"/>
              </a:buClr>
              <a:buFont typeface="Wingdings" panose="05000000000000000000" pitchFamily="2" charset="2"/>
              <a:buChar char="§"/>
            </a:pPr>
            <a:endParaRPr lang="en-GB" sz="5500" dirty="0">
              <a:solidFill>
                <a:schemeClr val="tx1">
                  <a:lumMod val="75000"/>
                  <a:lumOff val="25000"/>
                </a:schemeClr>
              </a:solidFill>
              <a:latin typeface="Arial" panose="020B0604020202020204" pitchFamily="34" charset="0"/>
              <a:cs typeface="Arial" panose="020B0604020202020204" pitchFamily="34" charset="0"/>
            </a:endParaRPr>
          </a:p>
          <a:p>
            <a:pPr marL="0" indent="0">
              <a:buClr>
                <a:schemeClr val="accent6"/>
              </a:buClr>
              <a:buNone/>
            </a:pPr>
            <a:endParaRPr lang="en-GB" sz="4000" dirty="0" smtClean="0">
              <a:solidFill>
                <a:schemeClr val="tx1">
                  <a:lumMod val="75000"/>
                  <a:lumOff val="25000"/>
                </a:schemeClr>
              </a:solidFill>
              <a:latin typeface="Arial" panose="020B0604020202020204" pitchFamily="34" charset="0"/>
              <a:cs typeface="Arial" panose="020B0604020202020204" pitchFamily="34" charset="0"/>
            </a:endParaRPr>
          </a:p>
          <a:p>
            <a:endParaRPr lang="en-GB" sz="3800" dirty="0" smtClean="0"/>
          </a:p>
          <a:p>
            <a:endParaRPr lang="en-GB" sz="2800" dirty="0" smtClean="0"/>
          </a:p>
        </p:txBody>
      </p:sp>
    </p:spTree>
    <p:extLst>
      <p:ext uri="{BB962C8B-B14F-4D97-AF65-F5344CB8AC3E}">
        <p14:creationId xmlns:p14="http://schemas.microsoft.com/office/powerpoint/2010/main" val="27783906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20688"/>
            <a:ext cx="7992888" cy="1143000"/>
          </a:xfrm>
        </p:spPr>
        <p:txBody>
          <a:bodyPr>
            <a:normAutofit fontScale="90000"/>
          </a:bodyPr>
          <a:lstStyle/>
          <a:p>
            <a:r>
              <a:rPr lang="en-GB" dirty="0"/>
              <a:t/>
            </a:r>
            <a:br>
              <a:rPr lang="en-GB" dirty="0"/>
            </a:br>
            <a:r>
              <a:rPr lang="en-GB" sz="4000" b="1" dirty="0">
                <a:solidFill>
                  <a:schemeClr val="tx2"/>
                </a:solidFill>
              </a:rPr>
              <a:t>“There is nothing more </a:t>
            </a:r>
            <a:r>
              <a:rPr lang="en-GB" sz="4000" b="1" dirty="0" smtClean="0">
                <a:solidFill>
                  <a:schemeClr val="tx2"/>
                </a:solidFill>
              </a:rPr>
              <a:t>unfair than </a:t>
            </a:r>
            <a:r>
              <a:rPr lang="en-GB" sz="4000" b="1" dirty="0">
                <a:solidFill>
                  <a:schemeClr val="tx2"/>
                </a:solidFill>
              </a:rPr>
              <a:t>the equal treatment of </a:t>
            </a:r>
            <a:r>
              <a:rPr lang="en-GB" sz="4000" b="1" dirty="0" smtClean="0">
                <a:solidFill>
                  <a:schemeClr val="tx2"/>
                </a:solidFill>
              </a:rPr>
              <a:t>unequal </a:t>
            </a:r>
            <a:r>
              <a:rPr lang="en-GB" sz="4000" b="1" dirty="0">
                <a:solidFill>
                  <a:schemeClr val="tx2"/>
                </a:solidFill>
              </a:rPr>
              <a:t>people.” </a:t>
            </a:r>
            <a:r>
              <a:rPr lang="en-GB" sz="3100" dirty="0">
                <a:solidFill>
                  <a:schemeClr val="tx2"/>
                </a:solidFill>
              </a:rPr>
              <a:t/>
            </a:r>
            <a:br>
              <a:rPr lang="en-GB" sz="3100" dirty="0">
                <a:solidFill>
                  <a:schemeClr val="tx2"/>
                </a:solidFill>
              </a:rPr>
            </a:br>
            <a:r>
              <a:rPr lang="en-GB" sz="3100" dirty="0" smtClean="0">
                <a:solidFill>
                  <a:schemeClr val="tx2"/>
                </a:solidFill>
              </a:rPr>
              <a:t>Thomas </a:t>
            </a:r>
            <a:r>
              <a:rPr lang="en-GB" sz="3100" dirty="0">
                <a:solidFill>
                  <a:schemeClr val="tx2"/>
                </a:solidFill>
              </a:rPr>
              <a:t>Jefferson 1743 - 1826</a:t>
            </a:r>
            <a:r>
              <a:rPr lang="en-GB" b="1" dirty="0" smtClean="0">
                <a:solidFill>
                  <a:schemeClr val="tx2"/>
                </a:solidFill>
              </a:rPr>
              <a:t/>
            </a:r>
            <a:br>
              <a:rPr lang="en-GB" b="1" dirty="0" smtClean="0">
                <a:solidFill>
                  <a:schemeClr val="tx2"/>
                </a:solidFill>
              </a:rPr>
            </a:br>
            <a:endParaRPr lang="en-GB" b="1" dirty="0">
              <a:solidFill>
                <a:schemeClr val="tx2"/>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7544" y="2349500"/>
            <a:ext cx="7992888" cy="3776663"/>
          </a:xfrm>
          <a:prstGeom prst="rect">
            <a:avLst/>
          </a:prstGeom>
        </p:spPr>
      </p:pic>
    </p:spTree>
    <p:extLst>
      <p:ext uri="{BB962C8B-B14F-4D97-AF65-F5344CB8AC3E}">
        <p14:creationId xmlns:p14="http://schemas.microsoft.com/office/powerpoint/2010/main" val="17787030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sz="4000" b="1" dirty="0" smtClean="0"/>
              <a:t>Questions </a:t>
            </a:r>
            <a:r>
              <a:rPr lang="en-GB" sz="4000" dirty="0" smtClean="0"/>
              <a:t>&amp;</a:t>
            </a:r>
            <a:br>
              <a:rPr lang="en-GB" sz="4000" dirty="0" smtClean="0"/>
            </a:br>
            <a:r>
              <a:rPr lang="en-GB" sz="4000" b="1" dirty="0" smtClean="0"/>
              <a:t>Discussion</a:t>
            </a:r>
            <a:endParaRPr lang="en-GB" sz="4000" b="1" dirty="0"/>
          </a:p>
        </p:txBody>
      </p:sp>
      <p:pic>
        <p:nvPicPr>
          <p:cNvPr id="4" name="Picture 5" descr="https://www.targetopenday.co.uk/images/2015/ContentImages/FAQs-who-what-where-when.jpg">
            <a:hlinkClick r:id="rId3"/>
          </p:cNvPr>
          <p:cNvPicPr>
            <a:picLocks noGrp="1" noChangeAspect="1" noChangeArrowheads="1"/>
          </p:cNvPicPr>
          <p:nvPr>
            <p:ph idx="1"/>
          </p:nvPr>
        </p:nvPicPr>
        <p:blipFill>
          <a:blip r:embed="rId4"/>
          <a:srcRect/>
          <a:stretch>
            <a:fillRect/>
          </a:stretch>
        </p:blipFill>
        <p:spPr bwMode="auto">
          <a:xfrm>
            <a:off x="1558894" y="1600200"/>
            <a:ext cx="6026212" cy="4525963"/>
          </a:xfrm>
          <a:prstGeom prst="rect">
            <a:avLst/>
          </a:prstGeom>
          <a:ln>
            <a:noFill/>
          </a:ln>
          <a:effectLst>
            <a:outerShdw blurRad="292100" dist="139700" dir="2700000" algn="tl" rotWithShape="0">
              <a:schemeClr val="bg1">
                <a:alpha val="65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9211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oup 2"/>
          <p:cNvGrpSpPr>
            <a:grpSpLocks/>
          </p:cNvGrpSpPr>
          <p:nvPr/>
        </p:nvGrpSpPr>
        <p:grpSpPr bwMode="auto">
          <a:xfrm>
            <a:off x="467974" y="1774825"/>
            <a:ext cx="8063957" cy="4248150"/>
            <a:chOff x="274" y="1035"/>
            <a:chExt cx="5504" cy="2806"/>
          </a:xfrm>
        </p:grpSpPr>
        <p:sp>
          <p:nvSpPr>
            <p:cNvPr id="38918" name="_s1028"/>
            <p:cNvSpPr>
              <a:spLocks noChangeShapeType="1"/>
            </p:cNvSpPr>
            <p:nvPr/>
          </p:nvSpPr>
          <p:spPr bwMode="auto">
            <a:xfrm flipH="1" flipV="1">
              <a:off x="1906" y="1857"/>
              <a:ext cx="368" cy="403"/>
            </a:xfrm>
            <a:prstGeom prst="line">
              <a:avLst/>
            </a:prstGeom>
            <a:noFill/>
            <a:ln w="38100">
              <a:solidFill>
                <a:schemeClr val="tx1"/>
              </a:solidFill>
              <a:prstDash val="sysDot"/>
              <a:round/>
              <a:headEnd type="arrow" w="med" len="med"/>
              <a:tailEnd/>
            </a:ln>
            <a:extLst>
              <a:ext uri="{909E8E84-426E-40DD-AFC4-6F175D3DCCD1}">
                <a14:hiddenFill xmlns:a14="http://schemas.microsoft.com/office/drawing/2010/main">
                  <a:noFill/>
                </a14:hiddenFill>
              </a:ext>
            </a:extLst>
          </p:spPr>
          <p:txBody>
            <a:bodyPr lIns="0" tIns="0" rIns="0" bIns="0" anchor="ctr"/>
            <a:lstStyle/>
            <a:p>
              <a:endParaRPr lang="en-GB">
                <a:solidFill>
                  <a:prstClr val="black"/>
                </a:solidFill>
              </a:endParaRPr>
            </a:p>
          </p:txBody>
        </p:sp>
        <p:sp>
          <p:nvSpPr>
            <p:cNvPr id="38919" name="_s1029"/>
            <p:cNvSpPr>
              <a:spLocks noChangeShapeType="1"/>
            </p:cNvSpPr>
            <p:nvPr/>
          </p:nvSpPr>
          <p:spPr bwMode="auto">
            <a:xfrm flipH="1">
              <a:off x="1835" y="2606"/>
              <a:ext cx="439" cy="298"/>
            </a:xfrm>
            <a:prstGeom prst="line">
              <a:avLst/>
            </a:prstGeom>
            <a:noFill/>
            <a:ln w="38100">
              <a:solidFill>
                <a:schemeClr val="tx1"/>
              </a:solidFill>
              <a:prstDash val="sysDot"/>
              <a:round/>
              <a:headEnd type="arrow" w="med" len="med"/>
              <a:tailEnd/>
            </a:ln>
            <a:extLst>
              <a:ext uri="{909E8E84-426E-40DD-AFC4-6F175D3DCCD1}">
                <a14:hiddenFill xmlns:a14="http://schemas.microsoft.com/office/drawing/2010/main">
                  <a:noFill/>
                </a14:hiddenFill>
              </a:ext>
            </a:extLst>
          </p:spPr>
          <p:txBody>
            <a:bodyPr lIns="0" tIns="0" rIns="0" bIns="0" anchor="ctr"/>
            <a:lstStyle/>
            <a:p>
              <a:endParaRPr lang="en-GB">
                <a:solidFill>
                  <a:prstClr val="black"/>
                </a:solidFill>
              </a:endParaRPr>
            </a:p>
          </p:txBody>
        </p:sp>
        <p:sp>
          <p:nvSpPr>
            <p:cNvPr id="38920" name="_s1030"/>
            <p:cNvSpPr>
              <a:spLocks noChangeShapeType="1"/>
            </p:cNvSpPr>
            <p:nvPr/>
          </p:nvSpPr>
          <p:spPr bwMode="auto">
            <a:xfrm>
              <a:off x="3163" y="2757"/>
              <a:ext cx="363" cy="350"/>
            </a:xfrm>
            <a:prstGeom prst="line">
              <a:avLst/>
            </a:prstGeom>
            <a:noFill/>
            <a:ln w="38100">
              <a:solidFill>
                <a:schemeClr val="tx1"/>
              </a:solidFill>
              <a:prstDash val="sysDot"/>
              <a:round/>
              <a:headEnd type="arrow" w="med" len="med"/>
              <a:tailEnd/>
            </a:ln>
            <a:extLst>
              <a:ext uri="{909E8E84-426E-40DD-AFC4-6F175D3DCCD1}">
                <a14:hiddenFill xmlns:a14="http://schemas.microsoft.com/office/drawing/2010/main">
                  <a:noFill/>
                </a14:hiddenFill>
              </a:ext>
            </a:extLst>
          </p:spPr>
          <p:txBody>
            <a:bodyPr lIns="0" tIns="0" rIns="0" bIns="0" anchor="ctr"/>
            <a:lstStyle/>
            <a:p>
              <a:endParaRPr lang="en-GB">
                <a:solidFill>
                  <a:prstClr val="black"/>
                </a:solidFill>
              </a:endParaRPr>
            </a:p>
          </p:txBody>
        </p:sp>
        <p:sp>
          <p:nvSpPr>
            <p:cNvPr id="38921" name="_s1031"/>
            <p:cNvSpPr>
              <a:spLocks noChangeShapeType="1"/>
            </p:cNvSpPr>
            <p:nvPr/>
          </p:nvSpPr>
          <p:spPr bwMode="auto">
            <a:xfrm>
              <a:off x="3526" y="2562"/>
              <a:ext cx="657" cy="347"/>
            </a:xfrm>
            <a:prstGeom prst="line">
              <a:avLst/>
            </a:prstGeom>
            <a:noFill/>
            <a:ln w="38100">
              <a:solidFill>
                <a:schemeClr val="tx1"/>
              </a:solidFill>
              <a:prstDash val="sysDot"/>
              <a:round/>
              <a:headEnd type="arrow" w="med" len="med"/>
              <a:tailEnd/>
            </a:ln>
            <a:extLst>
              <a:ext uri="{909E8E84-426E-40DD-AFC4-6F175D3DCCD1}">
                <a14:hiddenFill xmlns:a14="http://schemas.microsoft.com/office/drawing/2010/main">
                  <a:noFill/>
                </a14:hiddenFill>
              </a:ext>
            </a:extLst>
          </p:spPr>
          <p:txBody>
            <a:bodyPr lIns="0" tIns="0" rIns="0" bIns="0" anchor="ctr"/>
            <a:lstStyle/>
            <a:p>
              <a:endParaRPr lang="en-GB">
                <a:solidFill>
                  <a:prstClr val="black"/>
                </a:solidFill>
              </a:endParaRPr>
            </a:p>
          </p:txBody>
        </p:sp>
        <p:sp>
          <p:nvSpPr>
            <p:cNvPr id="38922" name="_s1032"/>
            <p:cNvSpPr>
              <a:spLocks noChangeShapeType="1"/>
            </p:cNvSpPr>
            <p:nvPr/>
          </p:nvSpPr>
          <p:spPr bwMode="auto">
            <a:xfrm flipV="1">
              <a:off x="3487" y="1831"/>
              <a:ext cx="419" cy="429"/>
            </a:xfrm>
            <a:prstGeom prst="line">
              <a:avLst/>
            </a:prstGeom>
            <a:noFill/>
            <a:ln w="38100">
              <a:solidFill>
                <a:schemeClr val="tx1"/>
              </a:solidFill>
              <a:prstDash val="sysDot"/>
              <a:round/>
              <a:headEnd type="arrow" w="med" len="med"/>
              <a:tailEnd/>
            </a:ln>
            <a:extLst>
              <a:ext uri="{909E8E84-426E-40DD-AFC4-6F175D3DCCD1}">
                <a14:hiddenFill xmlns:a14="http://schemas.microsoft.com/office/drawing/2010/main">
                  <a:noFill/>
                </a14:hiddenFill>
              </a:ext>
            </a:extLst>
          </p:spPr>
          <p:txBody>
            <a:bodyPr lIns="0" tIns="0" rIns="0" bIns="0" anchor="ctr"/>
            <a:lstStyle/>
            <a:p>
              <a:endParaRPr lang="en-GB">
                <a:solidFill>
                  <a:prstClr val="black"/>
                </a:solidFill>
              </a:endParaRPr>
            </a:p>
          </p:txBody>
        </p:sp>
        <p:sp>
          <p:nvSpPr>
            <p:cNvPr id="38923" name="_s1033"/>
            <p:cNvSpPr>
              <a:spLocks noChangeShapeType="1"/>
            </p:cNvSpPr>
            <p:nvPr/>
          </p:nvSpPr>
          <p:spPr bwMode="auto">
            <a:xfrm flipV="1">
              <a:off x="2880" y="1738"/>
              <a:ext cx="0" cy="349"/>
            </a:xfrm>
            <a:prstGeom prst="line">
              <a:avLst/>
            </a:prstGeom>
            <a:noFill/>
            <a:ln w="38100">
              <a:solidFill>
                <a:schemeClr val="tx1"/>
              </a:solidFill>
              <a:prstDash val="sysDot"/>
              <a:round/>
              <a:headEnd type="arrow" w="med" len="med"/>
              <a:tailEnd/>
            </a:ln>
            <a:extLst>
              <a:ext uri="{909E8E84-426E-40DD-AFC4-6F175D3DCCD1}">
                <a14:hiddenFill xmlns:a14="http://schemas.microsoft.com/office/drawing/2010/main">
                  <a:noFill/>
                </a14:hiddenFill>
              </a:ext>
            </a:extLst>
          </p:spPr>
          <p:txBody>
            <a:bodyPr lIns="0" tIns="0" rIns="0" bIns="0" anchor="ctr"/>
            <a:lstStyle/>
            <a:p>
              <a:endParaRPr lang="en-GB">
                <a:solidFill>
                  <a:prstClr val="black"/>
                </a:solidFill>
              </a:endParaRPr>
            </a:p>
          </p:txBody>
        </p:sp>
        <p:sp>
          <p:nvSpPr>
            <p:cNvPr id="38924" name="_s1034"/>
            <p:cNvSpPr>
              <a:spLocks noChangeArrowheads="1"/>
            </p:cNvSpPr>
            <p:nvPr/>
          </p:nvSpPr>
          <p:spPr bwMode="auto">
            <a:xfrm>
              <a:off x="2176" y="2087"/>
              <a:ext cx="1409" cy="694"/>
            </a:xfrm>
            <a:prstGeom prst="ellipse">
              <a:avLst/>
            </a:prstGeom>
            <a:noFill/>
            <a:ln w="28575">
              <a:solidFill>
                <a:srgbClr val="CAD402"/>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2000" b="1" dirty="0">
                  <a:latin typeface="Arial" pitchFamily="34" charset="0"/>
                </a:rPr>
                <a:t>Legal protection</a:t>
              </a:r>
            </a:p>
          </p:txBody>
        </p:sp>
        <p:sp>
          <p:nvSpPr>
            <p:cNvPr id="38925" name="Line 10"/>
            <p:cNvSpPr>
              <a:spLocks noChangeShapeType="1"/>
            </p:cNvSpPr>
            <p:nvPr/>
          </p:nvSpPr>
          <p:spPr bwMode="auto">
            <a:xfrm flipH="1">
              <a:off x="1706" y="2414"/>
              <a:ext cx="447" cy="4"/>
            </a:xfrm>
            <a:prstGeom prst="line">
              <a:avLst/>
            </a:prstGeom>
            <a:noFill/>
            <a:ln w="38100">
              <a:solidFill>
                <a:schemeClr val="tx1"/>
              </a:solidFill>
              <a:prstDash val="sysDot"/>
              <a:round/>
              <a:headEnd type="arrow" w="med" len="med"/>
              <a:tailEnd/>
            </a:ln>
            <a:extLst>
              <a:ext uri="{909E8E84-426E-40DD-AFC4-6F175D3DCCD1}">
                <a14:hiddenFill xmlns:a14="http://schemas.microsoft.com/office/drawing/2010/main">
                  <a:noFill/>
                </a14:hiddenFill>
              </a:ext>
            </a:extLst>
          </p:spPr>
          <p:txBody>
            <a:bodyPr lIns="0" tIns="0" rIns="0" bIns="0" anchor="ctr"/>
            <a:lstStyle/>
            <a:p>
              <a:endParaRPr lang="en-GB">
                <a:solidFill>
                  <a:prstClr val="black"/>
                </a:solidFill>
              </a:endParaRPr>
            </a:p>
          </p:txBody>
        </p:sp>
        <p:sp>
          <p:nvSpPr>
            <p:cNvPr id="38926" name="_s1036"/>
            <p:cNvSpPr>
              <a:spLocks noChangeArrowheads="1"/>
            </p:cNvSpPr>
            <p:nvPr/>
          </p:nvSpPr>
          <p:spPr bwMode="auto">
            <a:xfrm>
              <a:off x="2087" y="1035"/>
              <a:ext cx="1621" cy="695"/>
            </a:xfrm>
            <a:prstGeom prst="ellipse">
              <a:avLst/>
            </a:prstGeom>
            <a:noFill/>
            <a:ln w="28575">
              <a:solidFill>
                <a:srgbClr val="5F0FFF"/>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2000" b="1" dirty="0">
                  <a:solidFill>
                    <a:schemeClr val="tx2"/>
                  </a:solidFill>
                  <a:latin typeface="Arial" pitchFamily="34" charset="0"/>
                </a:rPr>
                <a:t>Age</a:t>
              </a:r>
            </a:p>
          </p:txBody>
        </p:sp>
        <p:sp>
          <p:nvSpPr>
            <p:cNvPr id="38927" name="_s1037"/>
            <p:cNvSpPr>
              <a:spLocks noChangeArrowheads="1"/>
            </p:cNvSpPr>
            <p:nvPr/>
          </p:nvSpPr>
          <p:spPr bwMode="auto">
            <a:xfrm>
              <a:off x="564" y="2562"/>
              <a:ext cx="1409" cy="695"/>
            </a:xfrm>
            <a:prstGeom prst="ellipse">
              <a:avLst/>
            </a:prstGeom>
            <a:noFill/>
            <a:ln w="28575">
              <a:solidFill>
                <a:srgbClr val="CA00CA"/>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2000" b="1" dirty="0">
                  <a:solidFill>
                    <a:schemeClr val="tx2"/>
                  </a:solidFill>
                  <a:latin typeface="Arial" pitchFamily="34" charset="0"/>
                </a:rPr>
                <a:t>Disability</a:t>
              </a:r>
            </a:p>
          </p:txBody>
        </p:sp>
        <p:sp>
          <p:nvSpPr>
            <p:cNvPr id="38928" name="_s1038"/>
            <p:cNvSpPr>
              <a:spLocks noChangeArrowheads="1"/>
            </p:cNvSpPr>
            <p:nvPr/>
          </p:nvSpPr>
          <p:spPr bwMode="auto">
            <a:xfrm>
              <a:off x="2876" y="3146"/>
              <a:ext cx="1409" cy="695"/>
            </a:xfrm>
            <a:prstGeom prst="ellipse">
              <a:avLst/>
            </a:prstGeom>
            <a:noFill/>
            <a:ln w="28575">
              <a:solidFill>
                <a:srgbClr val="BE0000"/>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2000" b="1" dirty="0">
                  <a:solidFill>
                    <a:schemeClr val="tx2"/>
                  </a:solidFill>
                  <a:latin typeface="Arial" pitchFamily="34" charset="0"/>
                </a:rPr>
                <a:t>Sexual orientation</a:t>
              </a:r>
            </a:p>
          </p:txBody>
        </p:sp>
        <p:sp>
          <p:nvSpPr>
            <p:cNvPr id="38929" name="_s1039"/>
            <p:cNvSpPr>
              <a:spLocks noChangeArrowheads="1"/>
            </p:cNvSpPr>
            <p:nvPr/>
          </p:nvSpPr>
          <p:spPr bwMode="auto">
            <a:xfrm>
              <a:off x="4092" y="2707"/>
              <a:ext cx="1588" cy="836"/>
            </a:xfrm>
            <a:prstGeom prst="ellipse">
              <a:avLst/>
            </a:prstGeom>
            <a:noFill/>
            <a:ln w="28575">
              <a:solidFill>
                <a:srgbClr val="019308"/>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2000" b="1" dirty="0">
                  <a:solidFill>
                    <a:schemeClr val="tx2"/>
                  </a:solidFill>
                  <a:latin typeface="Arial" pitchFamily="34" charset="0"/>
                </a:rPr>
                <a:t>Race</a:t>
              </a:r>
            </a:p>
          </p:txBody>
        </p:sp>
        <p:sp>
          <p:nvSpPr>
            <p:cNvPr id="38930" name="_s1040"/>
            <p:cNvSpPr>
              <a:spLocks noChangeArrowheads="1"/>
            </p:cNvSpPr>
            <p:nvPr/>
          </p:nvSpPr>
          <p:spPr bwMode="auto">
            <a:xfrm>
              <a:off x="3721" y="1039"/>
              <a:ext cx="1550" cy="836"/>
            </a:xfrm>
            <a:prstGeom prst="ellipse">
              <a:avLst/>
            </a:prstGeom>
            <a:noFill/>
            <a:ln w="28575">
              <a:solidFill>
                <a:srgbClr val="4B595B"/>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2000" b="1" dirty="0">
                  <a:solidFill>
                    <a:schemeClr val="tx2"/>
                  </a:solidFill>
                  <a:latin typeface="Arial" pitchFamily="34" charset="0"/>
                </a:rPr>
                <a:t>Gender</a:t>
              </a:r>
            </a:p>
          </p:txBody>
        </p:sp>
        <p:sp>
          <p:nvSpPr>
            <p:cNvPr id="38931" name="_s1041"/>
            <p:cNvSpPr>
              <a:spLocks noChangeArrowheads="1"/>
            </p:cNvSpPr>
            <p:nvPr/>
          </p:nvSpPr>
          <p:spPr bwMode="auto">
            <a:xfrm>
              <a:off x="665" y="1165"/>
              <a:ext cx="1437" cy="696"/>
            </a:xfrm>
            <a:prstGeom prst="ellipse">
              <a:avLst/>
            </a:prstGeom>
            <a:noFill/>
            <a:ln w="28575">
              <a:solidFill>
                <a:srgbClr val="D87600"/>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2000" b="1" dirty="0">
                  <a:solidFill>
                    <a:schemeClr val="tx2"/>
                  </a:solidFill>
                  <a:latin typeface="Arial" pitchFamily="34" charset="0"/>
                </a:rPr>
                <a:t>Marriage/ civil partnership</a:t>
              </a:r>
            </a:p>
          </p:txBody>
        </p:sp>
        <p:sp>
          <p:nvSpPr>
            <p:cNvPr id="38932" name="Oval 17"/>
            <p:cNvSpPr>
              <a:spLocks noChangeArrowheads="1"/>
            </p:cNvSpPr>
            <p:nvPr/>
          </p:nvSpPr>
          <p:spPr bwMode="auto">
            <a:xfrm>
              <a:off x="274" y="1862"/>
              <a:ext cx="1538" cy="696"/>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2000" b="1" dirty="0">
                  <a:solidFill>
                    <a:schemeClr val="tx2"/>
                  </a:solidFill>
                  <a:latin typeface="Arial" pitchFamily="34" charset="0"/>
                </a:rPr>
                <a:t>Pregnancy and maternity</a:t>
              </a:r>
            </a:p>
          </p:txBody>
        </p:sp>
        <p:sp>
          <p:nvSpPr>
            <p:cNvPr id="38933" name="Oval 18"/>
            <p:cNvSpPr>
              <a:spLocks noChangeArrowheads="1"/>
            </p:cNvSpPr>
            <p:nvPr/>
          </p:nvSpPr>
          <p:spPr bwMode="auto">
            <a:xfrm>
              <a:off x="4034" y="1831"/>
              <a:ext cx="1744" cy="876"/>
            </a:xfrm>
            <a:prstGeom prst="ellipse">
              <a:avLst/>
            </a:prstGeom>
            <a:noFill/>
            <a:ln w="28575">
              <a:solidFill>
                <a:srgbClr val="336699"/>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2000" b="1" dirty="0" smtClean="0">
                  <a:solidFill>
                    <a:schemeClr val="tx2"/>
                  </a:solidFill>
                  <a:latin typeface="Arial" pitchFamily="34" charset="0"/>
                </a:rPr>
                <a:t>Gender Reassignment</a:t>
              </a:r>
              <a:endParaRPr lang="en-GB" altLang="en-US" sz="2000" b="1" dirty="0">
                <a:solidFill>
                  <a:schemeClr val="tx2"/>
                </a:solidFill>
                <a:latin typeface="Arial" pitchFamily="34" charset="0"/>
              </a:endParaRPr>
            </a:p>
          </p:txBody>
        </p:sp>
        <p:sp>
          <p:nvSpPr>
            <p:cNvPr id="38934" name="Line 19"/>
            <p:cNvSpPr>
              <a:spLocks noChangeShapeType="1"/>
            </p:cNvSpPr>
            <p:nvPr/>
          </p:nvSpPr>
          <p:spPr bwMode="auto">
            <a:xfrm flipV="1">
              <a:off x="3593" y="2426"/>
              <a:ext cx="441" cy="3"/>
            </a:xfrm>
            <a:prstGeom prst="line">
              <a:avLst/>
            </a:prstGeom>
            <a:noFill/>
            <a:ln w="38100">
              <a:solidFill>
                <a:schemeClr val="tx1"/>
              </a:solidFill>
              <a:prstDash val="sysDot"/>
              <a:round/>
              <a:headEnd type="arrow" w="med" len="med"/>
              <a:tailEnd/>
            </a:ln>
            <a:extLst>
              <a:ext uri="{909E8E84-426E-40DD-AFC4-6F175D3DCCD1}">
                <a14:hiddenFill xmlns:a14="http://schemas.microsoft.com/office/drawing/2010/main">
                  <a:noFill/>
                </a14:hiddenFill>
              </a:ext>
            </a:extLst>
          </p:spPr>
          <p:txBody>
            <a:bodyPr lIns="0" tIns="0" rIns="0" bIns="0" anchor="ctr"/>
            <a:lstStyle/>
            <a:p>
              <a:endParaRPr lang="en-GB">
                <a:solidFill>
                  <a:prstClr val="black"/>
                </a:solidFill>
              </a:endParaRPr>
            </a:p>
          </p:txBody>
        </p:sp>
      </p:grpSp>
      <p:sp>
        <p:nvSpPr>
          <p:cNvPr id="38915" name="Rectangle 21"/>
          <p:cNvSpPr>
            <a:spLocks noGrp="1" noChangeArrowheads="1"/>
          </p:cNvSpPr>
          <p:nvPr>
            <p:ph type="title" idx="4294967295"/>
          </p:nvPr>
        </p:nvSpPr>
        <p:spPr>
          <a:xfrm>
            <a:off x="251520" y="318815"/>
            <a:ext cx="8229600" cy="1249635"/>
          </a:xfrm>
        </p:spPr>
        <p:txBody>
          <a:bodyPr>
            <a:normAutofit fontScale="90000"/>
          </a:bodyPr>
          <a:lstStyle/>
          <a:p>
            <a:pPr algn="l" eaLnBrk="1" hangingPunct="1"/>
            <a:r>
              <a:rPr lang="en-GB" altLang="en-US" dirty="0" smtClean="0">
                <a:latin typeface="Arial" pitchFamily="34" charset="0"/>
              </a:rPr>
              <a:t>Equality Act 2010</a:t>
            </a:r>
            <a:br>
              <a:rPr lang="en-GB" altLang="en-US" dirty="0" smtClean="0">
                <a:latin typeface="Arial" pitchFamily="34" charset="0"/>
              </a:rPr>
            </a:br>
            <a:r>
              <a:rPr lang="en-GB" altLang="en-US" dirty="0" smtClean="0">
                <a:latin typeface="Arial" pitchFamily="34" charset="0"/>
              </a:rPr>
              <a:t>Protected Characteristics</a:t>
            </a:r>
          </a:p>
        </p:txBody>
      </p:sp>
      <p:sp>
        <p:nvSpPr>
          <p:cNvPr id="38916" name="_s1037"/>
          <p:cNvSpPr>
            <a:spLocks noChangeArrowheads="1"/>
          </p:cNvSpPr>
          <p:nvPr/>
        </p:nvSpPr>
        <p:spPr bwMode="auto">
          <a:xfrm>
            <a:off x="2355850" y="4938985"/>
            <a:ext cx="1784350" cy="1033190"/>
          </a:xfrm>
          <a:prstGeom prst="ellipse">
            <a:avLst/>
          </a:prstGeom>
          <a:noFill/>
          <a:ln w="28575">
            <a:solidFill>
              <a:srgbClr val="7030A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2000" b="1" dirty="0">
                <a:solidFill>
                  <a:schemeClr val="tx2"/>
                </a:solidFill>
                <a:latin typeface="Arial" pitchFamily="34" charset="0"/>
              </a:rPr>
              <a:t>Religion or </a:t>
            </a:r>
            <a:endParaRPr lang="en-GB" altLang="en-US" sz="2000" b="1" dirty="0" smtClean="0">
              <a:solidFill>
                <a:schemeClr val="tx2"/>
              </a:solidFill>
              <a:latin typeface="Arial" pitchFamily="34" charset="0"/>
            </a:endParaRPr>
          </a:p>
          <a:p>
            <a:pPr algn="ctr" eaLnBrk="1" hangingPunct="1">
              <a:spcBef>
                <a:spcPct val="0"/>
              </a:spcBef>
              <a:buFontTx/>
              <a:buNone/>
            </a:pPr>
            <a:r>
              <a:rPr lang="en-GB" altLang="en-US" sz="2000" b="1" dirty="0" smtClean="0">
                <a:solidFill>
                  <a:schemeClr val="tx2"/>
                </a:solidFill>
                <a:latin typeface="Arial" pitchFamily="34" charset="0"/>
              </a:rPr>
              <a:t>Belief</a:t>
            </a:r>
            <a:endParaRPr lang="en-GB" altLang="en-US" sz="2000" b="1" dirty="0">
              <a:solidFill>
                <a:schemeClr val="tx2"/>
              </a:solidFill>
              <a:latin typeface="Arial" pitchFamily="34" charset="0"/>
            </a:endParaRPr>
          </a:p>
        </p:txBody>
      </p:sp>
      <p:sp>
        <p:nvSpPr>
          <p:cNvPr id="38917" name="_s1029"/>
          <p:cNvSpPr>
            <a:spLocks noChangeShapeType="1"/>
          </p:cNvSpPr>
          <p:nvPr/>
        </p:nvSpPr>
        <p:spPr bwMode="auto">
          <a:xfrm flipH="1">
            <a:off x="3563938" y="4367213"/>
            <a:ext cx="576262" cy="501650"/>
          </a:xfrm>
          <a:prstGeom prst="line">
            <a:avLst/>
          </a:prstGeom>
          <a:noFill/>
          <a:ln w="38100">
            <a:solidFill>
              <a:schemeClr val="tx1"/>
            </a:solidFill>
            <a:prstDash val="sysDot"/>
            <a:round/>
            <a:headEnd type="arrow" w="med" len="med"/>
            <a:tailEnd/>
          </a:ln>
          <a:extLst>
            <a:ext uri="{909E8E84-426E-40DD-AFC4-6F175D3DCCD1}">
              <a14:hiddenFill xmlns:a14="http://schemas.microsoft.com/office/drawing/2010/main">
                <a:noFill/>
              </a14:hiddenFill>
            </a:ext>
          </a:extLst>
        </p:spPr>
        <p:txBody>
          <a:bodyPr lIns="0" tIns="0" rIns="0" bIns="0" anchor="ctr"/>
          <a:lstStyle/>
          <a:p>
            <a:endParaRPr lang="en-GB">
              <a:solidFill>
                <a:prstClr val="black"/>
              </a:solidFill>
            </a:endParaRPr>
          </a:p>
        </p:txBody>
      </p:sp>
    </p:spTree>
    <p:extLst>
      <p:ext uri="{BB962C8B-B14F-4D97-AF65-F5344CB8AC3E}">
        <p14:creationId xmlns:p14="http://schemas.microsoft.com/office/powerpoint/2010/main" val="1805460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611560" y="958850"/>
            <a:ext cx="7873628" cy="649288"/>
          </a:xfrm>
        </p:spPr>
        <p:txBody>
          <a:bodyPr>
            <a:normAutofit/>
          </a:bodyPr>
          <a:lstStyle/>
          <a:p>
            <a:pPr algn="l" eaLnBrk="1" hangingPunct="1"/>
            <a:r>
              <a:rPr lang="en-US" altLang="en-US" sz="3200" dirty="0" smtClean="0"/>
              <a:t>Equality Act 2010 – General Duty </a:t>
            </a:r>
          </a:p>
        </p:txBody>
      </p:sp>
      <p:sp>
        <p:nvSpPr>
          <p:cNvPr id="82947" name="Rectangle 3"/>
          <p:cNvSpPr>
            <a:spLocks noGrp="1" noChangeArrowheads="1"/>
          </p:cNvSpPr>
          <p:nvPr>
            <p:ph type="body" idx="1"/>
          </p:nvPr>
        </p:nvSpPr>
        <p:spPr>
          <a:xfrm>
            <a:off x="306388" y="1988840"/>
            <a:ext cx="8318500" cy="4050010"/>
          </a:xfrm>
        </p:spPr>
        <p:txBody>
          <a:bodyPr>
            <a:normAutofit/>
          </a:bodyPr>
          <a:lstStyle/>
          <a:p>
            <a:pPr marL="0" indent="0">
              <a:buNone/>
            </a:pPr>
            <a:r>
              <a:rPr lang="en-US" altLang="en-US" sz="2400" dirty="0">
                <a:solidFill>
                  <a:schemeClr val="tx2">
                    <a:lumMod val="50000"/>
                  </a:schemeClr>
                </a:solidFill>
              </a:rPr>
              <a:t>A public authority must, in the exercise of its functions, have due regard to the need to:</a:t>
            </a:r>
          </a:p>
          <a:p>
            <a:pPr marL="0" indent="0">
              <a:buNone/>
            </a:pPr>
            <a:endParaRPr lang="en-US" altLang="en-US" sz="3600" dirty="0" smtClean="0"/>
          </a:p>
        </p:txBody>
      </p:sp>
      <p:sp>
        <p:nvSpPr>
          <p:cNvPr id="4" name="Rounded Rectangle 3"/>
          <p:cNvSpPr/>
          <p:nvPr/>
        </p:nvSpPr>
        <p:spPr bwMode="auto">
          <a:xfrm>
            <a:off x="467544" y="2996952"/>
            <a:ext cx="7992887" cy="647824"/>
          </a:xfrm>
          <a:prstGeom prst="roundRect">
            <a:avLst>
              <a:gd name="adj" fmla="val 15937"/>
            </a:avLst>
          </a:prstGeom>
          <a:solidFill>
            <a:schemeClr val="accent1">
              <a:lumMod val="60000"/>
              <a:lumOff val="40000"/>
            </a:schemeClr>
          </a:solidFill>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altLang="en-US" sz="2400" dirty="0" smtClean="0">
                <a:solidFill>
                  <a:schemeClr val="bg1"/>
                </a:solidFill>
                <a:latin typeface="Arial" panose="020B0604020202020204" pitchFamily="34" charset="0"/>
                <a:cs typeface="Arial" panose="020B0604020202020204" pitchFamily="34" charset="0"/>
              </a:rPr>
              <a:t>Eliminate discrimination, harassment and </a:t>
            </a:r>
            <a:r>
              <a:rPr lang="en-US" altLang="en-US" sz="2400" dirty="0" err="1" smtClean="0">
                <a:solidFill>
                  <a:schemeClr val="bg1"/>
                </a:solidFill>
                <a:latin typeface="Arial" panose="020B0604020202020204" pitchFamily="34" charset="0"/>
                <a:cs typeface="Arial" panose="020B0604020202020204" pitchFamily="34" charset="0"/>
              </a:rPr>
              <a:t>victimisation</a:t>
            </a:r>
            <a:endParaRPr lang="en-US" altLang="en-US" sz="2400" dirty="0" smtClean="0">
              <a:solidFill>
                <a:schemeClr val="bg1"/>
              </a:solidFill>
              <a:latin typeface="Arial" panose="020B0604020202020204" pitchFamily="34" charset="0"/>
              <a:cs typeface="Arial" panose="020B0604020202020204" pitchFamily="34" charset="0"/>
            </a:endParaRPr>
          </a:p>
        </p:txBody>
      </p:sp>
      <p:sp>
        <p:nvSpPr>
          <p:cNvPr id="5" name="Rounded Rectangle 4"/>
          <p:cNvSpPr/>
          <p:nvPr/>
        </p:nvSpPr>
        <p:spPr bwMode="auto">
          <a:xfrm>
            <a:off x="458472" y="4005064"/>
            <a:ext cx="7992886" cy="935856"/>
          </a:xfrm>
          <a:prstGeom prst="roundRect">
            <a:avLst>
              <a:gd name="adj" fmla="val 10056"/>
            </a:avLst>
          </a:prstGeom>
          <a:solidFill>
            <a:schemeClr val="accent3">
              <a:lumMod val="60000"/>
              <a:lumOff val="40000"/>
            </a:schemeClr>
          </a:solidFill>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altLang="en-US" sz="2400" dirty="0" smtClean="0">
                <a:solidFill>
                  <a:schemeClr val="bg1"/>
                </a:solidFill>
                <a:latin typeface="Arial" panose="020B0604020202020204" pitchFamily="34" charset="0"/>
                <a:cs typeface="Arial" panose="020B0604020202020204" pitchFamily="34" charset="0"/>
              </a:rPr>
              <a:t>Advance equality of opportunity amongst protected characteristics </a:t>
            </a:r>
          </a:p>
        </p:txBody>
      </p:sp>
      <p:sp>
        <p:nvSpPr>
          <p:cNvPr id="6" name="Rounded Rectangle 5"/>
          <p:cNvSpPr/>
          <p:nvPr/>
        </p:nvSpPr>
        <p:spPr bwMode="auto">
          <a:xfrm>
            <a:off x="476396" y="5301208"/>
            <a:ext cx="7992886" cy="647824"/>
          </a:xfrm>
          <a:prstGeom prst="roundRect">
            <a:avLst>
              <a:gd name="adj" fmla="val 14467"/>
            </a:avLst>
          </a:prstGeom>
          <a:solidFill>
            <a:schemeClr val="accent2">
              <a:lumMod val="60000"/>
              <a:lumOff val="40000"/>
            </a:schemeClr>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altLang="en-US" sz="2400" dirty="0" smtClean="0">
                <a:solidFill>
                  <a:schemeClr val="bg1"/>
                </a:solidFill>
                <a:latin typeface="Arial" panose="020B0604020202020204" pitchFamily="34" charset="0"/>
                <a:cs typeface="Arial" panose="020B0604020202020204" pitchFamily="34" charset="0"/>
              </a:rPr>
              <a:t>Foster good relations between protected characteristics            </a:t>
            </a:r>
            <a:endParaRPr lang="en-US" alt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96446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050904" cy="1143000"/>
          </a:xfrm>
        </p:spPr>
        <p:txBody>
          <a:bodyPr>
            <a:normAutofit fontScale="90000"/>
          </a:bodyPr>
          <a:lstStyle/>
          <a:p>
            <a:pPr algn="l"/>
            <a:r>
              <a:rPr lang="en-GB" dirty="0" smtClean="0"/>
              <a:t>Our Contractual Obligations</a:t>
            </a:r>
            <a:endParaRPr lang="en-GB" dirty="0"/>
          </a:p>
        </p:txBody>
      </p:sp>
      <p:sp>
        <p:nvSpPr>
          <p:cNvPr id="3" name="Content Placeholder 2"/>
          <p:cNvSpPr>
            <a:spLocks noGrp="1"/>
          </p:cNvSpPr>
          <p:nvPr>
            <p:ph idx="1"/>
          </p:nvPr>
        </p:nvSpPr>
        <p:spPr>
          <a:xfrm>
            <a:off x="457200" y="1700808"/>
            <a:ext cx="8229600" cy="4425355"/>
          </a:xfrm>
        </p:spPr>
        <p:txBody>
          <a:bodyPr>
            <a:normAutofit fontScale="85000" lnSpcReduction="20000"/>
          </a:bodyPr>
          <a:lstStyle/>
          <a:p>
            <a:pPr>
              <a:buClr>
                <a:schemeClr val="accent3"/>
              </a:buClr>
            </a:pPr>
            <a:r>
              <a:rPr lang="en-GB" sz="2800" dirty="0">
                <a:solidFill>
                  <a:schemeClr val="tx2">
                    <a:lumMod val="50000"/>
                  </a:schemeClr>
                </a:solidFill>
              </a:rPr>
              <a:t>Workforce Race Equality Standard (WRES</a:t>
            </a:r>
            <a:r>
              <a:rPr lang="en-GB" sz="2800" dirty="0" smtClean="0">
                <a:solidFill>
                  <a:schemeClr val="tx2">
                    <a:lumMod val="50000"/>
                  </a:schemeClr>
                </a:solidFill>
              </a:rPr>
              <a:t>)</a:t>
            </a:r>
          </a:p>
          <a:p>
            <a:pPr marL="0" indent="0">
              <a:buClr>
                <a:schemeClr val="accent3"/>
              </a:buClr>
              <a:buNone/>
            </a:pPr>
            <a:endParaRPr lang="en-GB" sz="2800" dirty="0">
              <a:solidFill>
                <a:schemeClr val="tx2">
                  <a:lumMod val="50000"/>
                </a:schemeClr>
              </a:solidFill>
            </a:endParaRPr>
          </a:p>
          <a:p>
            <a:pPr>
              <a:buClr>
                <a:schemeClr val="accent3"/>
              </a:buClr>
            </a:pPr>
            <a:r>
              <a:rPr lang="en-GB" sz="2800" dirty="0">
                <a:solidFill>
                  <a:schemeClr val="tx2">
                    <a:lumMod val="50000"/>
                  </a:schemeClr>
                </a:solidFill>
              </a:rPr>
              <a:t>Equality Delivery System 2 (EDS2</a:t>
            </a:r>
            <a:r>
              <a:rPr lang="en-GB" sz="2800" dirty="0" smtClean="0">
                <a:solidFill>
                  <a:schemeClr val="tx2">
                    <a:lumMod val="50000"/>
                  </a:schemeClr>
                </a:solidFill>
              </a:rPr>
              <a:t>)</a:t>
            </a:r>
          </a:p>
          <a:p>
            <a:pPr>
              <a:buClr>
                <a:schemeClr val="accent3"/>
              </a:buClr>
            </a:pPr>
            <a:endParaRPr lang="en-GB" sz="2800" dirty="0">
              <a:solidFill>
                <a:schemeClr val="tx2">
                  <a:lumMod val="50000"/>
                </a:schemeClr>
              </a:solidFill>
            </a:endParaRPr>
          </a:p>
          <a:p>
            <a:pPr>
              <a:buClr>
                <a:schemeClr val="accent3"/>
              </a:buClr>
            </a:pPr>
            <a:r>
              <a:rPr lang="en-GB" sz="2800" dirty="0">
                <a:solidFill>
                  <a:schemeClr val="tx2">
                    <a:lumMod val="50000"/>
                  </a:schemeClr>
                </a:solidFill>
              </a:rPr>
              <a:t>Workforce Disability Equality Standard (WDES) </a:t>
            </a:r>
            <a:endParaRPr lang="en-GB" sz="2800" dirty="0" smtClean="0">
              <a:solidFill>
                <a:schemeClr val="tx2">
                  <a:lumMod val="50000"/>
                </a:schemeClr>
              </a:solidFill>
            </a:endParaRPr>
          </a:p>
          <a:p>
            <a:pPr>
              <a:buClr>
                <a:schemeClr val="accent3"/>
              </a:buClr>
            </a:pPr>
            <a:endParaRPr lang="en-GB" sz="2800" dirty="0" smtClean="0">
              <a:solidFill>
                <a:schemeClr val="tx2">
                  <a:lumMod val="50000"/>
                </a:schemeClr>
              </a:solidFill>
            </a:endParaRPr>
          </a:p>
          <a:p>
            <a:pPr>
              <a:buClr>
                <a:schemeClr val="accent3"/>
              </a:buClr>
            </a:pPr>
            <a:r>
              <a:rPr lang="en-GB" sz="2800" dirty="0" smtClean="0">
                <a:solidFill>
                  <a:schemeClr val="tx2">
                    <a:lumMod val="50000"/>
                  </a:schemeClr>
                </a:solidFill>
              </a:rPr>
              <a:t>Accessible Information Standard (AIS)</a:t>
            </a:r>
          </a:p>
          <a:p>
            <a:pPr>
              <a:buClr>
                <a:schemeClr val="accent3"/>
              </a:buClr>
            </a:pPr>
            <a:endParaRPr lang="en-GB" sz="2800" dirty="0" smtClean="0">
              <a:solidFill>
                <a:schemeClr val="tx2">
                  <a:lumMod val="50000"/>
                </a:schemeClr>
              </a:solidFill>
            </a:endParaRPr>
          </a:p>
          <a:p>
            <a:pPr>
              <a:buClr>
                <a:schemeClr val="accent3"/>
              </a:buClr>
            </a:pPr>
            <a:r>
              <a:rPr lang="en-GB" sz="2800" dirty="0" smtClean="0">
                <a:solidFill>
                  <a:schemeClr val="tx2">
                    <a:lumMod val="50000"/>
                  </a:schemeClr>
                </a:solidFill>
              </a:rPr>
              <a:t>Gender </a:t>
            </a:r>
            <a:r>
              <a:rPr lang="en-GB" sz="2800" dirty="0">
                <a:solidFill>
                  <a:schemeClr val="tx2">
                    <a:lumMod val="50000"/>
                  </a:schemeClr>
                </a:solidFill>
              </a:rPr>
              <a:t>Pay </a:t>
            </a:r>
            <a:r>
              <a:rPr lang="en-GB" sz="2800" dirty="0" smtClean="0">
                <a:solidFill>
                  <a:schemeClr val="tx2">
                    <a:lumMod val="50000"/>
                  </a:schemeClr>
                </a:solidFill>
              </a:rPr>
              <a:t>Audit</a:t>
            </a:r>
          </a:p>
          <a:p>
            <a:pPr>
              <a:buClr>
                <a:schemeClr val="accent3"/>
              </a:buClr>
            </a:pPr>
            <a:endParaRPr lang="en-GB" sz="2800" dirty="0">
              <a:solidFill>
                <a:schemeClr val="tx2"/>
              </a:solidFill>
            </a:endParaRPr>
          </a:p>
          <a:p>
            <a:pPr>
              <a:buClr>
                <a:schemeClr val="accent3"/>
              </a:buClr>
            </a:pPr>
            <a:r>
              <a:rPr lang="en-GB" sz="2800" dirty="0">
                <a:solidFill>
                  <a:schemeClr val="accent1"/>
                </a:solidFill>
              </a:rPr>
              <a:t>All linked to CQC </a:t>
            </a:r>
            <a:r>
              <a:rPr lang="en-GB" sz="2800" dirty="0" smtClean="0">
                <a:solidFill>
                  <a:schemeClr val="accent1"/>
                </a:solidFill>
              </a:rPr>
              <a:t>requirements</a:t>
            </a:r>
          </a:p>
          <a:p>
            <a:pPr marL="0" indent="0">
              <a:buClr>
                <a:schemeClr val="accent3"/>
              </a:buClr>
              <a:buNone/>
            </a:pPr>
            <a:r>
              <a:rPr lang="en-GB" sz="2800" dirty="0">
                <a:solidFill>
                  <a:schemeClr val="accent1"/>
                </a:solidFill>
              </a:rPr>
              <a:t>	</a:t>
            </a:r>
            <a:endParaRPr lang="en-GB" dirty="0"/>
          </a:p>
        </p:txBody>
      </p:sp>
      <p:pic>
        <p:nvPicPr>
          <p:cNvPr id="4098" name="Picture 2" descr="C:\Users\haighr\AppData\Local\Microsoft\Windows\INetCache\IE\7KTAWQ2Y\300px-Ecrivains_consult_-_Texte_4_main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3644304"/>
            <a:ext cx="3024336" cy="2449712"/>
          </a:xfrm>
          <a:prstGeom prst="rect">
            <a:avLst/>
          </a:prstGeom>
          <a:noFill/>
          <a:effectLst>
            <a:glow rad="127000">
              <a:schemeClr val="bg1">
                <a:alpha val="49000"/>
              </a:schemeClr>
            </a:glow>
            <a:softEdge rad="6096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091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dirty="0" smtClean="0"/>
              <a:t>Definitions</a:t>
            </a:r>
            <a:endParaRPr lang="en-GB" dirty="0"/>
          </a:p>
        </p:txBody>
      </p:sp>
      <p:sp>
        <p:nvSpPr>
          <p:cNvPr id="3" name="Content Placeholder 2"/>
          <p:cNvSpPr>
            <a:spLocks noGrp="1"/>
          </p:cNvSpPr>
          <p:nvPr>
            <p:ph sz="half" idx="1"/>
          </p:nvPr>
        </p:nvSpPr>
        <p:spPr>
          <a:xfrm>
            <a:off x="457200" y="1340768"/>
            <a:ext cx="4186808" cy="4785395"/>
          </a:xfrm>
        </p:spPr>
        <p:txBody>
          <a:bodyPr>
            <a:normAutofit fontScale="70000" lnSpcReduction="20000"/>
          </a:bodyPr>
          <a:lstStyle/>
          <a:p>
            <a:pPr>
              <a:buClr>
                <a:schemeClr val="accent3"/>
              </a:buClr>
            </a:pPr>
            <a:r>
              <a:rPr lang="en-GB" b="1" dirty="0" smtClean="0">
                <a:solidFill>
                  <a:schemeClr val="accent1"/>
                </a:solidFill>
              </a:rPr>
              <a:t>E</a:t>
            </a:r>
            <a:r>
              <a:rPr lang="en-GB" dirty="0" smtClean="0"/>
              <a:t>quality </a:t>
            </a:r>
            <a:r>
              <a:rPr lang="en-GB" dirty="0" smtClean="0">
                <a:solidFill>
                  <a:schemeClr val="tx2">
                    <a:lumMod val="50000"/>
                  </a:schemeClr>
                </a:solidFill>
              </a:rPr>
              <a:t>is about creating a fairer society where everyone can participate and has the same opportunity to fulfil their potential.  Equality is backed by legislation designed to address unfair discrimination based on membership of a particular group</a:t>
            </a:r>
          </a:p>
          <a:p>
            <a:pPr marL="0" indent="0">
              <a:buNone/>
            </a:pPr>
            <a:endParaRPr lang="en-GB" dirty="0" smtClean="0"/>
          </a:p>
        </p:txBody>
      </p:sp>
      <p:sp>
        <p:nvSpPr>
          <p:cNvPr id="4" name="Content Placeholder 3"/>
          <p:cNvSpPr>
            <a:spLocks noGrp="1"/>
          </p:cNvSpPr>
          <p:nvPr>
            <p:ph sz="half" idx="2"/>
          </p:nvPr>
        </p:nvSpPr>
        <p:spPr>
          <a:xfrm>
            <a:off x="4499992" y="1412776"/>
            <a:ext cx="4186808" cy="4713387"/>
          </a:xfrm>
        </p:spPr>
        <p:txBody>
          <a:bodyPr>
            <a:normAutofit fontScale="70000" lnSpcReduction="20000"/>
          </a:bodyPr>
          <a:lstStyle/>
          <a:p>
            <a:pPr>
              <a:buClr>
                <a:schemeClr val="accent3"/>
              </a:buClr>
            </a:pPr>
            <a:r>
              <a:rPr lang="en-GB" b="1" dirty="0">
                <a:solidFill>
                  <a:schemeClr val="accent1"/>
                </a:solidFill>
              </a:rPr>
              <a:t>D</a:t>
            </a:r>
            <a:r>
              <a:rPr lang="en-GB" dirty="0"/>
              <a:t>iversity </a:t>
            </a:r>
            <a:r>
              <a:rPr lang="en-GB" dirty="0">
                <a:solidFill>
                  <a:schemeClr val="accent1">
                    <a:lumMod val="75000"/>
                  </a:schemeClr>
                </a:solidFill>
              </a:rPr>
              <a:t>i</a:t>
            </a:r>
            <a:r>
              <a:rPr lang="en-GB" dirty="0">
                <a:solidFill>
                  <a:schemeClr val="tx2">
                    <a:lumMod val="50000"/>
                  </a:schemeClr>
                </a:solidFill>
              </a:rPr>
              <a:t>s the mosaic of people who bring a variety of backgrounds, styles, perspectives, values and beliefs as assets to the groups and organisations with whom they work and interact</a:t>
            </a:r>
          </a:p>
          <a:p>
            <a:pPr marL="0" indent="0">
              <a:buClr>
                <a:schemeClr val="accent3"/>
              </a:buClr>
              <a:buNone/>
            </a:pPr>
            <a:endParaRPr lang="en-GB" dirty="0"/>
          </a:p>
          <a:p>
            <a:pPr>
              <a:buClr>
                <a:schemeClr val="accent3"/>
              </a:buClr>
            </a:pPr>
            <a:r>
              <a:rPr lang="en-GB" b="1" dirty="0">
                <a:solidFill>
                  <a:schemeClr val="accent1"/>
                </a:solidFill>
              </a:rPr>
              <a:t>I</a:t>
            </a:r>
            <a:r>
              <a:rPr lang="en-GB" dirty="0"/>
              <a:t>nclusion </a:t>
            </a:r>
            <a:r>
              <a:rPr lang="en-GB" dirty="0">
                <a:solidFill>
                  <a:schemeClr val="tx2">
                    <a:lumMod val="50000"/>
                  </a:schemeClr>
                </a:solidFill>
              </a:rPr>
              <a:t>is the complete acceptance and integration of all employees regardless of diversity background that proactively leads to a sense of belonging, engagement, progression and full participation within the organisation</a:t>
            </a:r>
            <a:r>
              <a:rPr lang="en-GB" dirty="0">
                <a:solidFill>
                  <a:schemeClr val="accent1">
                    <a:lumMod val="75000"/>
                  </a:schemeClr>
                </a:solidFill>
              </a:rPr>
              <a:t>.</a:t>
            </a:r>
          </a:p>
          <a:p>
            <a:endParaRPr lang="en-GB" dirty="0">
              <a:solidFill>
                <a:schemeClr val="accent1">
                  <a:lumMod val="75000"/>
                </a:schemeClr>
              </a:solidFill>
            </a:endParaRP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3689796"/>
            <a:ext cx="3096344" cy="2403499"/>
          </a:xfrm>
          <a:prstGeom prst="rect">
            <a:avLst/>
          </a:prstGeom>
        </p:spPr>
      </p:pic>
    </p:spTree>
    <p:extLst>
      <p:ext uri="{BB962C8B-B14F-4D97-AF65-F5344CB8AC3E}">
        <p14:creationId xmlns:p14="http://schemas.microsoft.com/office/powerpoint/2010/main" val="9214803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9319" y="535179"/>
            <a:ext cx="4868741" cy="592640"/>
          </a:xfrm>
          <a:prstGeom prst="rect">
            <a:avLst/>
          </a:prstGeom>
          <a:noFill/>
        </p:spPr>
        <p:txBody>
          <a:bodyPr wrap="square" lIns="80053" tIns="40026" rIns="80053" bIns="40026" rtlCol="0">
            <a:spAutoFit/>
          </a:bodyPr>
          <a:lstStyle/>
          <a:p>
            <a:r>
              <a:rPr lang="en-GB" sz="3200" b="1" dirty="0">
                <a:solidFill>
                  <a:srgbClr val="3B2767"/>
                </a:solidFill>
              </a:rPr>
              <a:t>Ten of our big ambitions…</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74" y="0"/>
            <a:ext cx="9143864" cy="6858000"/>
          </a:xfrm>
          <a:prstGeom prst="rect">
            <a:avLst/>
          </a:prstGeom>
        </p:spPr>
      </p:pic>
      <p:sp>
        <p:nvSpPr>
          <p:cNvPr id="5" name="Oval 4"/>
          <p:cNvSpPr/>
          <p:nvPr/>
        </p:nvSpPr>
        <p:spPr>
          <a:xfrm>
            <a:off x="4850219" y="2348880"/>
            <a:ext cx="3717161" cy="93610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0155" tIns="40078" rIns="80155" bIns="40078" rtlCol="0" anchor="ctr"/>
          <a:lstStyle/>
          <a:p>
            <a:pPr algn="ctr"/>
            <a:endParaRPr lang="en-GB">
              <a:solidFill>
                <a:prstClr val="white"/>
              </a:solidFill>
            </a:endParaRPr>
          </a:p>
        </p:txBody>
      </p:sp>
      <p:sp>
        <p:nvSpPr>
          <p:cNvPr id="6" name="Oval 5"/>
          <p:cNvSpPr/>
          <p:nvPr/>
        </p:nvSpPr>
        <p:spPr>
          <a:xfrm>
            <a:off x="172142" y="1877356"/>
            <a:ext cx="3717161" cy="140762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0155" tIns="40078" rIns="80155" bIns="40078" rtlCol="0" anchor="ctr"/>
          <a:lstStyle/>
          <a:p>
            <a:pPr algn="ctr"/>
            <a:endParaRPr lang="en-GB">
              <a:solidFill>
                <a:prstClr val="white"/>
              </a:solidFill>
            </a:endParaRPr>
          </a:p>
        </p:txBody>
      </p:sp>
      <p:sp>
        <p:nvSpPr>
          <p:cNvPr id="7" name="Oval 6"/>
          <p:cNvSpPr/>
          <p:nvPr/>
        </p:nvSpPr>
        <p:spPr>
          <a:xfrm>
            <a:off x="323528" y="5301209"/>
            <a:ext cx="3717161" cy="86409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0155" tIns="40078" rIns="80155" bIns="40078" rtlCol="0" anchor="ctr"/>
          <a:lstStyle/>
          <a:p>
            <a:pPr algn="ctr"/>
            <a:endParaRPr lang="en-GB">
              <a:solidFill>
                <a:prstClr val="white"/>
              </a:solidFill>
            </a:endParaRPr>
          </a:p>
        </p:txBody>
      </p:sp>
      <p:sp>
        <p:nvSpPr>
          <p:cNvPr id="8" name="Oval 7"/>
          <p:cNvSpPr/>
          <p:nvPr/>
        </p:nvSpPr>
        <p:spPr>
          <a:xfrm>
            <a:off x="4880105" y="3140967"/>
            <a:ext cx="3717161" cy="126361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0155" tIns="40078" rIns="80155" bIns="40078" rtlCol="0" anchor="ctr"/>
          <a:lstStyle/>
          <a:p>
            <a:pPr algn="ctr"/>
            <a:endParaRPr lang="en-GB">
              <a:solidFill>
                <a:prstClr val="white"/>
              </a:solidFill>
            </a:endParaRPr>
          </a:p>
        </p:txBody>
      </p:sp>
    </p:spTree>
    <p:extLst>
      <p:ext uri="{BB962C8B-B14F-4D97-AF65-F5344CB8AC3E}">
        <p14:creationId xmlns:p14="http://schemas.microsoft.com/office/powerpoint/2010/main" val="3977679117"/>
      </p:ext>
    </p:extLst>
  </p:cSld>
  <p:clrMapOvr>
    <a:masterClrMapping/>
  </p:clrMapOvr>
  <p:timing>
    <p:tnLst>
      <p:par>
        <p:cTn id="1" dur="indefinite" restart="never" nodeType="tmRoot"/>
      </p:par>
    </p:tnLst>
  </p:timing>
</p:sld>
</file>

<file path=ppt/theme/theme1.xml><?xml version="1.0" encoding="utf-8"?>
<a:theme xmlns:a="http://schemas.openxmlformats.org/drawingml/2006/main" name="Suggested_Corporate_template_2017_version_Chosen_style_2017">
  <a:themeElements>
    <a:clrScheme name="EDI">
      <a:dk1>
        <a:srgbClr val="1F497D"/>
      </a:dk1>
      <a:lt1>
        <a:srgbClr val="FFFFFF"/>
      </a:lt1>
      <a:dk2>
        <a:srgbClr val="7F7F7F"/>
      </a:dk2>
      <a:lt2>
        <a:srgbClr val="EEECE1"/>
      </a:lt2>
      <a:accent1>
        <a:srgbClr val="AC5EA1"/>
      </a:accent1>
      <a:accent2>
        <a:srgbClr val="5AB152"/>
      </a:accent2>
      <a:accent3>
        <a:srgbClr val="F39200"/>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18D9B6F2DC4447A00C4E039477E22C" ma:contentTypeVersion="3" ma:contentTypeDescription="Create a new document." ma:contentTypeScope="" ma:versionID="738176ca11ac9d297d6e260b3fd653d2">
  <xsd:schema xmlns:xsd="http://www.w3.org/2001/XMLSchema" xmlns:xs="http://www.w3.org/2001/XMLSchema" xmlns:p="http://schemas.microsoft.com/office/2006/metadata/properties" xmlns:ns1="http://schemas.microsoft.com/sharepoint/v3" xmlns:ns2="f826ec73-788d-43f5-8076-ab983d82f5fd" targetNamespace="http://schemas.microsoft.com/office/2006/metadata/properties" ma:root="true" ma:fieldsID="a4a6ebd7b202c7f1650d08cdd0f7d970" ns1:_="" ns2:_="">
    <xsd:import namespace="http://schemas.microsoft.com/sharepoint/v3"/>
    <xsd:import namespace="f826ec73-788d-43f5-8076-ab983d82f5fd"/>
    <xsd:element name="properties">
      <xsd:complexType>
        <xsd:sequence>
          <xsd:element name="documentManagement">
            <xsd:complexType>
              <xsd:all>
                <xsd:element ref="ns2:_dlc_DocId" minOccurs="0"/>
                <xsd:element ref="ns2:_dlc_DocIdUrl" minOccurs="0"/>
                <xsd:element ref="ns2:_dlc_DocIdPersistId" minOccurs="0"/>
                <xsd:element ref="ns1:AverageRating" minOccurs="0"/>
                <xsd:element ref="ns1:RatingCoun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11" nillable="true" ma:displayName="Rating (0-5)" ma:decimals="2" ma:description="Average value of all the ratings that have been submitted" ma:indexed="true" ma:internalName="AverageRating" ma:readOnly="true">
      <xsd:simpleType>
        <xsd:restriction base="dms:Number"/>
      </xsd:simpleType>
    </xsd:element>
    <xsd:element name="RatingCount" ma:index="12" nillable="true" ma:displayName="Number of Ratings" ma:decimals="0" ma:description="Number of ratings submitted" ma:internalName="RatingCount" ma:readOnly="true">
      <xsd:simpleType>
        <xsd:restriction base="dms:Number"/>
      </xsd:simpleType>
    </xsd:element>
    <xsd:element name="PublishingStartDate" ma:index="13" nillable="true" ma:displayName="Scheduling Start Date" ma:internalName="PublishingStartDate">
      <xsd:simpleType>
        <xsd:restriction base="dms:Unknown"/>
      </xsd:simpleType>
    </xsd:element>
    <xsd:element name="PublishingExpirationDate" ma:index="14"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826ec73-788d-43f5-8076-ab983d82f5f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f826ec73-788d-43f5-8076-ab983d82f5fd">P3RCCFDR7R6X-696233995-15</_dlc_DocId>
    <_dlc_DocIdUrl xmlns="f826ec73-788d-43f5-8076-ab983d82f5fd">
      <Url>http://nww.bradfordhospitals.int:2249/Corporate Identity/_layouts/DocIdRedir.aspx?ID=P3RCCFDR7R6X-696233995-15</Url>
      <Description>P3RCCFDR7R6X-696233995-15</Description>
    </_dlc_DocIdUrl>
    <AverageRating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DE11633-C795-43F9-9C7C-1A3B7A1E1B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826ec73-788d-43f5-8076-ab983d82f5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246E59F-9837-43CB-9F58-1B1D18262A3D}">
  <ds:schemaRefs>
    <ds:schemaRef ds:uri="http://purl.org/dc/elements/1.1/"/>
    <ds:schemaRef ds:uri="http://schemas.microsoft.com/office/2006/documentManagement/types"/>
    <ds:schemaRef ds:uri="http://schemas.microsoft.com/sharepoint/v3"/>
    <ds:schemaRef ds:uri="f826ec73-788d-43f5-8076-ab983d82f5fd"/>
    <ds:schemaRef ds:uri="http://purl.org/dc/terms/"/>
    <ds:schemaRef ds:uri="http://schemas.openxmlformats.org/package/2006/metadata/core-properties"/>
    <ds:schemaRef ds:uri="http://purl.org/dc/dcmitype/"/>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DE1E473A-4DA0-40C4-A585-7EA9085A1433}">
  <ds:schemaRefs>
    <ds:schemaRef ds:uri="http://schemas.microsoft.com/sharepoint/v3/contenttype/forms"/>
  </ds:schemaRefs>
</ds:datastoreItem>
</file>

<file path=customXml/itemProps4.xml><?xml version="1.0" encoding="utf-8"?>
<ds:datastoreItem xmlns:ds="http://schemas.openxmlformats.org/officeDocument/2006/customXml" ds:itemID="{FB46CBAF-9F76-43AE-9858-66107BF39981}">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Suggested_Corporate_template_2017_version_Chosen_style_2017</Template>
  <TotalTime>3706</TotalTime>
  <Words>4244</Words>
  <Application>Microsoft Office PowerPoint</Application>
  <PresentationFormat>On-screen Show (4:3)</PresentationFormat>
  <Paragraphs>793</Paragraphs>
  <Slides>42</Slides>
  <Notes>42</Notes>
  <HiddenSlides>0</HiddenSlides>
  <MMClips>0</MMClips>
  <ScaleCrop>false</ScaleCrop>
  <HeadingPairs>
    <vt:vector size="4" baseType="variant">
      <vt:variant>
        <vt:lpstr>Theme</vt:lpstr>
      </vt:variant>
      <vt:variant>
        <vt:i4>2</vt:i4>
      </vt:variant>
      <vt:variant>
        <vt:lpstr>Slide Titles</vt:lpstr>
      </vt:variant>
      <vt:variant>
        <vt:i4>42</vt:i4>
      </vt:variant>
    </vt:vector>
  </HeadingPairs>
  <TitlesOfParts>
    <vt:vector size="44" baseType="lpstr">
      <vt:lpstr>Suggested_Corporate_template_2017_version_Chosen_style_2017</vt:lpstr>
      <vt:lpstr>Office Theme</vt:lpstr>
      <vt:lpstr>PowerPoint Presentation</vt:lpstr>
      <vt:lpstr>Overview</vt:lpstr>
      <vt:lpstr>Contents</vt:lpstr>
      <vt:lpstr>PowerPoint Presentation</vt:lpstr>
      <vt:lpstr>Equality Act 2010 Protected Characteristics</vt:lpstr>
      <vt:lpstr>Equality Act 2010 – General Duty </vt:lpstr>
      <vt:lpstr>Our Contractual Obligations</vt:lpstr>
      <vt:lpstr>Definitions</vt:lpstr>
      <vt:lpstr>PowerPoint Presentation</vt:lpstr>
      <vt:lpstr>Relevant to workforce</vt:lpstr>
      <vt:lpstr>Workforce race equality standard (wres)</vt:lpstr>
      <vt:lpstr>PowerPoint Presentation</vt:lpstr>
      <vt:lpstr>Indicator 1: Staffing over a 3 year period</vt:lpstr>
      <vt:lpstr>Indicator 2: Likelihood of appointment from shortlisting</vt:lpstr>
      <vt:lpstr>Indicator 3: Likelihood of staff  entering the formal disciplinary process</vt:lpstr>
      <vt:lpstr>Indicator 4: Likelihood of staff  accessing non-mandatory training &amp; CPD</vt:lpstr>
      <vt:lpstr>Indicators 5-8:  Staff Survey Results</vt:lpstr>
      <vt:lpstr>Indicator 9:  Diversity of the Trust Board</vt:lpstr>
      <vt:lpstr>Progress to date on WRES</vt:lpstr>
      <vt:lpstr>Progress to date on WRES</vt:lpstr>
      <vt:lpstr>What next for WRES</vt:lpstr>
      <vt:lpstr>Workforce Disability equality standard (wdes)</vt:lpstr>
      <vt:lpstr>Metric 1:Staffing over a 3 year period</vt:lpstr>
      <vt:lpstr> Metric 2: Likelihood of  appointment from shortlisting</vt:lpstr>
      <vt:lpstr> Metric 3: Likelihood of staff entering  the formal capability process</vt:lpstr>
      <vt:lpstr> Metric 4a: Staff Survey Results</vt:lpstr>
      <vt:lpstr> Metric 4b: Staff Survey Results</vt:lpstr>
      <vt:lpstr> Metrics 5-7: Staff Survey Results</vt:lpstr>
      <vt:lpstr> Metric 8: Staff Survey Results</vt:lpstr>
      <vt:lpstr> Metric 9: Staff Survey and the engagement of disabled staff</vt:lpstr>
      <vt:lpstr> Metric 10: Board Representation</vt:lpstr>
      <vt:lpstr>Progress to date on WDES</vt:lpstr>
      <vt:lpstr>Progress to date on WDES</vt:lpstr>
      <vt:lpstr>What next for WDES</vt:lpstr>
      <vt:lpstr>Review of Recruitment  &amp; Selection Policy</vt:lpstr>
      <vt:lpstr>Key proposals</vt:lpstr>
      <vt:lpstr>PowerPoint Presentation</vt:lpstr>
      <vt:lpstr>Review of Disciplinary  Process</vt:lpstr>
      <vt:lpstr>Next Steps: “The way forward”  </vt:lpstr>
      <vt:lpstr>Next Steps: “The way forward”  </vt:lpstr>
      <vt:lpstr> “There is nothing more unfair than the equal treatment of unequal people.”  Thomas Jefferson 1743 - 1826 </vt:lpstr>
      <vt:lpstr>Questions &amp; Discussion</vt:lpstr>
    </vt:vector>
  </TitlesOfParts>
  <Company>Bradford Teaching Hospitals NHS Foundation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Will Moule</dc:creator>
  <cp:lastModifiedBy>Ruth Haigh</cp:lastModifiedBy>
  <cp:revision>297</cp:revision>
  <cp:lastPrinted>2021-05-26T09:26:41Z</cp:lastPrinted>
  <dcterms:created xsi:type="dcterms:W3CDTF">2021-01-07T14:35:04Z</dcterms:created>
  <dcterms:modified xsi:type="dcterms:W3CDTF">2022-05-16T08:40:02Z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0x0101008C18D9B6F2DC4447A00C4E039477E22C</vt:lpwstr>
  </property>
  <property fmtid="{D5CDD505-2E9C-101B-9397-08002B2CF9AE}" pid="3" name="_dlc_DocIdItemGuid">
    <vt:lpwstr>b943756f-c0e8-4e35-ab1f-0ef9b12f0fbe</vt:lpwstr>
  </property>
</Properties>
</file>