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4401800" cy="37804725"/>
  <p:notesSz cx="6797675" cy="9928225"/>
  <p:defaultTextStyle>
    <a:defPPr>
      <a:defRPr lang="en-US"/>
    </a:defPPr>
    <a:lvl1pPr marL="0" algn="l" defTabSz="1325867" rtl="0" eaLnBrk="1" latinLnBrk="0" hangingPunct="1">
      <a:defRPr sz="2600" kern="1200">
        <a:solidFill>
          <a:schemeClr val="tx1"/>
        </a:solidFill>
        <a:latin typeface="+mn-lt"/>
        <a:ea typeface="+mn-ea"/>
        <a:cs typeface="+mn-cs"/>
      </a:defRPr>
    </a:lvl1pPr>
    <a:lvl2pPr marL="662933" algn="l" defTabSz="1325867" rtl="0" eaLnBrk="1" latinLnBrk="0" hangingPunct="1">
      <a:defRPr sz="2600" kern="1200">
        <a:solidFill>
          <a:schemeClr val="tx1"/>
        </a:solidFill>
        <a:latin typeface="+mn-lt"/>
        <a:ea typeface="+mn-ea"/>
        <a:cs typeface="+mn-cs"/>
      </a:defRPr>
    </a:lvl2pPr>
    <a:lvl3pPr marL="1325867" algn="l" defTabSz="1325867" rtl="0" eaLnBrk="1" latinLnBrk="0" hangingPunct="1">
      <a:defRPr sz="2600" kern="1200">
        <a:solidFill>
          <a:schemeClr val="tx1"/>
        </a:solidFill>
        <a:latin typeface="+mn-lt"/>
        <a:ea typeface="+mn-ea"/>
        <a:cs typeface="+mn-cs"/>
      </a:defRPr>
    </a:lvl3pPr>
    <a:lvl4pPr marL="1988800" algn="l" defTabSz="1325867" rtl="0" eaLnBrk="1" latinLnBrk="0" hangingPunct="1">
      <a:defRPr sz="2600" kern="1200">
        <a:solidFill>
          <a:schemeClr val="tx1"/>
        </a:solidFill>
        <a:latin typeface="+mn-lt"/>
        <a:ea typeface="+mn-ea"/>
        <a:cs typeface="+mn-cs"/>
      </a:defRPr>
    </a:lvl4pPr>
    <a:lvl5pPr marL="2651733" algn="l" defTabSz="1325867" rtl="0" eaLnBrk="1" latinLnBrk="0" hangingPunct="1">
      <a:defRPr sz="2600" kern="1200">
        <a:solidFill>
          <a:schemeClr val="tx1"/>
        </a:solidFill>
        <a:latin typeface="+mn-lt"/>
        <a:ea typeface="+mn-ea"/>
        <a:cs typeface="+mn-cs"/>
      </a:defRPr>
    </a:lvl5pPr>
    <a:lvl6pPr marL="3314667" algn="l" defTabSz="1325867" rtl="0" eaLnBrk="1" latinLnBrk="0" hangingPunct="1">
      <a:defRPr sz="2600" kern="1200">
        <a:solidFill>
          <a:schemeClr val="tx1"/>
        </a:solidFill>
        <a:latin typeface="+mn-lt"/>
        <a:ea typeface="+mn-ea"/>
        <a:cs typeface="+mn-cs"/>
      </a:defRPr>
    </a:lvl6pPr>
    <a:lvl7pPr marL="3977600" algn="l" defTabSz="1325867" rtl="0" eaLnBrk="1" latinLnBrk="0" hangingPunct="1">
      <a:defRPr sz="2600" kern="1200">
        <a:solidFill>
          <a:schemeClr val="tx1"/>
        </a:solidFill>
        <a:latin typeface="+mn-lt"/>
        <a:ea typeface="+mn-ea"/>
        <a:cs typeface="+mn-cs"/>
      </a:defRPr>
    </a:lvl7pPr>
    <a:lvl8pPr marL="4640534" algn="l" defTabSz="1325867" rtl="0" eaLnBrk="1" latinLnBrk="0" hangingPunct="1">
      <a:defRPr sz="2600" kern="1200">
        <a:solidFill>
          <a:schemeClr val="tx1"/>
        </a:solidFill>
        <a:latin typeface="+mn-lt"/>
        <a:ea typeface="+mn-ea"/>
        <a:cs typeface="+mn-cs"/>
      </a:defRPr>
    </a:lvl8pPr>
    <a:lvl9pPr marL="5303467" algn="l" defTabSz="1325867" rtl="0" eaLnBrk="1" latinLnBrk="0" hangingPunct="1">
      <a:defRPr sz="26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1907">
          <p15:clr>
            <a:srgbClr val="A4A3A4"/>
          </p15:clr>
        </p15:guide>
        <p15:guide id="2" pos="453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B29CD"/>
    <a:srgbClr val="6D1A9D"/>
    <a:srgbClr val="9B838D"/>
    <a:srgbClr val="9933FF"/>
    <a:srgbClr val="2EAAD5"/>
    <a:srgbClr val="8828E6"/>
    <a:srgbClr val="551A9D"/>
    <a:srgbClr val="6220AC"/>
    <a:srgbClr val="0091C9"/>
    <a:srgbClr val="E28C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83" autoAdjust="0"/>
    <p:restoredTop sz="86531" autoAdjust="0"/>
  </p:normalViewPr>
  <p:slideViewPr>
    <p:cSldViewPr>
      <p:cViewPr>
        <p:scale>
          <a:sx n="66" d="100"/>
          <a:sy n="66" d="100"/>
        </p:scale>
        <p:origin x="-546" y="-156"/>
      </p:cViewPr>
      <p:guideLst>
        <p:guide orient="horz" pos="11907"/>
        <p:guide pos="45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EF88C0E8-15AC-ED45-9407-88A861C75BEE}"/>
              </a:ext>
            </a:extLst>
          </p:cNvPr>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 xmlns:a16="http://schemas.microsoft.com/office/drawing/2014/main" id="{764092AB-194F-014C-A570-2CDE6F612EDC}"/>
              </a:ext>
            </a:extLst>
          </p:cNvPr>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87779F23-B8D9-6941-96FD-26DF4B04AFB9}" type="datetimeFigureOut">
              <a:rPr lang="en-GB" smtClean="0"/>
              <a:t>25/11/2021</a:t>
            </a:fld>
            <a:endParaRPr lang="en-GB"/>
          </a:p>
        </p:txBody>
      </p:sp>
      <p:sp>
        <p:nvSpPr>
          <p:cNvPr id="4" name="Footer Placeholder 3">
            <a:extLst>
              <a:ext uri="{FF2B5EF4-FFF2-40B4-BE49-F238E27FC236}">
                <a16:creationId xmlns="" xmlns:a16="http://schemas.microsoft.com/office/drawing/2014/main" id="{ADF1D6D2-28EC-B643-A810-704DCD952935}"/>
              </a:ext>
            </a:extLst>
          </p:cNvPr>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 xmlns:a16="http://schemas.microsoft.com/office/drawing/2014/main" id="{62439C0A-A307-604D-A2CA-BEEAD41548CF}"/>
              </a:ext>
            </a:extLst>
          </p:cNvPr>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E233BDAE-D751-A544-9C08-9091CA371753}" type="slidenum">
              <a:rPr lang="en-GB" smtClean="0"/>
              <a:t>‹#›</a:t>
            </a:fld>
            <a:endParaRPr lang="en-GB"/>
          </a:p>
        </p:txBody>
      </p:sp>
    </p:spTree>
    <p:extLst>
      <p:ext uri="{BB962C8B-B14F-4D97-AF65-F5344CB8AC3E}">
        <p14:creationId xmlns:p14="http://schemas.microsoft.com/office/powerpoint/2010/main" val="1604180667"/>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E1066C4D-6DDC-423C-A358-CE6FD4F69793}" type="datetimeFigureOut">
              <a:rPr lang="en-GB" smtClean="0"/>
              <a:pPr/>
              <a:t>25/11/2021</a:t>
            </a:fld>
            <a:endParaRPr lang="en-GB"/>
          </a:p>
        </p:txBody>
      </p:sp>
      <p:sp>
        <p:nvSpPr>
          <p:cNvPr id="4" name="Slide Image Placeholder 3"/>
          <p:cNvSpPr>
            <a:spLocks noGrp="1" noRot="1" noChangeAspect="1"/>
          </p:cNvSpPr>
          <p:nvPr>
            <p:ph type="sldImg" idx="2"/>
          </p:nvPr>
        </p:nvSpPr>
        <p:spPr>
          <a:xfrm>
            <a:off x="2690813" y="744538"/>
            <a:ext cx="1416050"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C37B3D3C-F95B-4658-A2C8-A22041A1D80A}" type="slidenum">
              <a:rPr lang="en-GB" smtClean="0"/>
              <a:pPr/>
              <a:t>‹#›</a:t>
            </a:fld>
            <a:endParaRPr lang="en-GB"/>
          </a:p>
        </p:txBody>
      </p:sp>
    </p:spTree>
    <p:extLst>
      <p:ext uri="{BB962C8B-B14F-4D97-AF65-F5344CB8AC3E}">
        <p14:creationId xmlns:p14="http://schemas.microsoft.com/office/powerpoint/2010/main" val="3859951077"/>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GB"/>
          </a:p>
        </p:txBody>
      </p:sp>
    </p:spTree>
    <p:extLst>
      <p:ext uri="{BB962C8B-B14F-4D97-AF65-F5344CB8AC3E}">
        <p14:creationId xmlns:p14="http://schemas.microsoft.com/office/powerpoint/2010/main" val="4220823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80137" y="11743972"/>
            <a:ext cx="12241530" cy="8103513"/>
          </a:xfrm>
        </p:spPr>
        <p:txBody>
          <a:bodyPr/>
          <a:lstStyle/>
          <a:p>
            <a:r>
              <a:rPr lang="en-US"/>
              <a:t>Click to edit Master title style</a:t>
            </a:r>
            <a:endParaRPr lang="en-GB"/>
          </a:p>
        </p:txBody>
      </p:sp>
      <p:sp>
        <p:nvSpPr>
          <p:cNvPr id="3" name="Subtitle 2"/>
          <p:cNvSpPr>
            <a:spLocks noGrp="1"/>
          </p:cNvSpPr>
          <p:nvPr>
            <p:ph type="subTitle" idx="1"/>
          </p:nvPr>
        </p:nvSpPr>
        <p:spPr>
          <a:xfrm>
            <a:off x="2160270" y="21422677"/>
            <a:ext cx="10081260" cy="9661208"/>
          </a:xfrm>
        </p:spPr>
        <p:txBody>
          <a:bodyPr/>
          <a:lstStyle>
            <a:lvl1pPr marL="0" indent="0" algn="ctr">
              <a:buNone/>
              <a:defRPr>
                <a:solidFill>
                  <a:schemeClr val="tx1">
                    <a:tint val="75000"/>
                  </a:schemeClr>
                </a:solidFill>
              </a:defRPr>
            </a:lvl1pPr>
            <a:lvl2pPr marL="662933" indent="0" algn="ctr">
              <a:buNone/>
              <a:defRPr>
                <a:solidFill>
                  <a:schemeClr val="tx1">
                    <a:tint val="75000"/>
                  </a:schemeClr>
                </a:solidFill>
              </a:defRPr>
            </a:lvl2pPr>
            <a:lvl3pPr marL="1325867" indent="0" algn="ctr">
              <a:buNone/>
              <a:defRPr>
                <a:solidFill>
                  <a:schemeClr val="tx1">
                    <a:tint val="75000"/>
                  </a:schemeClr>
                </a:solidFill>
              </a:defRPr>
            </a:lvl3pPr>
            <a:lvl4pPr marL="1988800" indent="0" algn="ctr">
              <a:buNone/>
              <a:defRPr>
                <a:solidFill>
                  <a:schemeClr val="tx1">
                    <a:tint val="75000"/>
                  </a:schemeClr>
                </a:solidFill>
              </a:defRPr>
            </a:lvl4pPr>
            <a:lvl5pPr marL="2651733" indent="0" algn="ctr">
              <a:buNone/>
              <a:defRPr>
                <a:solidFill>
                  <a:schemeClr val="tx1">
                    <a:tint val="75000"/>
                  </a:schemeClr>
                </a:solidFill>
              </a:defRPr>
            </a:lvl5pPr>
            <a:lvl6pPr marL="3314667" indent="0" algn="ctr">
              <a:buNone/>
              <a:defRPr>
                <a:solidFill>
                  <a:schemeClr val="tx1">
                    <a:tint val="75000"/>
                  </a:schemeClr>
                </a:solidFill>
              </a:defRPr>
            </a:lvl6pPr>
            <a:lvl7pPr marL="3977600" indent="0" algn="ctr">
              <a:buNone/>
              <a:defRPr>
                <a:solidFill>
                  <a:schemeClr val="tx1">
                    <a:tint val="75000"/>
                  </a:schemeClr>
                </a:solidFill>
              </a:defRPr>
            </a:lvl7pPr>
            <a:lvl8pPr marL="4640534" indent="0" algn="ctr">
              <a:buNone/>
              <a:defRPr>
                <a:solidFill>
                  <a:schemeClr val="tx1">
                    <a:tint val="75000"/>
                  </a:schemeClr>
                </a:solidFill>
              </a:defRPr>
            </a:lvl8pPr>
            <a:lvl9pPr marL="5303467"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79A5E15-F8CC-48F8-9561-8C8C952169B7}" type="datetimeFigureOut">
              <a:rPr lang="en-GB" smtClean="0"/>
              <a:pPr/>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DBC70D-32F7-439E-89CF-D94718889DAC}"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79A5E15-F8CC-48F8-9561-8C8C952169B7}" type="datetimeFigureOut">
              <a:rPr lang="en-GB" smtClean="0"/>
              <a:pPr/>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DBC70D-32F7-439E-89CF-D94718889DAC}"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441305" y="1513946"/>
            <a:ext cx="3240406" cy="32256532"/>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720091" y="1513946"/>
            <a:ext cx="9481186" cy="3225653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79A5E15-F8CC-48F8-9561-8C8C952169B7}" type="datetimeFigureOut">
              <a:rPr lang="en-GB" smtClean="0"/>
              <a:pPr/>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DBC70D-32F7-439E-89CF-D94718889DAC}"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79A5E15-F8CC-48F8-9561-8C8C952169B7}" type="datetimeFigureOut">
              <a:rPr lang="en-GB" smtClean="0"/>
              <a:pPr/>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DBC70D-32F7-439E-89CF-D94718889DAC}"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37643" y="24293040"/>
            <a:ext cx="12241530" cy="7508438"/>
          </a:xfrm>
        </p:spPr>
        <p:txBody>
          <a:bodyPr anchor="t"/>
          <a:lstStyle>
            <a:lvl1pPr algn="l">
              <a:defRPr sz="5800" b="1" cap="all"/>
            </a:lvl1pPr>
          </a:lstStyle>
          <a:p>
            <a:r>
              <a:rPr lang="en-US"/>
              <a:t>Click to edit Master title style</a:t>
            </a:r>
            <a:endParaRPr lang="en-GB"/>
          </a:p>
        </p:txBody>
      </p:sp>
      <p:sp>
        <p:nvSpPr>
          <p:cNvPr id="3" name="Text Placeholder 2"/>
          <p:cNvSpPr>
            <a:spLocks noGrp="1"/>
          </p:cNvSpPr>
          <p:nvPr>
            <p:ph type="body" idx="1"/>
          </p:nvPr>
        </p:nvSpPr>
        <p:spPr>
          <a:xfrm>
            <a:off x="1137643" y="16023259"/>
            <a:ext cx="12241530" cy="8269781"/>
          </a:xfrm>
        </p:spPr>
        <p:txBody>
          <a:bodyPr anchor="b"/>
          <a:lstStyle>
            <a:lvl1pPr marL="0" indent="0">
              <a:buNone/>
              <a:defRPr sz="2900">
                <a:solidFill>
                  <a:schemeClr val="tx1">
                    <a:tint val="75000"/>
                  </a:schemeClr>
                </a:solidFill>
              </a:defRPr>
            </a:lvl1pPr>
            <a:lvl2pPr marL="662933" indent="0">
              <a:buNone/>
              <a:defRPr sz="2600">
                <a:solidFill>
                  <a:schemeClr val="tx1">
                    <a:tint val="75000"/>
                  </a:schemeClr>
                </a:solidFill>
              </a:defRPr>
            </a:lvl2pPr>
            <a:lvl3pPr marL="1325867" indent="0">
              <a:buNone/>
              <a:defRPr sz="2300">
                <a:solidFill>
                  <a:schemeClr val="tx1">
                    <a:tint val="75000"/>
                  </a:schemeClr>
                </a:solidFill>
              </a:defRPr>
            </a:lvl3pPr>
            <a:lvl4pPr marL="1988800" indent="0">
              <a:buNone/>
              <a:defRPr sz="2000">
                <a:solidFill>
                  <a:schemeClr val="tx1">
                    <a:tint val="75000"/>
                  </a:schemeClr>
                </a:solidFill>
              </a:defRPr>
            </a:lvl4pPr>
            <a:lvl5pPr marL="2651733" indent="0">
              <a:buNone/>
              <a:defRPr sz="2000">
                <a:solidFill>
                  <a:schemeClr val="tx1">
                    <a:tint val="75000"/>
                  </a:schemeClr>
                </a:solidFill>
              </a:defRPr>
            </a:lvl5pPr>
            <a:lvl6pPr marL="3314667" indent="0">
              <a:buNone/>
              <a:defRPr sz="2000">
                <a:solidFill>
                  <a:schemeClr val="tx1">
                    <a:tint val="75000"/>
                  </a:schemeClr>
                </a:solidFill>
              </a:defRPr>
            </a:lvl6pPr>
            <a:lvl7pPr marL="3977600" indent="0">
              <a:buNone/>
              <a:defRPr sz="2000">
                <a:solidFill>
                  <a:schemeClr val="tx1">
                    <a:tint val="75000"/>
                  </a:schemeClr>
                </a:solidFill>
              </a:defRPr>
            </a:lvl7pPr>
            <a:lvl8pPr marL="4640534" indent="0">
              <a:buNone/>
              <a:defRPr sz="2000">
                <a:solidFill>
                  <a:schemeClr val="tx1">
                    <a:tint val="75000"/>
                  </a:schemeClr>
                </a:solidFill>
              </a:defRPr>
            </a:lvl8pPr>
            <a:lvl9pPr marL="5303467"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9A5E15-F8CC-48F8-9561-8C8C952169B7}" type="datetimeFigureOut">
              <a:rPr lang="en-GB" smtClean="0"/>
              <a:pPr/>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DBC70D-32F7-439E-89CF-D94718889DAC}"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20090" y="8821105"/>
            <a:ext cx="6360796" cy="24949372"/>
          </a:xfrm>
        </p:spPr>
        <p:txBody>
          <a:bodyPr/>
          <a:lstStyle>
            <a:lvl1pPr>
              <a:defRPr sz="4000"/>
            </a:lvl1pPr>
            <a:lvl2pPr>
              <a:defRPr sz="35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7320914" y="8821105"/>
            <a:ext cx="6360796" cy="24949372"/>
          </a:xfrm>
        </p:spPr>
        <p:txBody>
          <a:bodyPr/>
          <a:lstStyle>
            <a:lvl1pPr>
              <a:defRPr sz="4000"/>
            </a:lvl1pPr>
            <a:lvl2pPr>
              <a:defRPr sz="35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79A5E15-F8CC-48F8-9561-8C8C952169B7}" type="datetimeFigureOut">
              <a:rPr lang="en-GB" smtClean="0"/>
              <a:pPr/>
              <a:t>25/11/2021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DBC70D-32F7-439E-89CF-D94718889DAC}"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720090" y="8462311"/>
            <a:ext cx="6363296" cy="3526688"/>
          </a:xfrm>
        </p:spPr>
        <p:txBody>
          <a:bodyPr anchor="b"/>
          <a:lstStyle>
            <a:lvl1pPr marL="0" indent="0">
              <a:buNone/>
              <a:defRPr sz="3500" b="1"/>
            </a:lvl1pPr>
            <a:lvl2pPr marL="662933" indent="0">
              <a:buNone/>
              <a:defRPr sz="2900" b="1"/>
            </a:lvl2pPr>
            <a:lvl3pPr marL="1325867" indent="0">
              <a:buNone/>
              <a:defRPr sz="2600" b="1"/>
            </a:lvl3pPr>
            <a:lvl4pPr marL="1988800" indent="0">
              <a:buNone/>
              <a:defRPr sz="2300" b="1"/>
            </a:lvl4pPr>
            <a:lvl5pPr marL="2651733" indent="0">
              <a:buNone/>
              <a:defRPr sz="2300" b="1"/>
            </a:lvl5pPr>
            <a:lvl6pPr marL="3314667" indent="0">
              <a:buNone/>
              <a:defRPr sz="2300" b="1"/>
            </a:lvl6pPr>
            <a:lvl7pPr marL="3977600" indent="0">
              <a:buNone/>
              <a:defRPr sz="2300" b="1"/>
            </a:lvl7pPr>
            <a:lvl8pPr marL="4640534" indent="0">
              <a:buNone/>
              <a:defRPr sz="2300" b="1"/>
            </a:lvl8pPr>
            <a:lvl9pPr marL="5303467" indent="0">
              <a:buNone/>
              <a:defRPr sz="2300" b="1"/>
            </a:lvl9pPr>
          </a:lstStyle>
          <a:p>
            <a:pPr lvl="0"/>
            <a:r>
              <a:rPr lang="en-US"/>
              <a:t>Click to edit Master text styles</a:t>
            </a:r>
          </a:p>
        </p:txBody>
      </p:sp>
      <p:sp>
        <p:nvSpPr>
          <p:cNvPr id="4" name="Content Placeholder 3"/>
          <p:cNvSpPr>
            <a:spLocks noGrp="1"/>
          </p:cNvSpPr>
          <p:nvPr>
            <p:ph sz="half" idx="2"/>
          </p:nvPr>
        </p:nvSpPr>
        <p:spPr>
          <a:xfrm>
            <a:off x="720090" y="11988999"/>
            <a:ext cx="6363296" cy="21781476"/>
          </a:xfrm>
        </p:spPr>
        <p:txBody>
          <a:bodyPr/>
          <a:lstStyle>
            <a:lvl1pPr>
              <a:defRPr sz="35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7315914" y="8462311"/>
            <a:ext cx="6365796" cy="3526688"/>
          </a:xfrm>
        </p:spPr>
        <p:txBody>
          <a:bodyPr anchor="b"/>
          <a:lstStyle>
            <a:lvl1pPr marL="0" indent="0">
              <a:buNone/>
              <a:defRPr sz="3500" b="1"/>
            </a:lvl1pPr>
            <a:lvl2pPr marL="662933" indent="0">
              <a:buNone/>
              <a:defRPr sz="2900" b="1"/>
            </a:lvl2pPr>
            <a:lvl3pPr marL="1325867" indent="0">
              <a:buNone/>
              <a:defRPr sz="2600" b="1"/>
            </a:lvl3pPr>
            <a:lvl4pPr marL="1988800" indent="0">
              <a:buNone/>
              <a:defRPr sz="2300" b="1"/>
            </a:lvl4pPr>
            <a:lvl5pPr marL="2651733" indent="0">
              <a:buNone/>
              <a:defRPr sz="2300" b="1"/>
            </a:lvl5pPr>
            <a:lvl6pPr marL="3314667" indent="0">
              <a:buNone/>
              <a:defRPr sz="2300" b="1"/>
            </a:lvl6pPr>
            <a:lvl7pPr marL="3977600" indent="0">
              <a:buNone/>
              <a:defRPr sz="2300" b="1"/>
            </a:lvl7pPr>
            <a:lvl8pPr marL="4640534" indent="0">
              <a:buNone/>
              <a:defRPr sz="2300" b="1"/>
            </a:lvl8pPr>
            <a:lvl9pPr marL="5303467" indent="0">
              <a:buNone/>
              <a:defRPr sz="2300" b="1"/>
            </a:lvl9pPr>
          </a:lstStyle>
          <a:p>
            <a:pPr lvl="0"/>
            <a:r>
              <a:rPr lang="en-US"/>
              <a:t>Click to edit Master text styles</a:t>
            </a:r>
          </a:p>
        </p:txBody>
      </p:sp>
      <p:sp>
        <p:nvSpPr>
          <p:cNvPr id="6" name="Content Placeholder 5"/>
          <p:cNvSpPr>
            <a:spLocks noGrp="1"/>
          </p:cNvSpPr>
          <p:nvPr>
            <p:ph sz="quarter" idx="4"/>
          </p:nvPr>
        </p:nvSpPr>
        <p:spPr>
          <a:xfrm>
            <a:off x="7315914" y="11988999"/>
            <a:ext cx="6365796" cy="21781476"/>
          </a:xfrm>
        </p:spPr>
        <p:txBody>
          <a:bodyPr/>
          <a:lstStyle>
            <a:lvl1pPr>
              <a:defRPr sz="35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79A5E15-F8CC-48F8-9561-8C8C952169B7}" type="datetimeFigureOut">
              <a:rPr lang="en-GB" smtClean="0"/>
              <a:pPr/>
              <a:t>25/11/2021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EDBC70D-32F7-439E-89CF-D94718889DAC}"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9A5E15-F8CC-48F8-9561-8C8C952169B7}" type="datetimeFigureOut">
              <a:rPr lang="en-GB" smtClean="0"/>
              <a:pPr/>
              <a:t>25/11/2021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EDBC70D-32F7-439E-89CF-D94718889DAC}"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dirty="0"/>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EDBC70D-32F7-439E-89CF-D94718889DAC}" type="slidenum">
              <a:rPr lang="en-GB" smtClean="0"/>
              <a:pPr/>
              <a:t>‹#›</a:t>
            </a:fld>
            <a:endParaRPr lang="en-GB"/>
          </a:p>
        </p:txBody>
      </p:sp>
      <p:pic>
        <p:nvPicPr>
          <p:cNvPr id="5" name="Picture 4" descr="logo Trust transparent White.png"/>
          <p:cNvPicPr>
            <a:picLocks noChangeAspect="1"/>
          </p:cNvPicPr>
          <p:nvPr userDrawn="1"/>
        </p:nvPicPr>
        <p:blipFill>
          <a:blip r:embed="rId2" cstate="print"/>
          <a:stretch>
            <a:fillRect/>
          </a:stretch>
        </p:blipFill>
        <p:spPr>
          <a:xfrm>
            <a:off x="8497043" y="193810"/>
            <a:ext cx="5904757" cy="706552"/>
          </a:xfrm>
          <a:prstGeom prst="rect">
            <a:avLst/>
          </a:prstGeom>
        </p:spPr>
      </p:pic>
      <p:sp>
        <p:nvSpPr>
          <p:cNvPr id="7" name="TextBox 6"/>
          <p:cNvSpPr txBox="1"/>
          <p:nvPr userDrawn="1"/>
        </p:nvSpPr>
        <p:spPr>
          <a:xfrm>
            <a:off x="0" y="1188394"/>
            <a:ext cx="14401800" cy="523220"/>
          </a:xfrm>
          <a:prstGeom prst="rect">
            <a:avLst/>
          </a:prstGeom>
          <a:solidFill>
            <a:srgbClr val="A00054"/>
          </a:solidFill>
        </p:spPr>
        <p:txBody>
          <a:bodyPr wrap="square" rtlCol="0">
            <a:spAutoFit/>
          </a:bodyPr>
          <a:lstStyle/>
          <a:p>
            <a:pPr>
              <a:spcBef>
                <a:spcPts val="600"/>
              </a:spcBef>
              <a:spcAft>
                <a:spcPts val="600"/>
              </a:spcAft>
            </a:pPr>
            <a:r>
              <a:rPr lang="en-GB" sz="2800" b="1" dirty="0">
                <a:solidFill>
                  <a:schemeClr val="bg1"/>
                </a:solidFill>
                <a:latin typeface="Arial" pitchFamily="34" charset="0"/>
                <a:cs typeface="Arial" pitchFamily="34" charset="0"/>
              </a:rPr>
              <a:t>    Infection Prevention and Control – </a:t>
            </a:r>
            <a:r>
              <a:rPr lang="en-GB" sz="2800" b="0" dirty="0">
                <a:solidFill>
                  <a:schemeClr val="bg1"/>
                </a:solidFill>
                <a:latin typeface="Arial" pitchFamily="34" charset="0"/>
                <a:cs typeface="Arial" pitchFamily="34" charset="0"/>
              </a:rPr>
              <a:t>for patient handlers</a:t>
            </a:r>
          </a:p>
        </p:txBody>
      </p:sp>
      <p:sp>
        <p:nvSpPr>
          <p:cNvPr id="8" name="TextBox 7"/>
          <p:cNvSpPr txBox="1"/>
          <p:nvPr userDrawn="1"/>
        </p:nvSpPr>
        <p:spPr>
          <a:xfrm>
            <a:off x="0" y="34240066"/>
            <a:ext cx="14401800" cy="369332"/>
          </a:xfrm>
          <a:prstGeom prst="rect">
            <a:avLst/>
          </a:prstGeom>
          <a:solidFill>
            <a:srgbClr val="5BBF21"/>
          </a:solidFill>
        </p:spPr>
        <p:txBody>
          <a:bodyPr wrap="square" rtlCol="0">
            <a:spAutoFit/>
          </a:bodyPr>
          <a:lstStyle/>
          <a:p>
            <a:pPr>
              <a:spcBef>
                <a:spcPts val="600"/>
              </a:spcBef>
              <a:spcAft>
                <a:spcPts val="600"/>
              </a:spcAft>
            </a:pPr>
            <a:r>
              <a:rPr lang="en-GB" sz="1800" b="1" dirty="0">
                <a:solidFill>
                  <a:schemeClr val="bg1"/>
                </a:solidFill>
              </a:rPr>
              <a:t>      Learning and Organisational</a:t>
            </a:r>
            <a:r>
              <a:rPr lang="en-GB" sz="1800" b="1" baseline="0" dirty="0">
                <a:solidFill>
                  <a:schemeClr val="bg1"/>
                </a:solidFill>
              </a:rPr>
              <a:t> Development</a:t>
            </a:r>
            <a:endParaRPr lang="en-GB" sz="1800" b="1" dirty="0">
              <a:solidFill>
                <a:schemeClr val="bg1"/>
              </a:solidFill>
            </a:endParaRPr>
          </a:p>
        </p:txBody>
      </p:sp>
      <p:pic>
        <p:nvPicPr>
          <p:cNvPr id="11" name="Picture 2"/>
          <p:cNvPicPr>
            <a:picLocks noChangeAspect="1" noChangeArrowheads="1"/>
          </p:cNvPicPr>
          <p:nvPr userDrawn="1"/>
        </p:nvPicPr>
        <p:blipFill>
          <a:blip r:embed="rId3" cstate="print"/>
          <a:srcRect/>
          <a:stretch>
            <a:fillRect/>
          </a:stretch>
        </p:blipFill>
        <p:spPr bwMode="auto">
          <a:xfrm>
            <a:off x="360140" y="34672114"/>
            <a:ext cx="936104" cy="938398"/>
          </a:xfrm>
          <a:prstGeom prst="rect">
            <a:avLst/>
          </a:prstGeom>
          <a:noFill/>
          <a:ln w="9525">
            <a:noFill/>
            <a:miter lim="800000"/>
            <a:headEnd/>
            <a:tailEnd/>
          </a:ln>
        </p:spPr>
      </p:pic>
      <p:sp>
        <p:nvSpPr>
          <p:cNvPr id="12" name="TextBox 11"/>
          <p:cNvSpPr txBox="1"/>
          <p:nvPr userDrawn="1"/>
        </p:nvSpPr>
        <p:spPr>
          <a:xfrm>
            <a:off x="0" y="34888138"/>
            <a:ext cx="14401800" cy="492443"/>
          </a:xfrm>
          <a:prstGeom prst="rect">
            <a:avLst/>
          </a:prstGeom>
          <a:noFill/>
        </p:spPr>
        <p:txBody>
          <a:bodyPr wrap="square" rtlCol="0">
            <a:spAutoFit/>
          </a:bodyPr>
          <a:lstStyle/>
          <a:p>
            <a:pPr algn="ctr"/>
            <a:r>
              <a:rPr lang="en-GB" b="1" dirty="0">
                <a:solidFill>
                  <a:srgbClr val="5BBF21"/>
                </a:solidFill>
                <a:latin typeface="Arial" pitchFamily="34" charset="0"/>
                <a:cs typeface="Arial" pitchFamily="34" charset="0"/>
              </a:rPr>
              <a:t>Growing through learning</a:t>
            </a:r>
          </a:p>
        </p:txBody>
      </p:sp>
      <p:pic>
        <p:nvPicPr>
          <p:cNvPr id="13" name="Picture 2" descr="E:\Desktop\Infection Prevention\IPC2013\Infection Control Non-Patient Handlers\images\podium.png"/>
          <p:cNvPicPr>
            <a:picLocks noChangeAspect="1" noChangeArrowheads="1"/>
          </p:cNvPicPr>
          <p:nvPr userDrawn="1"/>
        </p:nvPicPr>
        <p:blipFill>
          <a:blip r:embed="rId4" cstate="print"/>
          <a:srcRect/>
          <a:stretch>
            <a:fillRect/>
          </a:stretch>
        </p:blipFill>
        <p:spPr bwMode="auto">
          <a:xfrm>
            <a:off x="394092" y="31773150"/>
            <a:ext cx="4142512" cy="2466916"/>
          </a:xfrm>
          <a:prstGeom prst="rect">
            <a:avLst/>
          </a:prstGeom>
          <a:noFill/>
        </p:spPr>
      </p:pic>
      <p:cxnSp>
        <p:nvCxnSpPr>
          <p:cNvPr id="15" name="Straight Connector 14"/>
          <p:cNvCxnSpPr/>
          <p:nvPr userDrawn="1"/>
        </p:nvCxnSpPr>
        <p:spPr>
          <a:xfrm rot="10800000">
            <a:off x="-990600" y="35634067"/>
            <a:ext cx="16383000" cy="190175"/>
          </a:xfrm>
          <a:prstGeom prst="line">
            <a:avLst/>
          </a:prstGeom>
          <a:ln w="25400" cap="flat" cmpd="sng" algn="ctr">
            <a:solidFill>
              <a:srgbClr val="FF0000"/>
            </a:solidFill>
            <a:prstDash val="dash"/>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092" y="1505188"/>
            <a:ext cx="4738092" cy="6405801"/>
          </a:xfrm>
        </p:spPr>
        <p:txBody>
          <a:bodyPr anchor="b"/>
          <a:lstStyle>
            <a:lvl1pPr algn="l">
              <a:defRPr sz="2900" b="1"/>
            </a:lvl1pPr>
          </a:lstStyle>
          <a:p>
            <a:r>
              <a:rPr lang="en-US"/>
              <a:t>Click to edit Master title style</a:t>
            </a:r>
            <a:endParaRPr lang="en-GB"/>
          </a:p>
        </p:txBody>
      </p:sp>
      <p:sp>
        <p:nvSpPr>
          <p:cNvPr id="3" name="Content Placeholder 2"/>
          <p:cNvSpPr>
            <a:spLocks noGrp="1"/>
          </p:cNvSpPr>
          <p:nvPr>
            <p:ph idx="1"/>
          </p:nvPr>
        </p:nvSpPr>
        <p:spPr>
          <a:xfrm>
            <a:off x="5630705" y="1505191"/>
            <a:ext cx="8051006" cy="32265286"/>
          </a:xfrm>
        </p:spPr>
        <p:txBody>
          <a:bodyPr/>
          <a:lstStyle>
            <a:lvl1pPr>
              <a:defRPr sz="4600"/>
            </a:lvl1pPr>
            <a:lvl2pPr>
              <a:defRPr sz="4000"/>
            </a:lvl2pPr>
            <a:lvl3pPr>
              <a:defRPr sz="35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720092" y="7910992"/>
            <a:ext cx="4738092" cy="25859485"/>
          </a:xfrm>
        </p:spPr>
        <p:txBody>
          <a:bodyPr/>
          <a:lstStyle>
            <a:lvl1pPr marL="0" indent="0">
              <a:buNone/>
              <a:defRPr sz="2000"/>
            </a:lvl1pPr>
            <a:lvl2pPr marL="662933" indent="0">
              <a:buNone/>
              <a:defRPr sz="1800"/>
            </a:lvl2pPr>
            <a:lvl3pPr marL="1325867" indent="0">
              <a:buNone/>
              <a:defRPr sz="1400"/>
            </a:lvl3pPr>
            <a:lvl4pPr marL="1988800" indent="0">
              <a:buNone/>
              <a:defRPr sz="1300"/>
            </a:lvl4pPr>
            <a:lvl5pPr marL="2651733" indent="0">
              <a:buNone/>
              <a:defRPr sz="1300"/>
            </a:lvl5pPr>
            <a:lvl6pPr marL="3314667" indent="0">
              <a:buNone/>
              <a:defRPr sz="1300"/>
            </a:lvl6pPr>
            <a:lvl7pPr marL="3977600" indent="0">
              <a:buNone/>
              <a:defRPr sz="1300"/>
            </a:lvl7pPr>
            <a:lvl8pPr marL="4640534" indent="0">
              <a:buNone/>
              <a:defRPr sz="1300"/>
            </a:lvl8pPr>
            <a:lvl9pPr marL="5303467"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fld id="{879A5E15-F8CC-48F8-9561-8C8C952169B7}" type="datetimeFigureOut">
              <a:rPr lang="en-GB" smtClean="0"/>
              <a:pPr/>
              <a:t>25/11/2021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DBC70D-32F7-439E-89CF-D94718889DAC}"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22854" y="26463308"/>
            <a:ext cx="8641080" cy="3124143"/>
          </a:xfrm>
        </p:spPr>
        <p:txBody>
          <a:bodyPr anchor="b"/>
          <a:lstStyle>
            <a:lvl1pPr algn="l">
              <a:defRPr sz="2900" b="1"/>
            </a:lvl1pPr>
          </a:lstStyle>
          <a:p>
            <a:r>
              <a:rPr lang="en-US"/>
              <a:t>Click to edit Master title style</a:t>
            </a:r>
            <a:endParaRPr lang="en-GB"/>
          </a:p>
        </p:txBody>
      </p:sp>
      <p:sp>
        <p:nvSpPr>
          <p:cNvPr id="3" name="Picture Placeholder 2"/>
          <p:cNvSpPr>
            <a:spLocks noGrp="1"/>
          </p:cNvSpPr>
          <p:nvPr>
            <p:ph type="pic" idx="1"/>
          </p:nvPr>
        </p:nvSpPr>
        <p:spPr>
          <a:xfrm>
            <a:off x="2822854" y="3377922"/>
            <a:ext cx="8641080" cy="22682835"/>
          </a:xfrm>
        </p:spPr>
        <p:txBody>
          <a:bodyPr/>
          <a:lstStyle>
            <a:lvl1pPr marL="0" indent="0">
              <a:buNone/>
              <a:defRPr sz="4600"/>
            </a:lvl1pPr>
            <a:lvl2pPr marL="662933" indent="0">
              <a:buNone/>
              <a:defRPr sz="4000"/>
            </a:lvl2pPr>
            <a:lvl3pPr marL="1325867" indent="0">
              <a:buNone/>
              <a:defRPr sz="3500"/>
            </a:lvl3pPr>
            <a:lvl4pPr marL="1988800" indent="0">
              <a:buNone/>
              <a:defRPr sz="2900"/>
            </a:lvl4pPr>
            <a:lvl5pPr marL="2651733" indent="0">
              <a:buNone/>
              <a:defRPr sz="2900"/>
            </a:lvl5pPr>
            <a:lvl6pPr marL="3314667" indent="0">
              <a:buNone/>
              <a:defRPr sz="2900"/>
            </a:lvl6pPr>
            <a:lvl7pPr marL="3977600" indent="0">
              <a:buNone/>
              <a:defRPr sz="2900"/>
            </a:lvl7pPr>
            <a:lvl8pPr marL="4640534" indent="0">
              <a:buNone/>
              <a:defRPr sz="2900"/>
            </a:lvl8pPr>
            <a:lvl9pPr marL="5303467" indent="0">
              <a:buNone/>
              <a:defRPr sz="2900"/>
            </a:lvl9pPr>
          </a:lstStyle>
          <a:p>
            <a:endParaRPr lang="en-GB"/>
          </a:p>
        </p:txBody>
      </p:sp>
      <p:sp>
        <p:nvSpPr>
          <p:cNvPr id="4" name="Text Placeholder 3"/>
          <p:cNvSpPr>
            <a:spLocks noGrp="1"/>
          </p:cNvSpPr>
          <p:nvPr>
            <p:ph type="body" sz="half" idx="2"/>
          </p:nvPr>
        </p:nvSpPr>
        <p:spPr>
          <a:xfrm>
            <a:off x="2822854" y="29587451"/>
            <a:ext cx="8641080" cy="4436802"/>
          </a:xfrm>
        </p:spPr>
        <p:txBody>
          <a:bodyPr/>
          <a:lstStyle>
            <a:lvl1pPr marL="0" indent="0">
              <a:buNone/>
              <a:defRPr sz="2000"/>
            </a:lvl1pPr>
            <a:lvl2pPr marL="662933" indent="0">
              <a:buNone/>
              <a:defRPr sz="1800"/>
            </a:lvl2pPr>
            <a:lvl3pPr marL="1325867" indent="0">
              <a:buNone/>
              <a:defRPr sz="1400"/>
            </a:lvl3pPr>
            <a:lvl4pPr marL="1988800" indent="0">
              <a:buNone/>
              <a:defRPr sz="1300"/>
            </a:lvl4pPr>
            <a:lvl5pPr marL="2651733" indent="0">
              <a:buNone/>
              <a:defRPr sz="1300"/>
            </a:lvl5pPr>
            <a:lvl6pPr marL="3314667" indent="0">
              <a:buNone/>
              <a:defRPr sz="1300"/>
            </a:lvl6pPr>
            <a:lvl7pPr marL="3977600" indent="0">
              <a:buNone/>
              <a:defRPr sz="1300"/>
            </a:lvl7pPr>
            <a:lvl8pPr marL="4640534" indent="0">
              <a:buNone/>
              <a:defRPr sz="1300"/>
            </a:lvl8pPr>
            <a:lvl9pPr marL="5303467"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fld id="{879A5E15-F8CC-48F8-9561-8C8C952169B7}" type="datetimeFigureOut">
              <a:rPr lang="en-GB" smtClean="0"/>
              <a:pPr/>
              <a:t>25/11/2021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DBC70D-32F7-439E-89CF-D94718889DAC}"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91C9"/>
            </a:gs>
            <a:gs pos="100000">
              <a:schemeClr val="bg1"/>
            </a:gs>
          </a:gsLst>
          <a:lin ang="108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0090" y="1513942"/>
            <a:ext cx="12961620" cy="6300788"/>
          </a:xfrm>
          <a:prstGeom prst="rect">
            <a:avLst/>
          </a:prstGeom>
        </p:spPr>
        <p:txBody>
          <a:bodyPr vert="horz" lIns="132587" tIns="66293" rIns="132587" bIns="66293"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720090" y="8821105"/>
            <a:ext cx="12961620" cy="24949372"/>
          </a:xfrm>
          <a:prstGeom prst="rect">
            <a:avLst/>
          </a:prstGeom>
        </p:spPr>
        <p:txBody>
          <a:bodyPr vert="horz" lIns="132587" tIns="66293" rIns="132587" bIns="6629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720090" y="35039383"/>
            <a:ext cx="3360420" cy="2012752"/>
          </a:xfrm>
          <a:prstGeom prst="rect">
            <a:avLst/>
          </a:prstGeom>
        </p:spPr>
        <p:txBody>
          <a:bodyPr vert="horz" lIns="132587" tIns="66293" rIns="132587" bIns="66293" rtlCol="0" anchor="ctr"/>
          <a:lstStyle>
            <a:lvl1pPr algn="l">
              <a:defRPr sz="1800">
                <a:solidFill>
                  <a:schemeClr val="tx1">
                    <a:tint val="75000"/>
                  </a:schemeClr>
                </a:solidFill>
              </a:defRPr>
            </a:lvl1pPr>
          </a:lstStyle>
          <a:p>
            <a:fld id="{879A5E15-F8CC-48F8-9561-8C8C952169B7}" type="datetimeFigureOut">
              <a:rPr lang="en-GB" smtClean="0"/>
              <a:pPr/>
              <a:t>25/11/2021</a:t>
            </a:fld>
            <a:endParaRPr lang="en-GB"/>
          </a:p>
        </p:txBody>
      </p:sp>
      <p:sp>
        <p:nvSpPr>
          <p:cNvPr id="5" name="Footer Placeholder 4"/>
          <p:cNvSpPr>
            <a:spLocks noGrp="1"/>
          </p:cNvSpPr>
          <p:nvPr>
            <p:ph type="ftr" sz="quarter" idx="3"/>
          </p:nvPr>
        </p:nvSpPr>
        <p:spPr>
          <a:xfrm>
            <a:off x="4920617" y="35039383"/>
            <a:ext cx="4560570" cy="2012752"/>
          </a:xfrm>
          <a:prstGeom prst="rect">
            <a:avLst/>
          </a:prstGeom>
        </p:spPr>
        <p:txBody>
          <a:bodyPr vert="horz" lIns="132587" tIns="66293" rIns="132587" bIns="66293" rtlCol="0" anchor="ctr"/>
          <a:lstStyle>
            <a:lvl1pPr algn="ctr">
              <a:defRPr sz="18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0321290" y="35039383"/>
            <a:ext cx="3360420" cy="2012752"/>
          </a:xfrm>
          <a:prstGeom prst="rect">
            <a:avLst/>
          </a:prstGeom>
        </p:spPr>
        <p:txBody>
          <a:bodyPr vert="horz" lIns="132587" tIns="66293" rIns="132587" bIns="66293" rtlCol="0" anchor="ctr"/>
          <a:lstStyle>
            <a:lvl1pPr algn="r">
              <a:defRPr sz="1800">
                <a:solidFill>
                  <a:schemeClr val="tx1">
                    <a:tint val="75000"/>
                  </a:schemeClr>
                </a:solidFill>
              </a:defRPr>
            </a:lvl1pPr>
          </a:lstStyle>
          <a:p>
            <a:fld id="{EEDBC70D-32F7-439E-89CF-D94718889DAC}"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325867" rtl="0" eaLnBrk="1" latinLnBrk="0" hangingPunct="1">
        <a:spcBef>
          <a:spcPct val="0"/>
        </a:spcBef>
        <a:buNone/>
        <a:defRPr sz="6400" kern="1200">
          <a:solidFill>
            <a:schemeClr val="tx1"/>
          </a:solidFill>
          <a:latin typeface="+mj-lt"/>
          <a:ea typeface="+mj-ea"/>
          <a:cs typeface="+mj-cs"/>
        </a:defRPr>
      </a:lvl1pPr>
    </p:titleStyle>
    <p:bodyStyle>
      <a:lvl1pPr marL="497200" indent="-497200" algn="l" defTabSz="1325867"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77266" indent="-414334" algn="l" defTabSz="1325867"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57334" indent="-331467" algn="l" defTabSz="1325867" rtl="0" eaLnBrk="1" latinLnBrk="0" hangingPunct="1">
        <a:spcBef>
          <a:spcPct val="20000"/>
        </a:spcBef>
        <a:buFont typeface="Arial" pitchFamily="34" charset="0"/>
        <a:buChar char="•"/>
        <a:defRPr sz="3500" kern="1200">
          <a:solidFill>
            <a:schemeClr val="tx1"/>
          </a:solidFill>
          <a:latin typeface="+mn-lt"/>
          <a:ea typeface="+mn-ea"/>
          <a:cs typeface="+mn-cs"/>
        </a:defRPr>
      </a:lvl3pPr>
      <a:lvl4pPr marL="2320267" indent="-331467" algn="l" defTabSz="1325867"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83200" indent="-331467" algn="l" defTabSz="1325867"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646133" indent="-331467" algn="l" defTabSz="1325867"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309067" indent="-331467" algn="l" defTabSz="1325867"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972000" indent="-331467" algn="l" defTabSz="1325867"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634934" indent="-331467" algn="l" defTabSz="1325867" rtl="0" eaLnBrk="1" latinLnBrk="0" hangingPunct="1">
        <a:spcBef>
          <a:spcPct val="20000"/>
        </a:spcBef>
        <a:buFont typeface="Arial" pitchFamily="34" charset="0"/>
        <a:buChar char="•"/>
        <a:defRPr sz="2900" kern="1200">
          <a:solidFill>
            <a:schemeClr val="tx1"/>
          </a:solidFill>
          <a:latin typeface="+mn-lt"/>
          <a:ea typeface="+mn-ea"/>
          <a:cs typeface="+mn-cs"/>
        </a:defRPr>
      </a:lvl9pPr>
    </p:bodyStyle>
    <p:otherStyle>
      <a:defPPr>
        <a:defRPr lang="en-US"/>
      </a:defPPr>
      <a:lvl1pPr marL="0" algn="l" defTabSz="1325867" rtl="0" eaLnBrk="1" latinLnBrk="0" hangingPunct="1">
        <a:defRPr sz="2600" kern="1200">
          <a:solidFill>
            <a:schemeClr val="tx1"/>
          </a:solidFill>
          <a:latin typeface="+mn-lt"/>
          <a:ea typeface="+mn-ea"/>
          <a:cs typeface="+mn-cs"/>
        </a:defRPr>
      </a:lvl1pPr>
      <a:lvl2pPr marL="662933" algn="l" defTabSz="1325867" rtl="0" eaLnBrk="1" latinLnBrk="0" hangingPunct="1">
        <a:defRPr sz="2600" kern="1200">
          <a:solidFill>
            <a:schemeClr val="tx1"/>
          </a:solidFill>
          <a:latin typeface="+mn-lt"/>
          <a:ea typeface="+mn-ea"/>
          <a:cs typeface="+mn-cs"/>
        </a:defRPr>
      </a:lvl2pPr>
      <a:lvl3pPr marL="1325867" algn="l" defTabSz="1325867" rtl="0" eaLnBrk="1" latinLnBrk="0" hangingPunct="1">
        <a:defRPr sz="2600" kern="1200">
          <a:solidFill>
            <a:schemeClr val="tx1"/>
          </a:solidFill>
          <a:latin typeface="+mn-lt"/>
          <a:ea typeface="+mn-ea"/>
          <a:cs typeface="+mn-cs"/>
        </a:defRPr>
      </a:lvl3pPr>
      <a:lvl4pPr marL="1988800" algn="l" defTabSz="1325867" rtl="0" eaLnBrk="1" latinLnBrk="0" hangingPunct="1">
        <a:defRPr sz="2600" kern="1200">
          <a:solidFill>
            <a:schemeClr val="tx1"/>
          </a:solidFill>
          <a:latin typeface="+mn-lt"/>
          <a:ea typeface="+mn-ea"/>
          <a:cs typeface="+mn-cs"/>
        </a:defRPr>
      </a:lvl4pPr>
      <a:lvl5pPr marL="2651733" algn="l" defTabSz="1325867" rtl="0" eaLnBrk="1" latinLnBrk="0" hangingPunct="1">
        <a:defRPr sz="2600" kern="1200">
          <a:solidFill>
            <a:schemeClr val="tx1"/>
          </a:solidFill>
          <a:latin typeface="+mn-lt"/>
          <a:ea typeface="+mn-ea"/>
          <a:cs typeface="+mn-cs"/>
        </a:defRPr>
      </a:lvl5pPr>
      <a:lvl6pPr marL="3314667" algn="l" defTabSz="1325867" rtl="0" eaLnBrk="1" latinLnBrk="0" hangingPunct="1">
        <a:defRPr sz="2600" kern="1200">
          <a:solidFill>
            <a:schemeClr val="tx1"/>
          </a:solidFill>
          <a:latin typeface="+mn-lt"/>
          <a:ea typeface="+mn-ea"/>
          <a:cs typeface="+mn-cs"/>
        </a:defRPr>
      </a:lvl6pPr>
      <a:lvl7pPr marL="3977600" algn="l" defTabSz="1325867" rtl="0" eaLnBrk="1" latinLnBrk="0" hangingPunct="1">
        <a:defRPr sz="2600" kern="1200">
          <a:solidFill>
            <a:schemeClr val="tx1"/>
          </a:solidFill>
          <a:latin typeface="+mn-lt"/>
          <a:ea typeface="+mn-ea"/>
          <a:cs typeface="+mn-cs"/>
        </a:defRPr>
      </a:lvl7pPr>
      <a:lvl8pPr marL="4640534" algn="l" defTabSz="1325867" rtl="0" eaLnBrk="1" latinLnBrk="0" hangingPunct="1">
        <a:defRPr sz="2600" kern="1200">
          <a:solidFill>
            <a:schemeClr val="tx1"/>
          </a:solidFill>
          <a:latin typeface="+mn-lt"/>
          <a:ea typeface="+mn-ea"/>
          <a:cs typeface="+mn-cs"/>
        </a:defRPr>
      </a:lvl8pPr>
      <a:lvl9pPr marL="5303467" algn="l" defTabSz="1325867"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england.nhs.uk/coronavirus/secondary-care/" TargetMode="External"/><Relationship Id="rId13"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5.jpeg"/><Relationship Id="rId12" Type="http://schemas.openxmlformats.org/officeDocument/2006/relationships/image" Target="../media/image8.tiff"/><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hyperlink" Target="https://www.gov.uk/guidance/high-consequence-infectious-diseases-hcid#hcids-in-the-uk" TargetMode="External"/><Relationship Id="rId11" Type="http://schemas.openxmlformats.org/officeDocument/2006/relationships/hyperlink" Target="http://www.nipcm.scot.nhs.uk/a-z-pathogens/#m" TargetMode="External"/><Relationship Id="rId5" Type="http://schemas.openxmlformats.org/officeDocument/2006/relationships/hyperlink" Target="https://www.who.int/topics/infectious_diseases/en/" TargetMode="External"/><Relationship Id="rId10" Type="http://schemas.openxmlformats.org/officeDocument/2006/relationships/image" Target="../media/image7.jpg"/><Relationship Id="rId4" Type="http://schemas.openxmlformats.org/officeDocument/2006/relationships/hyperlink" Target="https://www.gov.uk/government/uploads/system/uploads/attachment_data/file/343723/12_8_2014_CD_Outbreak_Guidance_REandCT_2__2_.pdf" TargetMode="External"/><Relationship Id="rId9" Type="http://schemas.openxmlformats.org/officeDocument/2006/relationships/image" Target="../media/image6.png"/><Relationship Id="rId1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accent2">
                <a:lumMod val="40000"/>
                <a:lumOff val="60000"/>
              </a:schemeClr>
            </a:gs>
            <a:gs pos="3000">
              <a:schemeClr val="bg1"/>
            </a:gs>
          </a:gsLst>
          <a:lin ang="10800000" scaled="1"/>
          <a:tileRect/>
        </a:gradFill>
        <a:effectLst/>
      </p:bgPr>
    </p:bg>
    <p:spTree>
      <p:nvGrpSpPr>
        <p:cNvPr id="1" name=""/>
        <p:cNvGrpSpPr/>
        <p:nvPr/>
      </p:nvGrpSpPr>
      <p:grpSpPr>
        <a:xfrm>
          <a:off x="0" y="0"/>
          <a:ext cx="0" cy="0"/>
          <a:chOff x="0" y="0"/>
          <a:chExt cx="0" cy="0"/>
        </a:xfrm>
      </p:grpSpPr>
      <p:sp>
        <p:nvSpPr>
          <p:cNvPr id="9" name="Title 1">
            <a:extLst>
              <a:ext uri="{FF2B5EF4-FFF2-40B4-BE49-F238E27FC236}">
                <a16:creationId xmlns="" xmlns:a16="http://schemas.microsoft.com/office/drawing/2014/main" id="{02C1F24C-16A9-4F4A-8D9C-E56DDE4DDAF9}"/>
              </a:ext>
            </a:extLst>
          </p:cNvPr>
          <p:cNvSpPr>
            <a:spLocks noGrp="1"/>
          </p:cNvSpPr>
          <p:nvPr>
            <p:ph type="title"/>
          </p:nvPr>
        </p:nvSpPr>
        <p:spPr>
          <a:xfrm>
            <a:off x="115848" y="86125"/>
            <a:ext cx="10994145" cy="1174990"/>
          </a:xfrm>
          <a:solidFill>
            <a:schemeClr val="accent4">
              <a:lumMod val="40000"/>
              <a:lumOff val="60000"/>
              <a:alpha val="0"/>
            </a:schemeClr>
          </a:solidFill>
          <a:ln w="12700">
            <a:solidFill>
              <a:srgbClr val="0070C0"/>
            </a:solidFill>
          </a:ln>
        </p:spPr>
        <p:txBody>
          <a:bodyPr anchor="b">
            <a:noAutofit/>
          </a:bodyPr>
          <a:lstStyle/>
          <a:p>
            <a:r>
              <a:rPr lang="en-GB" sz="4400" b="1" dirty="0">
                <a:solidFill>
                  <a:schemeClr val="tx2">
                    <a:lumMod val="75000"/>
                  </a:schemeClr>
                </a:solidFill>
              </a:rPr>
              <a:t>Infection Prevention and Control 3.</a:t>
            </a:r>
            <a:br>
              <a:rPr lang="en-GB" sz="4400" b="1" dirty="0">
                <a:solidFill>
                  <a:schemeClr val="tx2">
                    <a:lumMod val="75000"/>
                  </a:schemeClr>
                </a:solidFill>
              </a:rPr>
            </a:br>
            <a:r>
              <a:rPr lang="en-GB" sz="3600" b="1" dirty="0">
                <a:solidFill>
                  <a:schemeClr val="tx2">
                    <a:lumMod val="75000"/>
                  </a:schemeClr>
                </a:solidFill>
              </a:rPr>
              <a:t>(Clinical Staff).</a:t>
            </a:r>
          </a:p>
        </p:txBody>
      </p:sp>
      <p:pic>
        <p:nvPicPr>
          <p:cNvPr id="10" name="Picture 9" descr="A close up of a logo&#10;&#10;Description automatically generated">
            <a:extLst>
              <a:ext uri="{FF2B5EF4-FFF2-40B4-BE49-F238E27FC236}">
                <a16:creationId xmlns="" xmlns:a16="http://schemas.microsoft.com/office/drawing/2014/main" id="{E7465042-4439-4A4C-B196-370AE1F89A3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2197655" y="200787"/>
            <a:ext cx="1988021" cy="861761"/>
          </a:xfrm>
          <a:prstGeom prst="rect">
            <a:avLst/>
          </a:prstGeom>
          <a:noFill/>
          <a:ln w="38100">
            <a:solidFill>
              <a:srgbClr val="0070C0"/>
            </a:solidFill>
          </a:ln>
        </p:spPr>
      </p:pic>
      <p:sp>
        <p:nvSpPr>
          <p:cNvPr id="36" name="Rounded Rectangle 35">
            <a:extLst>
              <a:ext uri="{FF2B5EF4-FFF2-40B4-BE49-F238E27FC236}">
                <a16:creationId xmlns="" xmlns:a16="http://schemas.microsoft.com/office/drawing/2014/main" id="{FCB9E532-D345-F046-B66E-ACC7A3CB5FE3}"/>
              </a:ext>
            </a:extLst>
          </p:cNvPr>
          <p:cNvSpPr/>
          <p:nvPr/>
        </p:nvSpPr>
        <p:spPr>
          <a:xfrm>
            <a:off x="134042" y="19137260"/>
            <a:ext cx="6950278" cy="5969681"/>
          </a:xfrm>
          <a:prstGeom prst="roundRect">
            <a:avLst>
              <a:gd name="adj" fmla="val 11512"/>
            </a:avLst>
          </a:prstGeom>
          <a:solidFill>
            <a:schemeClr val="accent5">
              <a:lumMod val="40000"/>
              <a:lumOff val="6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0000" tIns="0" bIns="0" rtlCol="0" anchor="t" anchorCtr="0">
            <a:normAutofit fontScale="25000" lnSpcReduction="20000"/>
          </a:bodyPr>
          <a:lstStyle/>
          <a:p>
            <a:pPr algn="ctr"/>
            <a:r>
              <a:rPr lang="en-GB" sz="7200" b="1" dirty="0">
                <a:solidFill>
                  <a:srgbClr val="8828E6"/>
                </a:solidFill>
                <a:cs typeface="Arial" panose="020B0604020202020204" pitchFamily="34" charset="0"/>
              </a:rPr>
              <a:t>Respiratory Viral Infections (RVI)</a:t>
            </a:r>
          </a:p>
          <a:p>
            <a:endParaRPr lang="en-GB" sz="4000" dirty="0">
              <a:solidFill>
                <a:schemeClr val="tx1"/>
              </a:solidFill>
            </a:endParaRPr>
          </a:p>
          <a:p>
            <a:pPr algn="ctr"/>
            <a:r>
              <a:rPr lang="en-GB" sz="6400" b="1" i="1" dirty="0">
                <a:solidFill>
                  <a:schemeClr val="tx1"/>
                </a:solidFill>
              </a:rPr>
              <a:t>Always Isolate Symptomatic Patients.</a:t>
            </a:r>
            <a:r>
              <a:rPr lang="en-GB" sz="6400" i="1" dirty="0">
                <a:solidFill>
                  <a:schemeClr val="tx1"/>
                </a:solidFill>
              </a:rPr>
              <a:t> </a:t>
            </a:r>
          </a:p>
          <a:p>
            <a:pPr algn="ctr"/>
            <a:endParaRPr lang="en-GB" sz="4000" b="1" dirty="0">
              <a:solidFill>
                <a:srgbClr val="8828E6"/>
              </a:solidFill>
              <a:cs typeface="Arial" panose="020B0604020202020204" pitchFamily="34" charset="0"/>
            </a:endParaRPr>
          </a:p>
          <a:p>
            <a:r>
              <a:rPr lang="en-GB" sz="6400" b="1" dirty="0">
                <a:solidFill>
                  <a:schemeClr val="tx1"/>
                </a:solidFill>
              </a:rPr>
              <a:t>Respiratory viral infections </a:t>
            </a:r>
            <a:r>
              <a:rPr lang="en-GB" sz="6400" dirty="0">
                <a:solidFill>
                  <a:schemeClr val="tx1"/>
                </a:solidFill>
              </a:rPr>
              <a:t>are common, responsible for the most frequent surge of patient admissions including influenza. Bacterial infections may follow an initial viral infection especially patients with compromised immune, cardiac, or pulmonary systems. </a:t>
            </a:r>
          </a:p>
          <a:p>
            <a:pPr algn="ctr"/>
            <a:endParaRPr lang="en-GB" sz="4000" dirty="0">
              <a:solidFill>
                <a:schemeClr val="tx1"/>
              </a:solidFill>
            </a:endParaRPr>
          </a:p>
          <a:p>
            <a:r>
              <a:rPr lang="en-GB" sz="6400" b="1" dirty="0">
                <a:solidFill>
                  <a:schemeClr val="tx1"/>
                </a:solidFill>
              </a:rPr>
              <a:t>Routes of Transmission can be via contact, droplet or airborne routes</a:t>
            </a:r>
          </a:p>
          <a:p>
            <a:endParaRPr lang="en-GB" sz="4000" b="1" dirty="0">
              <a:solidFill>
                <a:schemeClr val="tx1"/>
              </a:solidFill>
            </a:endParaRPr>
          </a:p>
          <a:p>
            <a:r>
              <a:rPr lang="en-GB" sz="6400" b="1" dirty="0">
                <a:solidFill>
                  <a:schemeClr val="tx1"/>
                </a:solidFill>
              </a:rPr>
              <a:t>IPC management of known/suspected cases:</a:t>
            </a:r>
          </a:p>
          <a:p>
            <a:pPr marL="355600" indent="-228600">
              <a:buFont typeface="Arial" panose="020B0604020202020204" pitchFamily="34" charset="0"/>
              <a:buChar char="•"/>
            </a:pPr>
            <a:r>
              <a:rPr lang="en-GB" sz="6400" dirty="0">
                <a:solidFill>
                  <a:schemeClr val="tx1"/>
                </a:solidFill>
              </a:rPr>
              <a:t>Nurse in a single room/cohort bay or ward on advice of the IPC team/as per source isolation policy.  </a:t>
            </a:r>
            <a:endParaRPr lang="en-GB" sz="6400" b="1" dirty="0">
              <a:solidFill>
                <a:schemeClr val="tx1"/>
              </a:solidFill>
            </a:endParaRPr>
          </a:p>
          <a:p>
            <a:pPr marL="355600" indent="-228600">
              <a:buFont typeface="Arial" panose="020B0604020202020204" pitchFamily="34" charset="0"/>
              <a:buChar char="•"/>
            </a:pPr>
            <a:r>
              <a:rPr lang="en-GB" sz="6400" b="1" dirty="0">
                <a:solidFill>
                  <a:schemeClr val="tx1"/>
                </a:solidFill>
              </a:rPr>
              <a:t>The door must be kept closed</a:t>
            </a:r>
            <a:r>
              <a:rPr lang="en-GB" sz="6400" dirty="0">
                <a:solidFill>
                  <a:schemeClr val="tx1"/>
                </a:solidFill>
              </a:rPr>
              <a:t>. </a:t>
            </a:r>
          </a:p>
          <a:p>
            <a:pPr marL="355600" indent="-228600">
              <a:buFont typeface="Arial" panose="020B0604020202020204" pitchFamily="34" charset="0"/>
              <a:buChar char="•"/>
            </a:pPr>
            <a:r>
              <a:rPr lang="en-GB" sz="6400" dirty="0">
                <a:solidFill>
                  <a:schemeClr val="tx1"/>
                </a:solidFill>
              </a:rPr>
              <a:t>Staff contact should be a reasonable </a:t>
            </a:r>
            <a:r>
              <a:rPr lang="en-GB" sz="6400" b="1" dirty="0">
                <a:solidFill>
                  <a:schemeClr val="tx1"/>
                </a:solidFill>
              </a:rPr>
              <a:t>minimum.</a:t>
            </a:r>
          </a:p>
          <a:p>
            <a:pPr marL="355600" indent="-228600">
              <a:buFont typeface="Arial" panose="020B0604020202020204" pitchFamily="34" charset="0"/>
              <a:buChar char="•"/>
            </a:pPr>
            <a:r>
              <a:rPr lang="en-GB" sz="6400" b="1" dirty="0">
                <a:solidFill>
                  <a:schemeClr val="tx1"/>
                </a:solidFill>
              </a:rPr>
              <a:t>Hand decontamination </a:t>
            </a:r>
            <a:r>
              <a:rPr lang="en-GB" sz="6400" dirty="0">
                <a:solidFill>
                  <a:schemeClr val="tx1"/>
                </a:solidFill>
              </a:rPr>
              <a:t>is essential after contact with the patient/environment.</a:t>
            </a:r>
          </a:p>
          <a:p>
            <a:pPr marL="355600" indent="-228600">
              <a:buFont typeface="Arial" panose="020B0604020202020204" pitchFamily="34" charset="0"/>
              <a:buChar char="•"/>
            </a:pPr>
            <a:r>
              <a:rPr lang="en-GB" sz="6400" b="1" dirty="0">
                <a:solidFill>
                  <a:schemeClr val="tx1"/>
                </a:solidFill>
              </a:rPr>
              <a:t>Encourage “Catch it, bin it, kill it” - </a:t>
            </a:r>
            <a:r>
              <a:rPr lang="en-GB" sz="6400" dirty="0">
                <a:solidFill>
                  <a:schemeClr val="tx1"/>
                </a:solidFill>
              </a:rPr>
              <a:t>dispose of used tissues into an appropriate waste receptacle/clinical waste bag. </a:t>
            </a:r>
          </a:p>
          <a:p>
            <a:pPr marL="355600" indent="-228600">
              <a:buFont typeface="Arial" panose="020B0604020202020204" pitchFamily="34" charset="0"/>
              <a:buChar char="•"/>
            </a:pPr>
            <a:r>
              <a:rPr lang="en-GB" sz="6400" dirty="0">
                <a:solidFill>
                  <a:schemeClr val="tx1"/>
                </a:solidFill>
              </a:rPr>
              <a:t>Follow the Source Isolation Protocol </a:t>
            </a:r>
            <a:r>
              <a:rPr lang="en-GB" sz="6400" b="1" dirty="0">
                <a:solidFill>
                  <a:srgbClr val="FF0000"/>
                </a:solidFill>
              </a:rPr>
              <a:t>Red Status</a:t>
            </a:r>
            <a:r>
              <a:rPr lang="en-GB" sz="6400" b="1" dirty="0">
                <a:solidFill>
                  <a:schemeClr val="tx1"/>
                </a:solidFill>
              </a:rPr>
              <a:t>. </a:t>
            </a:r>
          </a:p>
          <a:p>
            <a:pPr marL="355600" indent="-228600">
              <a:buFont typeface="Arial" panose="020B0604020202020204" pitchFamily="34" charset="0"/>
              <a:buChar char="•"/>
            </a:pPr>
            <a:r>
              <a:rPr lang="en-GB" sz="6400" b="1" dirty="0">
                <a:solidFill>
                  <a:schemeClr val="tx1"/>
                </a:solidFill>
              </a:rPr>
              <a:t>Wear PPE in accordance to the route of transmission of the virus/risk to staff</a:t>
            </a:r>
            <a:r>
              <a:rPr lang="en-GB" sz="6400" dirty="0">
                <a:solidFill>
                  <a:schemeClr val="tx1"/>
                </a:solidFill>
              </a:rPr>
              <a:t>. </a:t>
            </a:r>
          </a:p>
          <a:p>
            <a:pPr marL="355600" indent="-228600">
              <a:buFont typeface="Arial" panose="020B0604020202020204" pitchFamily="34" charset="0"/>
              <a:buChar char="•"/>
            </a:pPr>
            <a:r>
              <a:rPr lang="en-GB" sz="6400" dirty="0">
                <a:solidFill>
                  <a:schemeClr val="tx1"/>
                </a:solidFill>
              </a:rPr>
              <a:t>Linen must be treated </a:t>
            </a:r>
            <a:r>
              <a:rPr lang="en-GB" sz="6400" b="1" dirty="0">
                <a:solidFill>
                  <a:schemeClr val="tx1"/>
                </a:solidFill>
              </a:rPr>
              <a:t>as infected</a:t>
            </a:r>
          </a:p>
          <a:p>
            <a:endParaRPr lang="en-GB" sz="4000" b="1" dirty="0">
              <a:solidFill>
                <a:schemeClr val="tx1"/>
              </a:solidFill>
            </a:endParaRPr>
          </a:p>
          <a:p>
            <a:r>
              <a:rPr lang="en-GB" sz="6400" b="1" dirty="0">
                <a:solidFill>
                  <a:schemeClr val="tx1"/>
                </a:solidFill>
              </a:rPr>
              <a:t>Staff </a:t>
            </a:r>
            <a:endParaRPr lang="en-GB" sz="6400" dirty="0">
              <a:solidFill>
                <a:schemeClr val="tx1"/>
              </a:solidFill>
            </a:endParaRPr>
          </a:p>
          <a:p>
            <a:pPr marL="355600" indent="-228600">
              <a:buFont typeface="Arial" panose="020B0604020202020204" pitchFamily="34" charset="0"/>
              <a:buChar char="•"/>
            </a:pPr>
            <a:r>
              <a:rPr lang="en-GB" sz="6400" dirty="0">
                <a:solidFill>
                  <a:schemeClr val="tx1"/>
                </a:solidFill>
              </a:rPr>
              <a:t>Anyone who is suffering from persistent, unexplained respiratory symptoms, especially following foreign travel, must report to their GP and should not attend work.</a:t>
            </a:r>
          </a:p>
          <a:p>
            <a:pPr marL="355600" indent="-228600">
              <a:buFont typeface="Arial" panose="020B0604020202020204" pitchFamily="34" charset="0"/>
              <a:buChar char="•"/>
            </a:pPr>
            <a:r>
              <a:rPr lang="en-GB" sz="6400" dirty="0">
                <a:solidFill>
                  <a:schemeClr val="tx1"/>
                </a:solidFill>
              </a:rPr>
              <a:t>Prevention  measures - Influenza vaccination (recommended for all staff working within BTHFT).</a:t>
            </a:r>
          </a:p>
          <a:p>
            <a:r>
              <a:rPr lang="en-GB" sz="2100" dirty="0">
                <a:solidFill>
                  <a:schemeClr val="tx1"/>
                </a:solidFill>
              </a:rPr>
              <a:t> </a:t>
            </a:r>
          </a:p>
          <a:p>
            <a:r>
              <a:rPr lang="en-GB" sz="2100" dirty="0">
                <a:solidFill>
                  <a:schemeClr val="tx1"/>
                </a:solidFill>
              </a:rPr>
              <a:t> </a:t>
            </a:r>
          </a:p>
          <a:p>
            <a:r>
              <a:rPr lang="en-GB" sz="1600" b="1" dirty="0">
                <a:solidFill>
                  <a:schemeClr val="tx1"/>
                </a:solidFill>
              </a:rPr>
              <a:t> </a:t>
            </a:r>
            <a:endParaRPr lang="en-GB" sz="1600" dirty="0">
              <a:solidFill>
                <a:schemeClr val="tx1"/>
              </a:solidFill>
            </a:endParaRPr>
          </a:p>
          <a:p>
            <a:endParaRPr lang="en-GB" sz="1600" dirty="0">
              <a:solidFill>
                <a:schemeClr val="tx1"/>
              </a:solidFill>
            </a:endParaRPr>
          </a:p>
          <a:p>
            <a:pPr algn="ctr"/>
            <a:r>
              <a:rPr lang="en-GB" sz="1600" b="1" dirty="0">
                <a:solidFill>
                  <a:srgbClr val="8828E6"/>
                </a:solidFill>
                <a:cs typeface="Arial" panose="020B0604020202020204" pitchFamily="34" charset="0"/>
              </a:rPr>
              <a:t> </a:t>
            </a:r>
          </a:p>
          <a:p>
            <a:pPr algn="ctr"/>
            <a:endParaRPr lang="en-GB" sz="1600" b="1" dirty="0">
              <a:solidFill>
                <a:schemeClr val="tx1"/>
              </a:solidFill>
              <a:cs typeface="Arial" panose="020B0604020202020204" pitchFamily="34" charset="0"/>
            </a:endParaRPr>
          </a:p>
        </p:txBody>
      </p:sp>
      <p:sp>
        <p:nvSpPr>
          <p:cNvPr id="53" name="Rounded Rectangle 52">
            <a:extLst>
              <a:ext uri="{FF2B5EF4-FFF2-40B4-BE49-F238E27FC236}">
                <a16:creationId xmlns="" xmlns:a16="http://schemas.microsoft.com/office/drawing/2014/main" id="{61FD576C-A8C3-5C42-9B85-A5A0DD93F042}"/>
              </a:ext>
            </a:extLst>
          </p:cNvPr>
          <p:cNvSpPr/>
          <p:nvPr/>
        </p:nvSpPr>
        <p:spPr>
          <a:xfrm>
            <a:off x="7309362" y="19166219"/>
            <a:ext cx="6956485" cy="5969681"/>
          </a:xfrm>
          <a:prstGeom prst="roundRect">
            <a:avLst>
              <a:gd name="adj" fmla="val 11512"/>
            </a:avLst>
          </a:prstGeom>
          <a:solidFill>
            <a:schemeClr val="accent5">
              <a:lumMod val="40000"/>
              <a:lumOff val="6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0000" tIns="0" rtlCol="0" anchor="t" anchorCtr="0">
            <a:normAutofit fontScale="92500" lnSpcReduction="20000"/>
          </a:bodyPr>
          <a:lstStyle/>
          <a:p>
            <a:pPr algn="ctr"/>
            <a:r>
              <a:rPr lang="en-GB" sz="1900" b="1" dirty="0">
                <a:solidFill>
                  <a:srgbClr val="8828E6"/>
                </a:solidFill>
                <a:cs typeface="Arial" panose="020B0604020202020204" pitchFamily="34" charset="0"/>
              </a:rPr>
              <a:t>Viral Gastroenteritis (VGE)</a:t>
            </a:r>
          </a:p>
          <a:p>
            <a:pPr algn="ctr"/>
            <a:endParaRPr lang="en-GB" sz="1100" b="1" dirty="0">
              <a:solidFill>
                <a:schemeClr val="tx1"/>
              </a:solidFill>
              <a:cs typeface="Arial" panose="020B0604020202020204" pitchFamily="34" charset="0"/>
            </a:endParaRPr>
          </a:p>
          <a:p>
            <a:r>
              <a:rPr lang="en-GB" sz="1600" b="1" dirty="0">
                <a:solidFill>
                  <a:schemeClr val="tx1"/>
                </a:solidFill>
                <a:cs typeface="Arial" panose="020B0604020202020204" pitchFamily="34" charset="0"/>
              </a:rPr>
              <a:t>VGE is a leading cause of  outbreaks of </a:t>
            </a:r>
            <a:r>
              <a:rPr lang="en-GB" sz="1600" b="1" dirty="0">
                <a:solidFill>
                  <a:schemeClr val="tx1"/>
                </a:solidFill>
              </a:rPr>
              <a:t>diarrhoea and vomiting </a:t>
            </a:r>
            <a:r>
              <a:rPr lang="en-GB" sz="1600" dirty="0">
                <a:solidFill>
                  <a:schemeClr val="tx1"/>
                </a:solidFill>
              </a:rPr>
              <a:t>in hospital  and care home settings. The most common agent that causes diarrhoea and vomiting outbreaks in hospitals is </a:t>
            </a:r>
            <a:r>
              <a:rPr lang="en-GB" sz="1600" b="1" dirty="0">
                <a:solidFill>
                  <a:schemeClr val="tx1"/>
                </a:solidFill>
              </a:rPr>
              <a:t>Norovirus</a:t>
            </a:r>
            <a:r>
              <a:rPr lang="en-GB" sz="1700" b="1" dirty="0">
                <a:solidFill>
                  <a:schemeClr val="tx1"/>
                </a:solidFill>
              </a:rPr>
              <a:t>. </a:t>
            </a:r>
          </a:p>
          <a:p>
            <a:endParaRPr lang="en-GB" sz="1000" b="1" dirty="0">
              <a:solidFill>
                <a:schemeClr val="tx1"/>
              </a:solidFill>
            </a:endParaRPr>
          </a:p>
          <a:p>
            <a:r>
              <a:rPr lang="en-GB" sz="1600" b="1" dirty="0">
                <a:solidFill>
                  <a:schemeClr val="tx1"/>
                </a:solidFill>
              </a:rPr>
              <a:t>Actions to take </a:t>
            </a:r>
          </a:p>
          <a:p>
            <a:pPr marL="444500" indent="-279400">
              <a:buFont typeface="Arial" panose="020B0604020202020204" pitchFamily="34" charset="0"/>
              <a:buChar char="•"/>
            </a:pPr>
            <a:r>
              <a:rPr lang="en-GB" sz="1600" dirty="0">
                <a:solidFill>
                  <a:schemeClr val="tx1"/>
                </a:solidFill>
              </a:rPr>
              <a:t>If </a:t>
            </a:r>
            <a:r>
              <a:rPr lang="en-GB" sz="1600" b="1" dirty="0">
                <a:solidFill>
                  <a:schemeClr val="tx1"/>
                </a:solidFill>
              </a:rPr>
              <a:t>two or more patients </a:t>
            </a:r>
            <a:r>
              <a:rPr lang="en-GB" sz="1600" dirty="0">
                <a:solidFill>
                  <a:schemeClr val="tx1"/>
                </a:solidFill>
              </a:rPr>
              <a:t>develop suspected viral diarrhoea and/or vomiting contact clinical site co-ordinator /liaise with the IPC team.</a:t>
            </a:r>
          </a:p>
          <a:p>
            <a:pPr marL="444500" indent="-279400">
              <a:buFont typeface="Arial" panose="020B0604020202020204" pitchFamily="34" charset="0"/>
              <a:buChar char="•"/>
            </a:pPr>
            <a:r>
              <a:rPr lang="en-GB" sz="1600" dirty="0">
                <a:solidFill>
                  <a:schemeClr val="tx1"/>
                </a:solidFill>
              </a:rPr>
              <a:t>Initial and continued record of patients/relatives/staff affected/symptoms . </a:t>
            </a:r>
          </a:p>
          <a:p>
            <a:pPr marL="444500" indent="-279400">
              <a:buFont typeface="Arial" panose="020B0604020202020204" pitchFamily="34" charset="0"/>
              <a:buChar char="•"/>
            </a:pPr>
            <a:r>
              <a:rPr lang="en-GB" sz="1600" dirty="0">
                <a:solidFill>
                  <a:schemeClr val="tx1"/>
                </a:solidFill>
              </a:rPr>
              <a:t>Isolate the patients </a:t>
            </a:r>
            <a:r>
              <a:rPr lang="en-GB" sz="1600" b="1" dirty="0">
                <a:solidFill>
                  <a:schemeClr val="tx1"/>
                </a:solidFill>
              </a:rPr>
              <a:t>within 2 hours of symptoms</a:t>
            </a:r>
            <a:r>
              <a:rPr lang="en-GB" sz="1600" dirty="0">
                <a:solidFill>
                  <a:schemeClr val="tx1"/>
                </a:solidFill>
              </a:rPr>
              <a:t>. </a:t>
            </a:r>
            <a:r>
              <a:rPr lang="en-GB" sz="1600" b="1" dirty="0">
                <a:solidFill>
                  <a:srgbClr val="FF0000"/>
                </a:solidFill>
              </a:rPr>
              <a:t>Red Status</a:t>
            </a:r>
            <a:endParaRPr lang="en-GB" sz="1600" dirty="0">
              <a:solidFill>
                <a:schemeClr val="tx1"/>
              </a:solidFill>
            </a:endParaRPr>
          </a:p>
          <a:p>
            <a:pPr marL="444500" indent="-279400">
              <a:buFont typeface="Arial" panose="020B0604020202020204" pitchFamily="34" charset="0"/>
              <a:buChar char="•"/>
            </a:pPr>
            <a:r>
              <a:rPr lang="en-GB" sz="1600" dirty="0">
                <a:solidFill>
                  <a:schemeClr val="tx1"/>
                </a:solidFill>
              </a:rPr>
              <a:t>Stool samples </a:t>
            </a:r>
            <a:r>
              <a:rPr lang="en-GB" sz="1600" b="1" dirty="0">
                <a:solidFill>
                  <a:schemeClr val="tx1"/>
                </a:solidFill>
              </a:rPr>
              <a:t>MUST</a:t>
            </a:r>
            <a:r>
              <a:rPr lang="en-GB" sz="1600" dirty="0">
                <a:solidFill>
                  <a:schemeClr val="tx1"/>
                </a:solidFill>
              </a:rPr>
              <a:t> be submitted from patients with symptoms of diarrhoea.</a:t>
            </a:r>
          </a:p>
          <a:p>
            <a:pPr marL="444500" indent="-279400">
              <a:buFont typeface="Arial" panose="020B0604020202020204" pitchFamily="34" charset="0"/>
              <a:buChar char="•"/>
            </a:pPr>
            <a:r>
              <a:rPr lang="en-GB" sz="1600" b="1" dirty="0">
                <a:solidFill>
                  <a:schemeClr val="tx1"/>
                </a:solidFill>
              </a:rPr>
              <a:t>Restricted Access sign </a:t>
            </a:r>
            <a:r>
              <a:rPr lang="en-GB" sz="1600" dirty="0">
                <a:solidFill>
                  <a:schemeClr val="tx1"/>
                </a:solidFill>
              </a:rPr>
              <a:t>needs to be placed outside the affected bay/ward.</a:t>
            </a:r>
          </a:p>
          <a:p>
            <a:pPr marL="444500" indent="-279400">
              <a:buFont typeface="Arial" panose="020B0604020202020204" pitchFamily="34" charset="0"/>
              <a:buChar char="•"/>
            </a:pPr>
            <a:r>
              <a:rPr lang="en-GB" sz="1600" b="1" dirty="0">
                <a:solidFill>
                  <a:schemeClr val="tx1"/>
                </a:solidFill>
              </a:rPr>
              <a:t>Strict hand washing with soap and water </a:t>
            </a:r>
            <a:r>
              <a:rPr lang="en-GB" sz="1600" dirty="0">
                <a:solidFill>
                  <a:schemeClr val="tx1"/>
                </a:solidFill>
              </a:rPr>
              <a:t>for staff/patients/visitors where possible. </a:t>
            </a:r>
          </a:p>
          <a:p>
            <a:pPr marL="444500" indent="-279400">
              <a:buFont typeface="Arial" panose="020B0604020202020204" pitchFamily="34" charset="0"/>
              <a:buChar char="•"/>
            </a:pPr>
            <a:r>
              <a:rPr lang="en-GB" sz="1600" b="1" dirty="0">
                <a:solidFill>
                  <a:schemeClr val="tx1"/>
                </a:solidFill>
              </a:rPr>
              <a:t>Encourage ALL patients to wash their hands </a:t>
            </a:r>
            <a:r>
              <a:rPr lang="en-GB" sz="1600" dirty="0">
                <a:solidFill>
                  <a:schemeClr val="tx1"/>
                </a:solidFill>
              </a:rPr>
              <a:t>before meals and after using the toilet. Provide hand wipes if unable to hand wash. </a:t>
            </a:r>
          </a:p>
          <a:p>
            <a:pPr marL="444500" indent="-279400">
              <a:buFont typeface="Arial" panose="020B0604020202020204" pitchFamily="34" charset="0"/>
              <a:buChar char="•"/>
            </a:pPr>
            <a:r>
              <a:rPr lang="en-GB" sz="1600" dirty="0">
                <a:solidFill>
                  <a:schemeClr val="tx1"/>
                </a:solidFill>
              </a:rPr>
              <a:t>Staff must use </a:t>
            </a:r>
            <a:r>
              <a:rPr lang="en-GB" sz="1600" b="1" dirty="0">
                <a:solidFill>
                  <a:schemeClr val="tx1"/>
                </a:solidFill>
              </a:rPr>
              <a:t>contact precautions and wear single use disposable gloves and aprons </a:t>
            </a:r>
            <a:r>
              <a:rPr lang="en-GB" sz="1600" dirty="0">
                <a:solidFill>
                  <a:schemeClr val="tx1"/>
                </a:solidFill>
              </a:rPr>
              <a:t>for patient care to help reduce risk of cross transmission.</a:t>
            </a:r>
          </a:p>
          <a:p>
            <a:pPr marL="444500" indent="-279400">
              <a:buFont typeface="Arial" panose="020B0604020202020204" pitchFamily="34" charset="0"/>
              <a:buChar char="•"/>
            </a:pPr>
            <a:r>
              <a:rPr lang="en-GB" sz="1600" dirty="0">
                <a:solidFill>
                  <a:schemeClr val="tx1"/>
                </a:solidFill>
              </a:rPr>
              <a:t>Limit staff/visitors attending the affected ward where possible. </a:t>
            </a:r>
          </a:p>
          <a:p>
            <a:pPr marL="444500" indent="-279400">
              <a:buFont typeface="Arial" panose="020B0604020202020204" pitchFamily="34" charset="0"/>
              <a:buChar char="•"/>
            </a:pPr>
            <a:r>
              <a:rPr lang="en-GB" sz="1600" dirty="0">
                <a:solidFill>
                  <a:schemeClr val="tx1"/>
                </a:solidFill>
              </a:rPr>
              <a:t>If ensuite facilities are not available, identify commodes /dedicated toilets for affected patients.</a:t>
            </a:r>
          </a:p>
          <a:p>
            <a:pPr marL="444500" indent="-279400">
              <a:buFont typeface="Arial" panose="020B0604020202020204" pitchFamily="34" charset="0"/>
              <a:buChar char="•"/>
            </a:pPr>
            <a:r>
              <a:rPr lang="en-GB" sz="1600" b="1" dirty="0">
                <a:solidFill>
                  <a:schemeClr val="tx1"/>
                </a:solidFill>
              </a:rPr>
              <a:t>Commodes/toilets MUST be thoroughly cleaned </a:t>
            </a:r>
            <a:r>
              <a:rPr lang="en-GB" sz="1600" dirty="0">
                <a:solidFill>
                  <a:schemeClr val="tx1"/>
                </a:solidFill>
              </a:rPr>
              <a:t>between each patient using Chlorine based cleaning solutions/products.</a:t>
            </a:r>
          </a:p>
          <a:p>
            <a:r>
              <a:rPr lang="en-GB" sz="1600" b="1" dirty="0">
                <a:solidFill>
                  <a:schemeClr val="tx1"/>
                </a:solidFill>
              </a:rPr>
              <a:t>Staff</a:t>
            </a:r>
          </a:p>
          <a:p>
            <a:pPr marL="127000"/>
            <a:r>
              <a:rPr lang="en-GB" sz="1600" dirty="0">
                <a:solidFill>
                  <a:schemeClr val="tx1"/>
                </a:solidFill>
              </a:rPr>
              <a:t>Any staff  with symptoms should remain away from the workplace until </a:t>
            </a:r>
            <a:r>
              <a:rPr lang="en-GB" sz="1600" b="1" dirty="0">
                <a:solidFill>
                  <a:schemeClr val="tx1"/>
                </a:solidFill>
              </a:rPr>
              <a:t>48 symptom free.</a:t>
            </a:r>
            <a:endParaRPr lang="en-GB" sz="1600" b="1" dirty="0">
              <a:solidFill>
                <a:schemeClr val="tx1"/>
              </a:solidFill>
              <a:cs typeface="Arial" panose="020B0604020202020204" pitchFamily="34" charset="0"/>
            </a:endParaRPr>
          </a:p>
        </p:txBody>
      </p:sp>
      <p:sp>
        <p:nvSpPr>
          <p:cNvPr id="70" name="Rounded Rectangle 69">
            <a:extLst>
              <a:ext uri="{FF2B5EF4-FFF2-40B4-BE49-F238E27FC236}">
                <a16:creationId xmlns="" xmlns:a16="http://schemas.microsoft.com/office/drawing/2014/main" id="{3EB37297-715B-1648-B7E5-756D97160922}"/>
              </a:ext>
            </a:extLst>
          </p:cNvPr>
          <p:cNvSpPr/>
          <p:nvPr/>
        </p:nvSpPr>
        <p:spPr>
          <a:xfrm>
            <a:off x="134041" y="5471653"/>
            <a:ext cx="14141852" cy="5307179"/>
          </a:xfrm>
          <a:prstGeom prst="roundRect">
            <a:avLst>
              <a:gd name="adj" fmla="val 11512"/>
            </a:avLst>
          </a:prstGeom>
          <a:solidFill>
            <a:schemeClr val="accent5">
              <a:lumMod val="40000"/>
              <a:lumOff val="6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0000" tIns="0" rtlCol="0" anchor="t" anchorCtr="0">
            <a:noAutofit/>
          </a:bodyPr>
          <a:lstStyle/>
          <a:p>
            <a:pPr algn="ctr"/>
            <a:r>
              <a:rPr lang="en-GB" sz="2400" b="1" dirty="0">
                <a:solidFill>
                  <a:srgbClr val="8828E6"/>
                </a:solidFill>
                <a:latin typeface="Arial" panose="020B0604020202020204" pitchFamily="34" charset="0"/>
                <a:cs typeface="Arial" panose="020B0604020202020204" pitchFamily="34" charset="0"/>
              </a:rPr>
              <a:t>Outbreak Management General Principles </a:t>
            </a:r>
          </a:p>
          <a:p>
            <a:r>
              <a:rPr lang="en-GB" sz="1600" b="1" dirty="0">
                <a:solidFill>
                  <a:schemeClr val="tx1"/>
                </a:solidFill>
              </a:rPr>
              <a:t>An outbreak is classed as:</a:t>
            </a:r>
            <a:endParaRPr lang="en-GB" sz="1600" dirty="0">
              <a:solidFill>
                <a:schemeClr val="tx1"/>
              </a:solidFill>
            </a:endParaRPr>
          </a:p>
          <a:p>
            <a:pPr marL="355600"/>
            <a:r>
              <a:rPr lang="en-GB" sz="1600" b="1" dirty="0">
                <a:solidFill>
                  <a:schemeClr val="tx1"/>
                </a:solidFill>
              </a:rPr>
              <a:t>Two or more linked cases</a:t>
            </a:r>
            <a:r>
              <a:rPr lang="en-GB" sz="1600" dirty="0">
                <a:solidFill>
                  <a:schemeClr val="tx1"/>
                </a:solidFill>
              </a:rPr>
              <a:t> of the same illness or when the observed number of cases unaccountably exceeds the expected number. Disease poses an immediate health risk to patients/visitors/staff.</a:t>
            </a:r>
          </a:p>
          <a:p>
            <a:r>
              <a:rPr lang="en-GB" sz="1600" b="1" dirty="0">
                <a:solidFill>
                  <a:schemeClr val="tx1"/>
                </a:solidFill>
              </a:rPr>
              <a:t>Actual/potential outbreaks identified by:</a:t>
            </a:r>
            <a:endParaRPr lang="en-GB" sz="1600" dirty="0">
              <a:solidFill>
                <a:schemeClr val="tx1"/>
              </a:solidFill>
            </a:endParaRPr>
          </a:p>
          <a:p>
            <a:pPr marL="571500" lvl="0" indent="-279400">
              <a:buFont typeface="Arial" panose="020B0604020202020204" pitchFamily="34" charset="0"/>
              <a:buChar char="•"/>
            </a:pPr>
            <a:r>
              <a:rPr lang="en-GB" sz="1600" dirty="0">
                <a:solidFill>
                  <a:schemeClr val="tx1"/>
                </a:solidFill>
              </a:rPr>
              <a:t>Laboratory surveillance - increase in the number of isolates of a single species.</a:t>
            </a:r>
          </a:p>
          <a:p>
            <a:pPr marL="571500" lvl="0" indent="-279400">
              <a:buFont typeface="Arial" panose="020B0604020202020204" pitchFamily="34" charset="0"/>
              <a:buChar char="•"/>
            </a:pPr>
            <a:r>
              <a:rPr lang="en-GB" sz="1600" dirty="0">
                <a:solidFill>
                  <a:schemeClr val="tx1"/>
                </a:solidFill>
              </a:rPr>
              <a:t>Medical/nursing staff notice an increased incidence of a specific organism/clinical syndrome.</a:t>
            </a:r>
          </a:p>
          <a:p>
            <a:r>
              <a:rPr lang="en-GB" sz="1600" b="1" dirty="0">
                <a:solidFill>
                  <a:schemeClr val="tx1"/>
                </a:solidFill>
              </a:rPr>
              <a:t>It is essential that clinical staff report their suspicions of an outbreak to IPCT even if investigation subsequently shows no outbreak</a:t>
            </a:r>
            <a:r>
              <a:rPr lang="en-GB" sz="1600" dirty="0">
                <a:solidFill>
                  <a:schemeClr val="tx1"/>
                </a:solidFill>
              </a:rPr>
              <a:t>.</a:t>
            </a:r>
          </a:p>
          <a:p>
            <a:r>
              <a:rPr lang="en-GB" sz="1600" b="1" dirty="0">
                <a:solidFill>
                  <a:schemeClr val="tx1"/>
                </a:solidFill>
              </a:rPr>
              <a:t>Initial Investigation will include:</a:t>
            </a:r>
            <a:endParaRPr lang="en-GB" sz="1600" dirty="0">
              <a:solidFill>
                <a:schemeClr val="tx1"/>
              </a:solidFill>
            </a:endParaRPr>
          </a:p>
          <a:p>
            <a:pPr marL="571500" lvl="0" indent="-279400">
              <a:buFont typeface="Arial" panose="020B0604020202020204" pitchFamily="34" charset="0"/>
              <a:buChar char="•"/>
            </a:pPr>
            <a:r>
              <a:rPr lang="en-GB" sz="1600" dirty="0">
                <a:solidFill>
                  <a:schemeClr val="tx1"/>
                </a:solidFill>
              </a:rPr>
              <a:t>IPCT visit to affected area - collect information on the affected individuals (numbers, symptoms, likely source and mode of spread). </a:t>
            </a:r>
          </a:p>
          <a:p>
            <a:pPr marL="571500" lvl="0" indent="-279400">
              <a:buFont typeface="Arial" panose="020B0604020202020204" pitchFamily="34" charset="0"/>
              <a:buChar char="•"/>
            </a:pPr>
            <a:r>
              <a:rPr lang="en-GB" sz="1600" dirty="0">
                <a:solidFill>
                  <a:schemeClr val="tx1"/>
                </a:solidFill>
              </a:rPr>
              <a:t>Decision on if a problem exists and the initial steps required.</a:t>
            </a:r>
          </a:p>
          <a:p>
            <a:r>
              <a:rPr lang="en-GB" sz="1600" b="1" dirty="0">
                <a:solidFill>
                  <a:schemeClr val="tx1"/>
                </a:solidFill>
              </a:rPr>
              <a:t>Conclusion of an outbreak – Aspects to consider before concluding an incident are:</a:t>
            </a:r>
            <a:endParaRPr lang="en-GB" sz="1600" dirty="0">
              <a:solidFill>
                <a:schemeClr val="tx1"/>
              </a:solidFill>
            </a:endParaRPr>
          </a:p>
          <a:p>
            <a:pPr marL="571500" lvl="0" indent="-279400">
              <a:buFont typeface="Arial" panose="020B0604020202020204" pitchFamily="34" charset="0"/>
              <a:buChar char="•"/>
            </a:pPr>
            <a:r>
              <a:rPr lang="en-GB" sz="1600" dirty="0">
                <a:solidFill>
                  <a:schemeClr val="tx1"/>
                </a:solidFill>
              </a:rPr>
              <a:t>Has the source of infection been controlled?</a:t>
            </a:r>
          </a:p>
          <a:p>
            <a:pPr marL="571500" lvl="0" indent="-279400">
              <a:buFont typeface="Arial" panose="020B0604020202020204" pitchFamily="34" charset="0"/>
              <a:buChar char="•"/>
            </a:pPr>
            <a:r>
              <a:rPr lang="en-GB" sz="1600" dirty="0">
                <a:solidFill>
                  <a:schemeClr val="tx1"/>
                </a:solidFill>
              </a:rPr>
              <a:t>Have sufficient practicable measures been taken to prevent recurrence of this or similar episodes?</a:t>
            </a:r>
          </a:p>
          <a:p>
            <a:pPr marL="571500" lvl="0" indent="-279400">
              <a:buFont typeface="Arial" panose="020B0604020202020204" pitchFamily="34" charset="0"/>
              <a:buChar char="•"/>
            </a:pPr>
            <a:r>
              <a:rPr lang="en-GB" sz="1600" dirty="0">
                <a:solidFill>
                  <a:schemeClr val="tx1"/>
                </a:solidFill>
              </a:rPr>
              <a:t>Have adequate measures been set up to monitor affected patients and to assess the situation as a whole? </a:t>
            </a:r>
          </a:p>
          <a:p>
            <a:r>
              <a:rPr lang="en-GB" sz="1600" b="1" dirty="0">
                <a:solidFill>
                  <a:schemeClr val="tx1"/>
                </a:solidFill>
              </a:rPr>
              <a:t> </a:t>
            </a:r>
            <a:endParaRPr lang="en-GB" sz="1600" dirty="0">
              <a:solidFill>
                <a:schemeClr val="tx1"/>
              </a:solidFill>
            </a:endParaRPr>
          </a:p>
          <a:p>
            <a:r>
              <a:rPr lang="en-GB" sz="1600" b="1" dirty="0">
                <a:solidFill>
                  <a:schemeClr val="tx1"/>
                </a:solidFill>
              </a:rPr>
              <a:t>After each specific outbreak</a:t>
            </a:r>
            <a:r>
              <a:rPr lang="en-GB" sz="1600" dirty="0">
                <a:solidFill>
                  <a:schemeClr val="tx1"/>
                </a:solidFill>
              </a:rPr>
              <a:t>:</a:t>
            </a:r>
          </a:p>
          <a:p>
            <a:pPr marL="304800"/>
            <a:r>
              <a:rPr lang="en-GB" sz="1600" dirty="0">
                <a:solidFill>
                  <a:schemeClr val="tx1"/>
                </a:solidFill>
              </a:rPr>
              <a:t>There may be longer-term issues which will need to be followed up. These may include training, improved guidelines, policies and procedures, capital development and recognition of defective equipment.</a:t>
            </a:r>
          </a:p>
          <a:p>
            <a:pPr lvl="0" algn="ctr"/>
            <a:r>
              <a:rPr lang="en-GB" sz="1000" dirty="0">
                <a:solidFill>
                  <a:schemeClr val="tx1"/>
                </a:solidFill>
              </a:rPr>
              <a:t>Public Health England Communicable Disease Management: Operational guidance (2014) </a:t>
            </a:r>
            <a:r>
              <a:rPr lang="en-GB" sz="1000" u="sng" dirty="0">
                <a:hlinkClick r:id="rId4"/>
              </a:rPr>
              <a:t>https://www.gov.uk/government/uploads/system/uploads/attachment_data/file/343723/12_8_2014_CD_Outbreak_Guidance_REandCT_2__2_.pdf</a:t>
            </a:r>
            <a:endParaRPr lang="en-GB" sz="1000" dirty="0"/>
          </a:p>
          <a:p>
            <a:r>
              <a:rPr lang="en-GB" sz="1000" dirty="0"/>
              <a:t> </a:t>
            </a:r>
          </a:p>
          <a:p>
            <a:endParaRPr lang="en-GB" sz="1000" b="1" dirty="0">
              <a:solidFill>
                <a:srgbClr val="8828E6"/>
              </a:solidFill>
              <a:cs typeface="Arial" panose="020B0604020202020204" pitchFamily="34" charset="0"/>
            </a:endParaRPr>
          </a:p>
          <a:p>
            <a:pPr algn="ctr"/>
            <a:endParaRPr lang="en-GB" sz="1000" b="1" dirty="0">
              <a:solidFill>
                <a:schemeClr val="tx1"/>
              </a:solidFill>
              <a:cs typeface="Arial" panose="020B0604020202020204" pitchFamily="34" charset="0"/>
            </a:endParaRPr>
          </a:p>
        </p:txBody>
      </p:sp>
      <p:sp>
        <p:nvSpPr>
          <p:cNvPr id="8" name="Rounded Rectangle 7">
            <a:extLst>
              <a:ext uri="{FF2B5EF4-FFF2-40B4-BE49-F238E27FC236}">
                <a16:creationId xmlns="" xmlns:a16="http://schemas.microsoft.com/office/drawing/2014/main" id="{16AAB168-FF42-C747-A763-648C0902D683}"/>
              </a:ext>
            </a:extLst>
          </p:cNvPr>
          <p:cNvSpPr/>
          <p:nvPr/>
        </p:nvSpPr>
        <p:spPr>
          <a:xfrm>
            <a:off x="106409" y="30579614"/>
            <a:ext cx="14159438" cy="1390026"/>
          </a:xfrm>
          <a:prstGeom prst="roundRect">
            <a:avLst>
              <a:gd name="adj" fmla="val 11512"/>
            </a:avLst>
          </a:prstGeom>
          <a:solidFill>
            <a:srgbClr val="9B838D"/>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0000" rtlCol="0" anchor="t" anchorCtr="0">
            <a:noAutofit/>
          </a:bodyPr>
          <a:lstStyle/>
          <a:p>
            <a:pPr algn="ctr"/>
            <a:r>
              <a:rPr lang="en-GB" sz="2200" b="1" dirty="0">
                <a:solidFill>
                  <a:srgbClr val="FFFF00"/>
                </a:solidFill>
                <a:cs typeface="Arial" panose="020B0604020202020204" pitchFamily="34" charset="0"/>
              </a:rPr>
              <a:t>Infectious Diseases </a:t>
            </a:r>
          </a:p>
          <a:p>
            <a:r>
              <a:rPr lang="en-GB" sz="1600" dirty="0">
                <a:solidFill>
                  <a:schemeClr val="tx1"/>
                </a:solidFill>
              </a:rPr>
              <a:t>Infectious diseases are caused by pathogenic microorganisms e.g. bacteria, viruses, parasites and fungi. They can be spread, directly or indirectly, person to person. </a:t>
            </a:r>
          </a:p>
          <a:p>
            <a:pPr algn="ctr"/>
            <a:r>
              <a:rPr lang="en-GB" sz="1600" b="1" dirty="0">
                <a:solidFill>
                  <a:srgbClr val="FFFF00"/>
                </a:solidFill>
              </a:rPr>
              <a:t>For further information on other infectious diseases ( not included below) please refer to BTHFT intranet</a:t>
            </a:r>
          </a:p>
          <a:p>
            <a:r>
              <a:rPr lang="en-GB" sz="1600" dirty="0">
                <a:solidFill>
                  <a:schemeClr val="tx1"/>
                </a:solidFill>
              </a:rPr>
              <a:t>Zoonotic diseases – These are infectious diseases of animals that can cause disease when transmitted to humans </a:t>
            </a:r>
            <a:r>
              <a:rPr lang="en-GB" sz="1200" dirty="0">
                <a:solidFill>
                  <a:schemeClr val="tx1"/>
                </a:solidFill>
              </a:rPr>
              <a:t>(WHO, 2018). </a:t>
            </a:r>
          </a:p>
          <a:p>
            <a:pPr algn="ctr"/>
            <a:r>
              <a:rPr lang="en-GB" sz="1000" dirty="0">
                <a:solidFill>
                  <a:schemeClr val="tx1"/>
                </a:solidFill>
              </a:rPr>
              <a:t>For further information see </a:t>
            </a:r>
            <a:r>
              <a:rPr lang="en-GB" sz="1000" dirty="0">
                <a:solidFill>
                  <a:schemeClr val="tx1"/>
                </a:solidFill>
                <a:hlinkClick r:id="rId5"/>
              </a:rPr>
              <a:t>https://www.who.int/topics/infectious_diseases/en/</a:t>
            </a:r>
            <a:endParaRPr lang="en-GB" sz="1000" dirty="0">
              <a:solidFill>
                <a:schemeClr val="tx1"/>
              </a:solidFill>
            </a:endParaRPr>
          </a:p>
        </p:txBody>
      </p:sp>
      <p:sp>
        <p:nvSpPr>
          <p:cNvPr id="11" name="Rounded Rectangle 10">
            <a:extLst>
              <a:ext uri="{FF2B5EF4-FFF2-40B4-BE49-F238E27FC236}">
                <a16:creationId xmlns="" xmlns:a16="http://schemas.microsoft.com/office/drawing/2014/main" id="{D01F1F06-EAF9-7F4B-99AC-55B888AAFA6D}"/>
              </a:ext>
            </a:extLst>
          </p:cNvPr>
          <p:cNvSpPr/>
          <p:nvPr/>
        </p:nvSpPr>
        <p:spPr>
          <a:xfrm>
            <a:off x="115848" y="32061012"/>
            <a:ext cx="4047265" cy="5014517"/>
          </a:xfrm>
          <a:prstGeom prst="roundRect">
            <a:avLst>
              <a:gd name="adj" fmla="val 11512"/>
            </a:avLst>
          </a:prstGeom>
          <a:solidFill>
            <a:srgbClr val="9B838D"/>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0000" rtlCol="0" anchor="t" anchorCtr="0">
            <a:noAutofit/>
          </a:bodyPr>
          <a:lstStyle/>
          <a:p>
            <a:pPr algn="ctr"/>
            <a:r>
              <a:rPr lang="en-GB" sz="1800" b="1" dirty="0">
                <a:solidFill>
                  <a:srgbClr val="FFFF00"/>
                </a:solidFill>
                <a:latin typeface="Arial" panose="020B0604020202020204" pitchFamily="34" charset="0"/>
                <a:cs typeface="Arial" panose="020B0604020202020204" pitchFamily="34" charset="0"/>
              </a:rPr>
              <a:t>High Consequence Infectious Diseases (HCIDs) </a:t>
            </a:r>
          </a:p>
          <a:p>
            <a:pPr algn="ctr"/>
            <a:r>
              <a:rPr lang="en-GB" sz="1600" b="1" dirty="0">
                <a:solidFill>
                  <a:schemeClr val="tx1"/>
                </a:solidFill>
                <a:cs typeface="Arial" panose="020B0604020202020204" pitchFamily="34" charset="0"/>
              </a:rPr>
              <a:t>The full list of HCIDs can be found at </a:t>
            </a:r>
          </a:p>
          <a:p>
            <a:pPr algn="ctr"/>
            <a:r>
              <a:rPr lang="en-GB" sz="1600" dirty="0">
                <a:hlinkClick r:id="rId6"/>
              </a:rPr>
              <a:t>https://www.gov.uk/guidance/high-consequence-infectious-diseases-hcid#hcids-in-the-uk</a:t>
            </a:r>
            <a:endParaRPr lang="en-GB" sz="1600" dirty="0"/>
          </a:p>
          <a:p>
            <a:r>
              <a:rPr lang="en-GB" sz="1600" dirty="0">
                <a:solidFill>
                  <a:schemeClr val="tx1"/>
                </a:solidFill>
                <a:cs typeface="Arial" panose="020B0604020202020204" pitchFamily="34" charset="0"/>
              </a:rPr>
              <a:t>Included in the list are SARS and avian flu as well as Monkey Pox and other viral haemorrhagic fevers. </a:t>
            </a:r>
          </a:p>
          <a:p>
            <a:pPr algn="ctr"/>
            <a:r>
              <a:rPr lang="en-GB" sz="1600" b="1" dirty="0">
                <a:solidFill>
                  <a:srgbClr val="FFFF00"/>
                </a:solidFill>
                <a:cs typeface="Arial" panose="020B0604020202020204" pitchFamily="34" charset="0"/>
              </a:rPr>
              <a:t>NB. COVID-19 is not a HCID</a:t>
            </a:r>
            <a:endParaRPr lang="en-GB" sz="1600" dirty="0">
              <a:solidFill>
                <a:srgbClr val="FFFF00"/>
              </a:solidFill>
              <a:cs typeface="Arial" panose="020B0604020202020204" pitchFamily="34" charset="0"/>
            </a:endParaRPr>
          </a:p>
          <a:p>
            <a:r>
              <a:rPr lang="en-GB" sz="1600" dirty="0">
                <a:solidFill>
                  <a:schemeClr val="tx1"/>
                </a:solidFill>
                <a:cs typeface="Arial" panose="020B0604020202020204" pitchFamily="34" charset="0"/>
              </a:rPr>
              <a:t>HCIDs are rare in the UK, tend to be sporadic and associated with recent travel to areas where the diseases is known to be endemic. </a:t>
            </a:r>
          </a:p>
          <a:p>
            <a:r>
              <a:rPr lang="en-GB" sz="1400" b="1" dirty="0">
                <a:solidFill>
                  <a:schemeClr val="tx1"/>
                </a:solidFill>
              </a:rPr>
              <a:t>Specific infection prevention and control (IPC) measures are required for suspected and confirmed HCID cases, in all healthcare settings (specialist and non-specialist).</a:t>
            </a:r>
            <a:endParaRPr lang="en-GB" sz="1400" b="1" dirty="0">
              <a:solidFill>
                <a:schemeClr val="tx1"/>
              </a:solidFill>
              <a:cs typeface="Arial" panose="020B0604020202020204" pitchFamily="34" charset="0"/>
            </a:endParaRPr>
          </a:p>
        </p:txBody>
      </p:sp>
      <p:sp>
        <p:nvSpPr>
          <p:cNvPr id="16" name="Rounded Rectangle 15">
            <a:extLst>
              <a:ext uri="{FF2B5EF4-FFF2-40B4-BE49-F238E27FC236}">
                <a16:creationId xmlns="" xmlns:a16="http://schemas.microsoft.com/office/drawing/2014/main" id="{B012C4D4-0B2C-5A47-A36E-B7E49CBE8976}"/>
              </a:ext>
            </a:extLst>
          </p:cNvPr>
          <p:cNvSpPr/>
          <p:nvPr/>
        </p:nvSpPr>
        <p:spPr>
          <a:xfrm>
            <a:off x="10261495" y="32123376"/>
            <a:ext cx="4004352" cy="4961793"/>
          </a:xfrm>
          <a:prstGeom prst="roundRect">
            <a:avLst>
              <a:gd name="adj" fmla="val 11512"/>
            </a:avLst>
          </a:prstGeom>
          <a:solidFill>
            <a:srgbClr val="9B838D"/>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0000" tIns="0" rtlCol="0" anchor="t" anchorCtr="0">
            <a:noAutofit/>
          </a:bodyPr>
          <a:lstStyle/>
          <a:p>
            <a:pPr algn="ctr"/>
            <a:r>
              <a:rPr lang="en-GB" sz="1800" b="1" dirty="0">
                <a:solidFill>
                  <a:srgbClr val="FFFF00"/>
                </a:solidFill>
                <a:cs typeface="Arial" panose="020B0604020202020204" pitchFamily="34" charset="0"/>
              </a:rPr>
              <a:t>Middle Eastern Respiratory Syndrome (MERS)</a:t>
            </a:r>
          </a:p>
          <a:p>
            <a:r>
              <a:rPr lang="en-GB" sz="1500" b="1" dirty="0">
                <a:solidFill>
                  <a:schemeClr val="tx1"/>
                </a:solidFill>
              </a:rPr>
              <a:t>MERS</a:t>
            </a:r>
            <a:r>
              <a:rPr lang="en-GB" sz="1500" dirty="0">
                <a:solidFill>
                  <a:schemeClr val="tx1"/>
                </a:solidFill>
              </a:rPr>
              <a:t> (also known as MERS-CoV) was identified as a new type of coronavirus that could cause a rapid onset of severe respiratory disease in people in 2012. </a:t>
            </a:r>
          </a:p>
          <a:p>
            <a:r>
              <a:rPr lang="en-GB" sz="1500" dirty="0">
                <a:solidFill>
                  <a:schemeClr val="tx1"/>
                </a:solidFill>
              </a:rPr>
              <a:t>All cases to date have been in people who lived in or travelled to the Middle East, or who have had close contact with people who acquired the infection in the Middle East. Primary source of infection for humans is thought to be camels, the exact routes of exposure remain unknown. Many have likely acquired infection through human to human transmission. </a:t>
            </a:r>
          </a:p>
          <a:p>
            <a:endParaRPr lang="en-GB" sz="1400" b="1" dirty="0">
              <a:solidFill>
                <a:schemeClr val="bg1"/>
              </a:solidFill>
            </a:endParaRPr>
          </a:p>
          <a:p>
            <a:r>
              <a:rPr lang="en-GB" sz="1400" b="1" dirty="0">
                <a:solidFill>
                  <a:schemeClr val="tx1"/>
                </a:solidFill>
              </a:rPr>
              <a:t>Please refer to the </a:t>
            </a:r>
            <a:r>
              <a:rPr lang="en-GB" sz="1400" b="1" dirty="0">
                <a:solidFill>
                  <a:srgbClr val="FFFF00"/>
                </a:solidFill>
              </a:rPr>
              <a:t>BTHFT Protocol for MERS </a:t>
            </a:r>
            <a:r>
              <a:rPr lang="en-GB" sz="1400" b="1" dirty="0">
                <a:solidFill>
                  <a:schemeClr val="tx1"/>
                </a:solidFill>
              </a:rPr>
              <a:t>for testing and infection prevention and control precautions </a:t>
            </a:r>
            <a:r>
              <a:rPr lang="en-GB" sz="1400" b="1">
                <a:solidFill>
                  <a:srgbClr val="FF0000"/>
                </a:solidFill>
              </a:rPr>
              <a:t>Red Status</a:t>
            </a:r>
            <a:endParaRPr lang="en-GB" sz="1400" b="1" dirty="0">
              <a:solidFill>
                <a:schemeClr val="tx1"/>
              </a:solidFill>
            </a:endParaRPr>
          </a:p>
          <a:p>
            <a:endParaRPr lang="en-GB" sz="1400" dirty="0">
              <a:solidFill>
                <a:schemeClr val="tx1"/>
              </a:solidFill>
            </a:endParaRPr>
          </a:p>
          <a:p>
            <a:r>
              <a:rPr lang="en-GB" sz="1400" dirty="0">
                <a:solidFill>
                  <a:schemeClr val="tx1"/>
                </a:solidFill>
              </a:rPr>
              <a:t> </a:t>
            </a:r>
          </a:p>
          <a:p>
            <a:pPr algn="ctr"/>
            <a:endParaRPr lang="en-GB" sz="1600" b="1" dirty="0">
              <a:solidFill>
                <a:srgbClr val="FFFF00"/>
              </a:solidFill>
              <a:cs typeface="Arial" panose="020B0604020202020204" pitchFamily="34" charset="0"/>
            </a:endParaRPr>
          </a:p>
          <a:p>
            <a:pPr algn="ctr"/>
            <a:endParaRPr lang="en-GB" sz="2400" b="1" dirty="0">
              <a:solidFill>
                <a:schemeClr val="tx1"/>
              </a:solidFill>
              <a:latin typeface="Arial" panose="020B0604020202020204" pitchFamily="34" charset="0"/>
              <a:cs typeface="Arial" panose="020B0604020202020204" pitchFamily="34" charset="0"/>
            </a:endParaRPr>
          </a:p>
        </p:txBody>
      </p:sp>
      <p:sp>
        <p:nvSpPr>
          <p:cNvPr id="19" name="Rounded Rectangle 18">
            <a:extLst>
              <a:ext uri="{FF2B5EF4-FFF2-40B4-BE49-F238E27FC236}">
                <a16:creationId xmlns="" xmlns:a16="http://schemas.microsoft.com/office/drawing/2014/main" id="{CA3E4E9E-52DE-FF44-B502-DA3057F3A6B3}"/>
              </a:ext>
            </a:extLst>
          </p:cNvPr>
          <p:cNvSpPr/>
          <p:nvPr/>
        </p:nvSpPr>
        <p:spPr>
          <a:xfrm>
            <a:off x="7335197" y="25276930"/>
            <a:ext cx="6942792" cy="5148948"/>
          </a:xfrm>
          <a:prstGeom prst="roundRect">
            <a:avLst>
              <a:gd name="adj" fmla="val 11512"/>
            </a:avLst>
          </a:prstGeom>
          <a:solidFill>
            <a:srgbClr val="9B838D"/>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0000" rtlCol="0" anchor="t" anchorCtr="0">
            <a:noAutofit/>
          </a:bodyPr>
          <a:lstStyle/>
          <a:p>
            <a:pPr algn="ctr"/>
            <a:r>
              <a:rPr lang="en-GB" sz="1800" b="1" dirty="0">
                <a:solidFill>
                  <a:srgbClr val="FFFF00"/>
                </a:solidFill>
                <a:cs typeface="Arial" panose="020B0604020202020204" pitchFamily="34" charset="0"/>
              </a:rPr>
              <a:t>Influenza (Flu)</a:t>
            </a:r>
          </a:p>
          <a:p>
            <a:r>
              <a:rPr lang="en-GB" sz="1600" dirty="0">
                <a:solidFill>
                  <a:schemeClr val="tx1"/>
                </a:solidFill>
              </a:rPr>
              <a:t>Acute viral infection affecting the respiratory tract. Three main types or ‘genera’ of viruses that affect humans: virus A, B C.</a:t>
            </a:r>
          </a:p>
          <a:p>
            <a:r>
              <a:rPr lang="en-GB" sz="1600" dirty="0">
                <a:solidFill>
                  <a:schemeClr val="tx1"/>
                </a:solidFill>
              </a:rPr>
              <a:t>Influenza A, is the most common and virulent and is usually the cause of flu epidemics. In temperate zones, flu is typically seasonal (most cases during the winter months).</a:t>
            </a:r>
          </a:p>
          <a:p>
            <a:r>
              <a:rPr lang="en-GB" sz="1600" dirty="0">
                <a:solidFill>
                  <a:schemeClr val="tx1"/>
                </a:solidFill>
              </a:rPr>
              <a:t>Vulnerable groups/higher risk of complications (e.g. pneumonia) - children, pregnancy, elderly ,morbidly obese, chronic medical conditions (e.g. COPD, diabetes)  and immunocompromised. An annual vaccination is available to those within these risk groups as well as healthcare workers.</a:t>
            </a:r>
          </a:p>
          <a:p>
            <a:pPr algn="ctr"/>
            <a:endParaRPr lang="en-GB" sz="1500" b="1" dirty="0">
              <a:solidFill>
                <a:schemeClr val="accent3">
                  <a:lumMod val="75000"/>
                </a:schemeClr>
              </a:solidFill>
              <a:cs typeface="Arial" panose="020B0604020202020204" pitchFamily="34" charset="0"/>
            </a:endParaRPr>
          </a:p>
          <a:p>
            <a:pPr algn="ctr"/>
            <a:endParaRPr lang="en-GB" sz="2400" b="1" dirty="0">
              <a:solidFill>
                <a:schemeClr val="tx1"/>
              </a:solidFill>
              <a:latin typeface="Arial" panose="020B0604020202020204" pitchFamily="34" charset="0"/>
              <a:cs typeface="Arial" panose="020B0604020202020204" pitchFamily="34" charset="0"/>
            </a:endParaRPr>
          </a:p>
        </p:txBody>
      </p:sp>
      <p:sp>
        <p:nvSpPr>
          <p:cNvPr id="22" name="Rounded Rectangle 21">
            <a:extLst>
              <a:ext uri="{FF2B5EF4-FFF2-40B4-BE49-F238E27FC236}">
                <a16:creationId xmlns="" xmlns:a16="http://schemas.microsoft.com/office/drawing/2014/main" id="{850D4C9D-AF9B-234E-A78D-BC7B3EA4AE11}"/>
              </a:ext>
            </a:extLst>
          </p:cNvPr>
          <p:cNvSpPr/>
          <p:nvPr/>
        </p:nvSpPr>
        <p:spPr>
          <a:xfrm>
            <a:off x="4315013" y="32061013"/>
            <a:ext cx="5827691" cy="5014517"/>
          </a:xfrm>
          <a:prstGeom prst="roundRect">
            <a:avLst>
              <a:gd name="adj" fmla="val 11512"/>
            </a:avLst>
          </a:prstGeom>
          <a:blipFill>
            <a:blip r:embed="rId7">
              <a:alphaModFix amt="41000"/>
            </a:blip>
            <a:stretch>
              <a:fillRect/>
            </a:stretch>
          </a:blip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0000" rtlCol="0" anchor="t" anchorCtr="0">
            <a:noAutofit/>
          </a:bodyPr>
          <a:lstStyle/>
          <a:p>
            <a:pPr algn="ctr"/>
            <a:r>
              <a:rPr lang="en-GB" sz="1800" b="1" dirty="0">
                <a:solidFill>
                  <a:srgbClr val="FFFF00"/>
                </a:solidFill>
                <a:cs typeface="Arial" panose="020B0604020202020204" pitchFamily="34" charset="0"/>
              </a:rPr>
              <a:t>Varicella </a:t>
            </a:r>
            <a:r>
              <a:rPr lang="en-GB" sz="1800" b="1" dirty="0" err="1">
                <a:solidFill>
                  <a:srgbClr val="FFFF00"/>
                </a:solidFill>
                <a:cs typeface="Arial" panose="020B0604020202020204" pitchFamily="34" charset="0"/>
              </a:rPr>
              <a:t>Voster</a:t>
            </a:r>
            <a:r>
              <a:rPr lang="en-GB" sz="1800" b="1" dirty="0">
                <a:solidFill>
                  <a:srgbClr val="FFFF00"/>
                </a:solidFill>
                <a:cs typeface="Arial" panose="020B0604020202020204" pitchFamily="34" charset="0"/>
              </a:rPr>
              <a:t> Virus (Chicken Pox and Shingles)</a:t>
            </a:r>
          </a:p>
          <a:p>
            <a:r>
              <a:rPr lang="en-GB" sz="1500" b="1" dirty="0">
                <a:solidFill>
                  <a:srgbClr val="FFFF00"/>
                </a:solidFill>
              </a:rPr>
              <a:t>Chickenpox</a:t>
            </a:r>
            <a:r>
              <a:rPr lang="en-GB" sz="1500" dirty="0">
                <a:solidFill>
                  <a:schemeClr val="bg1"/>
                </a:solidFill>
              </a:rPr>
              <a:t> </a:t>
            </a:r>
            <a:r>
              <a:rPr lang="en-GB" sz="1500" dirty="0">
                <a:solidFill>
                  <a:schemeClr val="tx1"/>
                </a:solidFill>
              </a:rPr>
              <a:t>(varicella) - acute, generalised viral disease resulting from a primary infection with the varicella-zoster virus (VZV). Generally not a serious infection. Complications can arise (encephalitis, pneumonia and secondary bacterial infection) in any individual. Chicken pox can be serious in pregnancy, immunocompromised and exposed neonates. Vaccination is available for children and adults vulnerable to complications.</a:t>
            </a:r>
          </a:p>
          <a:p>
            <a:r>
              <a:rPr lang="en-GB" sz="1500" dirty="0">
                <a:solidFill>
                  <a:schemeClr val="tx1"/>
                </a:solidFill>
              </a:rPr>
              <a:t>The varicella-zoster virus becomes latent after initial infection and may be re-activated in later life, as herpes zoster (</a:t>
            </a:r>
            <a:r>
              <a:rPr lang="en-GB" sz="1500" b="1" dirty="0">
                <a:solidFill>
                  <a:schemeClr val="tx1"/>
                </a:solidFill>
              </a:rPr>
              <a:t>shingles</a:t>
            </a:r>
            <a:r>
              <a:rPr lang="en-GB" sz="1500" dirty="0">
                <a:solidFill>
                  <a:schemeClr val="tx1"/>
                </a:solidFill>
              </a:rPr>
              <a:t>) (HPS, 2020). </a:t>
            </a:r>
          </a:p>
          <a:p>
            <a:pPr algn="ctr"/>
            <a:endParaRPr lang="en-GB" sz="1600" b="1" dirty="0">
              <a:solidFill>
                <a:schemeClr val="accent3">
                  <a:lumMod val="75000"/>
                </a:schemeClr>
              </a:solidFill>
              <a:cs typeface="Arial" panose="020B0604020202020204" pitchFamily="34" charset="0"/>
            </a:endParaRPr>
          </a:p>
          <a:p>
            <a:pPr algn="ctr"/>
            <a:r>
              <a:rPr lang="en-GB" sz="2400" b="1" dirty="0">
                <a:solidFill>
                  <a:schemeClr val="tx1"/>
                </a:solidFill>
                <a:latin typeface="Arial" panose="020B0604020202020204" pitchFamily="34" charset="0"/>
                <a:cs typeface="Arial" panose="020B0604020202020204" pitchFamily="34" charset="0"/>
              </a:rPr>
              <a:t> </a:t>
            </a:r>
          </a:p>
        </p:txBody>
      </p:sp>
      <p:sp>
        <p:nvSpPr>
          <p:cNvPr id="23" name="Rounded Rectangle 22">
            <a:extLst>
              <a:ext uri="{FF2B5EF4-FFF2-40B4-BE49-F238E27FC236}">
                <a16:creationId xmlns="" xmlns:a16="http://schemas.microsoft.com/office/drawing/2014/main" id="{C85D4A15-3E61-CB4E-B8CC-D4C8CA5E8662}"/>
              </a:ext>
            </a:extLst>
          </p:cNvPr>
          <p:cNvSpPr/>
          <p:nvPr/>
        </p:nvSpPr>
        <p:spPr>
          <a:xfrm>
            <a:off x="115848" y="10977153"/>
            <a:ext cx="14141852" cy="8068734"/>
          </a:xfrm>
          <a:prstGeom prst="roundRect">
            <a:avLst>
              <a:gd name="adj" fmla="val 11512"/>
            </a:avLst>
          </a:prstGeom>
          <a:solidFill>
            <a:schemeClr val="accent5">
              <a:lumMod val="40000"/>
              <a:lumOff val="6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0000" tIns="0" rtlCol="0" anchor="t" anchorCtr="0">
            <a:normAutofit fontScale="25000" lnSpcReduction="20000"/>
          </a:bodyPr>
          <a:lstStyle/>
          <a:p>
            <a:pPr algn="ctr"/>
            <a:r>
              <a:rPr lang="en-GB" sz="7200" b="1" dirty="0">
                <a:solidFill>
                  <a:srgbClr val="7B29CD"/>
                </a:solidFill>
              </a:rPr>
              <a:t>COVID - !9 (SARS-CoV-2)</a:t>
            </a:r>
          </a:p>
          <a:p>
            <a:pPr algn="ctr"/>
            <a:r>
              <a:rPr lang="en-GB" sz="4800" dirty="0">
                <a:hlinkClick r:id="rId8"/>
              </a:rPr>
              <a:t>https://www.england.nhs.uk/coronavirus/secondary-care/</a:t>
            </a:r>
            <a:endParaRPr lang="en-GB" sz="4800" dirty="0"/>
          </a:p>
          <a:p>
            <a:pPr algn="ctr"/>
            <a:endParaRPr lang="en-GB" sz="4800" b="1" dirty="0">
              <a:solidFill>
                <a:srgbClr val="7B29CD"/>
              </a:solidFill>
            </a:endParaRPr>
          </a:p>
          <a:p>
            <a:r>
              <a:rPr lang="en-GB" sz="6400" dirty="0">
                <a:solidFill>
                  <a:schemeClr val="tx1"/>
                </a:solidFill>
              </a:rPr>
              <a:t>Disease is a strain of coronavirus (SARS-CoV-2) caused by zoonotic spread from animal to human initially. Coronaviruses are a family of viruses common in animals and humans. Examples include </a:t>
            </a:r>
            <a:r>
              <a:rPr lang="en-GB" sz="6400" dirty="0" smtClean="0">
                <a:solidFill>
                  <a:schemeClr val="tx1"/>
                </a:solidFill>
              </a:rPr>
              <a:t>the common </a:t>
            </a:r>
            <a:r>
              <a:rPr lang="en-GB" sz="6400" dirty="0">
                <a:solidFill>
                  <a:schemeClr val="tx1"/>
                </a:solidFill>
              </a:rPr>
              <a:t>cold. Others cause severe disease such as Middle East Respiratory Syndrome (MERS) .</a:t>
            </a:r>
          </a:p>
          <a:p>
            <a:r>
              <a:rPr lang="en-GB" sz="6400" dirty="0">
                <a:solidFill>
                  <a:schemeClr val="tx1"/>
                </a:solidFill>
              </a:rPr>
              <a:t>Most people with COVID-19 have recovered without the need for any specific treatment (DH 2020). </a:t>
            </a:r>
            <a:r>
              <a:rPr lang="en-GB" sz="6400" b="1" dirty="0">
                <a:solidFill>
                  <a:srgbClr val="7B29CD"/>
                </a:solidFill>
              </a:rPr>
              <a:t>In some cases COVID-19 can cause severe disease</a:t>
            </a:r>
            <a:r>
              <a:rPr lang="en-GB" sz="6400" b="1" dirty="0">
                <a:solidFill>
                  <a:schemeClr val="tx1"/>
                </a:solidFill>
              </a:rPr>
              <a:t>.</a:t>
            </a:r>
            <a:endParaRPr lang="en-GB" sz="6400" dirty="0">
              <a:solidFill>
                <a:schemeClr val="tx1"/>
              </a:solidFill>
            </a:endParaRPr>
          </a:p>
          <a:p>
            <a:r>
              <a:rPr lang="en-GB" sz="6400" dirty="0">
                <a:solidFill>
                  <a:schemeClr val="tx1"/>
                </a:solidFill>
              </a:rPr>
              <a:t> </a:t>
            </a:r>
          </a:p>
          <a:p>
            <a:r>
              <a:rPr lang="en-GB" sz="6400" dirty="0">
                <a:solidFill>
                  <a:schemeClr val="tx1"/>
                </a:solidFill>
              </a:rPr>
              <a:t>Based on current evidence </a:t>
            </a:r>
            <a:r>
              <a:rPr lang="en-GB" sz="6400" b="1" dirty="0">
                <a:solidFill>
                  <a:srgbClr val="7B29CD"/>
                </a:solidFill>
              </a:rPr>
              <a:t>main symptoms of COVID-19</a:t>
            </a:r>
            <a:r>
              <a:rPr lang="en-GB" sz="6400" dirty="0">
                <a:solidFill>
                  <a:srgbClr val="7B29CD"/>
                </a:solidFill>
              </a:rPr>
              <a:t> </a:t>
            </a:r>
            <a:r>
              <a:rPr lang="en-GB" sz="6400" dirty="0">
                <a:solidFill>
                  <a:schemeClr val="tx1"/>
                </a:solidFill>
              </a:rPr>
              <a:t>are </a:t>
            </a:r>
            <a:r>
              <a:rPr lang="en-GB" sz="6400" dirty="0">
                <a:solidFill>
                  <a:srgbClr val="7B29CD"/>
                </a:solidFill>
              </a:rPr>
              <a:t>a </a:t>
            </a:r>
            <a:r>
              <a:rPr lang="en-GB" sz="6400" b="1" dirty="0">
                <a:solidFill>
                  <a:srgbClr val="7B29CD"/>
                </a:solidFill>
              </a:rPr>
              <a:t>cough, high temperature, loss/altered taste/smell and in severe cases, shortness of breath</a:t>
            </a:r>
            <a:r>
              <a:rPr lang="en-GB" sz="6400" b="1" dirty="0">
                <a:solidFill>
                  <a:schemeClr val="tx1"/>
                </a:solidFill>
              </a:rPr>
              <a:t>. </a:t>
            </a:r>
            <a:endParaRPr lang="en-GB" sz="6400" dirty="0">
              <a:solidFill>
                <a:schemeClr val="tx1"/>
              </a:solidFill>
            </a:endParaRPr>
          </a:p>
          <a:p>
            <a:r>
              <a:rPr lang="en-GB" sz="6400" dirty="0">
                <a:solidFill>
                  <a:schemeClr val="tx1"/>
                </a:solidFill>
              </a:rPr>
              <a:t>There are other symptoms of </a:t>
            </a:r>
            <a:r>
              <a:rPr lang="en-GB" sz="6400" dirty="0" smtClean="0">
                <a:solidFill>
                  <a:schemeClr val="tx1"/>
                </a:solidFill>
              </a:rPr>
              <a:t>COVID-19 - </a:t>
            </a:r>
            <a:r>
              <a:rPr lang="en-GB" sz="6400" b="1" dirty="0" smtClean="0">
                <a:solidFill>
                  <a:srgbClr val="7030A0"/>
                </a:solidFill>
              </a:rPr>
              <a:t>refer to local/gov. guidance for up to date information</a:t>
            </a:r>
            <a:r>
              <a:rPr lang="en-GB" sz="6400" b="1" dirty="0" smtClean="0">
                <a:solidFill>
                  <a:schemeClr val="tx1"/>
                </a:solidFill>
              </a:rPr>
              <a:t>.</a:t>
            </a:r>
            <a:endParaRPr lang="en-GB" sz="6400" b="1" dirty="0">
              <a:solidFill>
                <a:schemeClr val="tx1"/>
              </a:solidFill>
            </a:endParaRPr>
          </a:p>
          <a:p>
            <a:r>
              <a:rPr lang="en-GB" sz="6400" b="1" dirty="0">
                <a:solidFill>
                  <a:schemeClr val="tx1"/>
                </a:solidFill>
              </a:rPr>
              <a:t> </a:t>
            </a:r>
          </a:p>
          <a:p>
            <a:r>
              <a:rPr lang="en-GB" sz="6400" dirty="0">
                <a:solidFill>
                  <a:schemeClr val="tx1"/>
                </a:solidFill>
              </a:rPr>
              <a:t>Patients should </a:t>
            </a:r>
            <a:r>
              <a:rPr lang="en-GB" sz="6400" b="1" dirty="0">
                <a:solidFill>
                  <a:srgbClr val="7030A0"/>
                </a:solidFill>
              </a:rPr>
              <a:t>be clinically assessed</a:t>
            </a:r>
            <a:r>
              <a:rPr lang="en-GB" sz="6400" dirty="0">
                <a:solidFill>
                  <a:srgbClr val="7030A0"/>
                </a:solidFill>
              </a:rPr>
              <a:t> </a:t>
            </a:r>
            <a:r>
              <a:rPr lang="en-GB" sz="6400" dirty="0">
                <a:solidFill>
                  <a:schemeClr val="tx1"/>
                </a:solidFill>
              </a:rPr>
              <a:t>for symptoms of COVID-19 alongside establishing </a:t>
            </a:r>
            <a:r>
              <a:rPr lang="en-GB" sz="6400" b="1" dirty="0">
                <a:solidFill>
                  <a:srgbClr val="7B29CD"/>
                </a:solidFill>
              </a:rPr>
              <a:t>COVID-19 vaccination history</a:t>
            </a:r>
            <a:r>
              <a:rPr lang="en-GB" sz="6400" dirty="0">
                <a:solidFill>
                  <a:srgbClr val="7B29CD"/>
                </a:solidFill>
              </a:rPr>
              <a:t> </a:t>
            </a:r>
            <a:r>
              <a:rPr lang="en-GB" sz="6400" dirty="0">
                <a:solidFill>
                  <a:schemeClr val="tx1"/>
                </a:solidFill>
              </a:rPr>
              <a:t>and ensure all patients </a:t>
            </a:r>
            <a:r>
              <a:rPr lang="en-GB" sz="6400" b="1" dirty="0">
                <a:solidFill>
                  <a:srgbClr val="7B29CD"/>
                </a:solidFill>
              </a:rPr>
              <a:t>are screened/tested as per current guidelines</a:t>
            </a:r>
            <a:r>
              <a:rPr lang="en-GB" sz="6400" dirty="0">
                <a:solidFill>
                  <a:srgbClr val="7B29CD"/>
                </a:solidFill>
              </a:rPr>
              <a:t>  </a:t>
            </a:r>
          </a:p>
          <a:p>
            <a:r>
              <a:rPr lang="en-GB" sz="6400" b="1" dirty="0">
                <a:solidFill>
                  <a:srgbClr val="7B29CD"/>
                </a:solidFill>
              </a:rPr>
              <a:t>Placement of Covid-19 Positive/suspected Covid-19 </a:t>
            </a:r>
            <a:r>
              <a:rPr lang="en-GB" sz="6400" dirty="0">
                <a:solidFill>
                  <a:schemeClr val="tx1"/>
                </a:solidFill>
              </a:rPr>
              <a:t>- Immediately isolate patient in a side room or cohort bay on a designated coronavirus management ward (number of days to be isolated please refer to current guidelines   </a:t>
            </a:r>
          </a:p>
          <a:p>
            <a:r>
              <a:rPr lang="en-GB" sz="6400" dirty="0">
                <a:solidFill>
                  <a:schemeClr val="tx1"/>
                </a:solidFill>
              </a:rPr>
              <a:t> </a:t>
            </a:r>
          </a:p>
          <a:p>
            <a:r>
              <a:rPr lang="en-GB" sz="6400" dirty="0">
                <a:solidFill>
                  <a:schemeClr val="tx1"/>
                </a:solidFill>
              </a:rPr>
              <a:t>Room doors should be kept closed. Droplet/Contact Precautions. Airborne precautions for AGPs (see below) </a:t>
            </a:r>
            <a:r>
              <a:rPr lang="en-GB" sz="6400" b="1" dirty="0">
                <a:solidFill>
                  <a:srgbClr val="C00000"/>
                </a:solidFill>
              </a:rPr>
              <a:t>Red status</a:t>
            </a:r>
          </a:p>
          <a:p>
            <a:endParaRPr lang="en-GB" sz="6400" dirty="0">
              <a:solidFill>
                <a:schemeClr val="tx1"/>
              </a:solidFill>
            </a:endParaRPr>
          </a:p>
          <a:p>
            <a:r>
              <a:rPr lang="en-GB" sz="6400" b="1" dirty="0">
                <a:solidFill>
                  <a:srgbClr val="7030A0"/>
                </a:solidFill>
              </a:rPr>
              <a:t>Maintain Social/Physical Distancing (SICP for Covid19) </a:t>
            </a:r>
            <a:endParaRPr lang="en-GB" sz="6400" dirty="0">
              <a:solidFill>
                <a:srgbClr val="7030A0"/>
              </a:solidFill>
            </a:endParaRPr>
          </a:p>
          <a:p>
            <a:pPr algn="ctr"/>
            <a:endParaRPr lang="en-GB" sz="5600" b="1" dirty="0">
              <a:solidFill>
                <a:srgbClr val="7030A0"/>
              </a:solidFill>
            </a:endParaRPr>
          </a:p>
          <a:p>
            <a:r>
              <a:rPr lang="en-GB" sz="6400" b="1" dirty="0">
                <a:solidFill>
                  <a:srgbClr val="8828E6"/>
                </a:solidFill>
              </a:rPr>
              <a:t>Guidance for healthcare workers </a:t>
            </a:r>
          </a:p>
          <a:p>
            <a:endParaRPr lang="en-GB" sz="6000" b="1" dirty="0">
              <a:solidFill>
                <a:srgbClr val="8828E6"/>
              </a:solidFill>
            </a:endParaRPr>
          </a:p>
          <a:p>
            <a:r>
              <a:rPr lang="en-GB" sz="6000" dirty="0">
                <a:solidFill>
                  <a:schemeClr val="tx1"/>
                </a:solidFill>
              </a:rPr>
              <a:t>Stay at home as per current </a:t>
            </a:r>
            <a:r>
              <a:rPr lang="en-GB" sz="6000" dirty="0" smtClean="0">
                <a:solidFill>
                  <a:schemeClr val="tx1"/>
                </a:solidFill>
              </a:rPr>
              <a:t>guidelines </a:t>
            </a:r>
            <a:r>
              <a:rPr lang="en-GB" sz="6000" dirty="0">
                <a:solidFill>
                  <a:schemeClr val="tx1"/>
                </a:solidFill>
              </a:rPr>
              <a:t>if you develop any symptoms.</a:t>
            </a:r>
          </a:p>
          <a:p>
            <a:endParaRPr lang="en-GB" sz="6000" dirty="0">
              <a:solidFill>
                <a:schemeClr val="tx1"/>
              </a:solidFill>
            </a:endParaRPr>
          </a:p>
          <a:p>
            <a:r>
              <a:rPr lang="en-GB" sz="6000" dirty="0">
                <a:solidFill>
                  <a:schemeClr val="tx1"/>
                </a:solidFill>
              </a:rPr>
              <a:t>Healthcare workers need to follow current guidelines for testing. </a:t>
            </a:r>
            <a:endParaRPr lang="en-GB" sz="3600" dirty="0">
              <a:solidFill>
                <a:schemeClr val="tx1"/>
              </a:solidFill>
            </a:endParaRPr>
          </a:p>
          <a:p>
            <a:pPr algn="ctr"/>
            <a:endParaRPr lang="en-GB" sz="5600" b="1" dirty="0">
              <a:solidFill>
                <a:srgbClr val="7030A0"/>
              </a:solidFill>
            </a:endParaRPr>
          </a:p>
          <a:p>
            <a:pPr algn="ctr"/>
            <a:endParaRPr lang="en-GB" sz="5600" b="1" dirty="0">
              <a:solidFill>
                <a:srgbClr val="7030A0"/>
              </a:solidFill>
            </a:endParaRPr>
          </a:p>
          <a:p>
            <a:pPr algn="ctr"/>
            <a:endParaRPr lang="en-GB" sz="5600" b="1" dirty="0">
              <a:solidFill>
                <a:srgbClr val="7030A0"/>
              </a:solidFill>
            </a:endParaRPr>
          </a:p>
          <a:p>
            <a:pPr algn="ctr"/>
            <a:endParaRPr lang="en-GB" sz="5600" dirty="0"/>
          </a:p>
          <a:p>
            <a:pPr algn="ctr"/>
            <a:r>
              <a:rPr lang="en-GB" sz="4800" dirty="0"/>
              <a:t> </a:t>
            </a:r>
          </a:p>
          <a:p>
            <a:r>
              <a:rPr lang="en-GB" b="1" dirty="0"/>
              <a:t> </a:t>
            </a:r>
            <a:endParaRPr lang="en-GB" dirty="0"/>
          </a:p>
          <a:p>
            <a:pPr marL="749300" indent="-749300"/>
            <a:endParaRPr lang="en-GB" sz="6400" b="1" dirty="0">
              <a:solidFill>
                <a:srgbClr val="8828E6"/>
              </a:solidFill>
            </a:endParaRPr>
          </a:p>
          <a:p>
            <a:pPr marL="749300" indent="-749300"/>
            <a:endParaRPr lang="en-GB" sz="6400" b="1" dirty="0">
              <a:solidFill>
                <a:srgbClr val="8828E6"/>
              </a:solidFill>
            </a:endParaRPr>
          </a:p>
          <a:p>
            <a:pPr marL="749300" indent="-749300"/>
            <a:endParaRPr lang="en-GB" sz="6400" b="1" dirty="0">
              <a:solidFill>
                <a:srgbClr val="8828E6"/>
              </a:solidFill>
            </a:endParaRPr>
          </a:p>
          <a:p>
            <a:endParaRPr lang="en-GB" sz="3200" b="1" dirty="0">
              <a:solidFill>
                <a:srgbClr val="8828E6"/>
              </a:solidFill>
            </a:endParaRPr>
          </a:p>
          <a:p>
            <a:endParaRPr lang="en-GB" sz="6400" b="1" dirty="0">
              <a:solidFill>
                <a:srgbClr val="8828E6"/>
              </a:solidFill>
            </a:endParaRPr>
          </a:p>
          <a:p>
            <a:endParaRPr lang="en-GB" sz="6400" b="1" dirty="0">
              <a:solidFill>
                <a:srgbClr val="8828E6"/>
              </a:solidFill>
            </a:endParaRPr>
          </a:p>
          <a:p>
            <a:endParaRPr lang="en-GB" sz="6400" b="1" dirty="0">
              <a:solidFill>
                <a:srgbClr val="8828E6"/>
              </a:solidFill>
            </a:endParaRPr>
          </a:p>
          <a:p>
            <a:endParaRPr lang="en-GB" sz="6400" b="1" dirty="0">
              <a:solidFill>
                <a:srgbClr val="8828E6"/>
              </a:solidFill>
            </a:endParaRPr>
          </a:p>
          <a:p>
            <a:endParaRPr lang="en-GB" sz="6400" b="1" dirty="0">
              <a:solidFill>
                <a:srgbClr val="8828E6"/>
              </a:solidFill>
            </a:endParaRPr>
          </a:p>
          <a:p>
            <a:endParaRPr lang="en-GB" sz="6400" b="1" dirty="0">
              <a:solidFill>
                <a:srgbClr val="8828E6"/>
              </a:solidFill>
            </a:endParaRPr>
          </a:p>
          <a:p>
            <a:endParaRPr lang="en-GB" sz="6400" b="1" dirty="0">
              <a:solidFill>
                <a:srgbClr val="8828E6"/>
              </a:solidFill>
            </a:endParaRPr>
          </a:p>
          <a:p>
            <a:r>
              <a:rPr lang="en-GB" sz="6400" dirty="0">
                <a:solidFill>
                  <a:schemeClr val="tx1"/>
                </a:solidFill>
              </a:rPr>
              <a:t> </a:t>
            </a:r>
          </a:p>
          <a:p>
            <a:pPr algn="ctr"/>
            <a:endParaRPr lang="en-GB" sz="4000" b="1" dirty="0">
              <a:solidFill>
                <a:srgbClr val="8828E6"/>
              </a:solidFill>
              <a:cs typeface="Arial" panose="020B0604020202020204" pitchFamily="34" charset="0"/>
            </a:endParaRPr>
          </a:p>
          <a:p>
            <a:endParaRPr lang="en-GB" sz="4000" b="1" dirty="0">
              <a:solidFill>
                <a:schemeClr val="tx1"/>
              </a:solidFill>
            </a:endParaRPr>
          </a:p>
          <a:p>
            <a:endParaRPr lang="en-GB" sz="4000" b="1" dirty="0">
              <a:solidFill>
                <a:srgbClr val="8828E6"/>
              </a:solidFill>
            </a:endParaRPr>
          </a:p>
          <a:p>
            <a:endParaRPr lang="en-GB" sz="3200" b="1" dirty="0">
              <a:solidFill>
                <a:srgbClr val="8828E6"/>
              </a:solidFill>
            </a:endParaRPr>
          </a:p>
          <a:p>
            <a:pPr algn="ctr"/>
            <a:endParaRPr lang="en-GB" sz="4000" dirty="0">
              <a:solidFill>
                <a:schemeClr val="tx1"/>
              </a:solidFill>
            </a:endParaRPr>
          </a:p>
          <a:p>
            <a:pPr algn="ctr"/>
            <a:endParaRPr lang="en-GB" sz="1600" b="1" dirty="0">
              <a:solidFill>
                <a:schemeClr val="tx1"/>
              </a:solidFill>
              <a:latin typeface="Arial" panose="020B0604020202020204" pitchFamily="34" charset="0"/>
              <a:cs typeface="Arial" panose="020B0604020202020204" pitchFamily="34" charset="0"/>
            </a:endParaRPr>
          </a:p>
        </p:txBody>
      </p:sp>
      <p:graphicFrame>
        <p:nvGraphicFramePr>
          <p:cNvPr id="20" name="Table 19">
            <a:extLst>
              <a:ext uri="{FF2B5EF4-FFF2-40B4-BE49-F238E27FC236}">
                <a16:creationId xmlns="" xmlns:a16="http://schemas.microsoft.com/office/drawing/2014/main" id="{A1AC0E1C-CE99-EE4E-A374-EB311E883F07}"/>
              </a:ext>
            </a:extLst>
          </p:cNvPr>
          <p:cNvGraphicFramePr>
            <a:graphicFrameLocks noGrp="1"/>
          </p:cNvGraphicFramePr>
          <p:nvPr>
            <p:extLst>
              <p:ext uri="{D42A27DB-BD31-4B8C-83A1-F6EECF244321}">
                <p14:modId xmlns:p14="http://schemas.microsoft.com/office/powerpoint/2010/main" val="338832031"/>
              </p:ext>
            </p:extLst>
          </p:nvPr>
        </p:nvGraphicFramePr>
        <p:xfrm>
          <a:off x="4456550" y="34999822"/>
          <a:ext cx="5544615" cy="1764063"/>
        </p:xfrm>
        <a:graphic>
          <a:graphicData uri="http://schemas.openxmlformats.org/drawingml/2006/table">
            <a:tbl>
              <a:tblPr firstRow="1" firstCol="1" bandRow="1">
                <a:tableStyleId>{5C22544A-7EE6-4342-B048-85BDC9FD1C3A}</a:tableStyleId>
              </a:tblPr>
              <a:tblGrid>
                <a:gridCol w="2815070">
                  <a:extLst>
                    <a:ext uri="{9D8B030D-6E8A-4147-A177-3AD203B41FA5}">
                      <a16:colId xmlns="" xmlns:a16="http://schemas.microsoft.com/office/drawing/2014/main" val="1684405400"/>
                    </a:ext>
                  </a:extLst>
                </a:gridCol>
                <a:gridCol w="2729545">
                  <a:extLst>
                    <a:ext uri="{9D8B030D-6E8A-4147-A177-3AD203B41FA5}">
                      <a16:colId xmlns="" xmlns:a16="http://schemas.microsoft.com/office/drawing/2014/main" val="2402744815"/>
                    </a:ext>
                  </a:extLst>
                </a:gridCol>
              </a:tblGrid>
              <a:tr h="230426">
                <a:tc gridSpan="2">
                  <a:txBody>
                    <a:bodyPr/>
                    <a:lstStyle/>
                    <a:p>
                      <a:pPr algn="ctr">
                        <a:spcAft>
                          <a:spcPts val="0"/>
                        </a:spcAft>
                      </a:pPr>
                      <a:r>
                        <a:rPr lang="en-GB" sz="1400" dirty="0">
                          <a:solidFill>
                            <a:schemeClr val="tx1"/>
                          </a:solidFill>
                          <a:effectLst/>
                          <a:latin typeface="+mn-lt"/>
                        </a:rPr>
                        <a:t>Infection Prevention and Control Key Principles</a:t>
                      </a:r>
                      <a:endParaRPr lang="en-GB" sz="1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accent6">
                        <a:lumMod val="75000"/>
                      </a:schemeClr>
                    </a:solidFill>
                  </a:tcPr>
                </a:tc>
                <a:tc hMerge="1">
                  <a:txBody>
                    <a:bodyPr/>
                    <a:lstStyle/>
                    <a:p>
                      <a:endParaRPr lang="en-GB"/>
                    </a:p>
                  </a:txBody>
                  <a:tcPr/>
                </a:tc>
                <a:extLst>
                  <a:ext uri="{0D108BD9-81ED-4DB2-BD59-A6C34878D82A}">
                    <a16:rowId xmlns="" xmlns:a16="http://schemas.microsoft.com/office/drawing/2014/main" val="4156896393"/>
                  </a:ext>
                </a:extLst>
              </a:tr>
              <a:tr h="172819">
                <a:tc>
                  <a:txBody>
                    <a:bodyPr/>
                    <a:lstStyle/>
                    <a:p>
                      <a:pPr algn="ctr">
                        <a:spcAft>
                          <a:spcPts val="0"/>
                        </a:spcAft>
                      </a:pPr>
                      <a:r>
                        <a:rPr lang="en-GB" sz="1400" dirty="0">
                          <a:solidFill>
                            <a:schemeClr val="tx1"/>
                          </a:solidFill>
                          <a:effectLst/>
                          <a:latin typeface="+mn-lt"/>
                          <a:ea typeface="Calibri" panose="020F0502020204030204" pitchFamily="34" charset="0"/>
                          <a:cs typeface="Times New Roman" panose="02020603050405020304" pitchFamily="18" charset="0"/>
                        </a:rPr>
                        <a:t>Chicken Pox</a:t>
                      </a:r>
                    </a:p>
                  </a:txBody>
                  <a:tcPr marL="68580" marR="68580" marT="0" marB="0">
                    <a:solidFill>
                      <a:schemeClr val="accent2">
                        <a:lumMod val="60000"/>
                        <a:lumOff val="40000"/>
                      </a:schemeClr>
                    </a:solidFill>
                  </a:tcPr>
                </a:tc>
                <a:tc>
                  <a:txBody>
                    <a:bodyPr/>
                    <a:lstStyle/>
                    <a:p>
                      <a:pPr algn="ctr">
                        <a:spcAft>
                          <a:spcPts val="0"/>
                        </a:spcAft>
                      </a:pPr>
                      <a:r>
                        <a:rPr lang="en-GB" sz="1400" b="1" dirty="0">
                          <a:effectLst/>
                          <a:latin typeface="+mn-lt"/>
                          <a:ea typeface="Calibri" panose="020F0502020204030204" pitchFamily="34" charset="0"/>
                          <a:cs typeface="Times New Roman" panose="02020603050405020304" pitchFamily="18" charset="0"/>
                        </a:rPr>
                        <a:t>Shingles</a:t>
                      </a:r>
                    </a:p>
                  </a:txBody>
                  <a:tcPr marL="68580" marR="68580" marT="0" marB="0">
                    <a:solidFill>
                      <a:schemeClr val="accent2">
                        <a:lumMod val="40000"/>
                        <a:lumOff val="60000"/>
                      </a:schemeClr>
                    </a:solidFill>
                  </a:tcPr>
                </a:tc>
                <a:extLst>
                  <a:ext uri="{0D108BD9-81ED-4DB2-BD59-A6C34878D82A}">
                    <a16:rowId xmlns="" xmlns:a16="http://schemas.microsoft.com/office/drawing/2014/main" val="1881436919"/>
                  </a:ext>
                </a:extLst>
              </a:tr>
              <a:tr h="172819">
                <a:tc>
                  <a:txBody>
                    <a:bodyPr/>
                    <a:lstStyle/>
                    <a:p>
                      <a:pPr algn="ctr">
                        <a:spcAft>
                          <a:spcPts val="0"/>
                        </a:spcAft>
                      </a:pPr>
                      <a:r>
                        <a:rPr lang="en-GB" sz="1400" dirty="0">
                          <a:effectLst/>
                          <a:latin typeface="+mn-lt"/>
                        </a:rPr>
                        <a:t>  </a:t>
                      </a:r>
                      <a:r>
                        <a:rPr lang="en-GB" sz="1400" b="0" dirty="0">
                          <a:solidFill>
                            <a:schemeClr val="tx1"/>
                          </a:solidFill>
                          <a:effectLst/>
                          <a:latin typeface="+mn-lt"/>
                        </a:rPr>
                        <a:t>Incubation period 1-3 weeks.</a:t>
                      </a:r>
                      <a:endParaRPr lang="en-GB" sz="1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tc>
                  <a:txBody>
                    <a:bodyPr/>
                    <a:lstStyle/>
                    <a:p>
                      <a:pPr algn="ctr">
                        <a:spcAft>
                          <a:spcPts val="0"/>
                        </a:spcAft>
                      </a:pPr>
                      <a:r>
                        <a:rPr lang="en-GB" sz="1400" b="0" dirty="0">
                          <a:effectLst/>
                          <a:latin typeface="+mn-lt"/>
                          <a:ea typeface="Calibri" panose="020F0502020204030204" pitchFamily="34" charset="0"/>
                          <a:cs typeface="Times New Roman" panose="02020603050405020304" pitchFamily="18" charset="0"/>
                        </a:rPr>
                        <a:t>Can reoccur after initial infection .</a:t>
                      </a:r>
                    </a:p>
                  </a:txBody>
                  <a:tcPr marL="68580" marR="68580" marT="0" marB="0">
                    <a:solidFill>
                      <a:schemeClr val="accent2">
                        <a:lumMod val="40000"/>
                        <a:lumOff val="60000"/>
                      </a:schemeClr>
                    </a:solidFill>
                  </a:tcPr>
                </a:tc>
                <a:extLst>
                  <a:ext uri="{0D108BD9-81ED-4DB2-BD59-A6C34878D82A}">
                    <a16:rowId xmlns="" xmlns:a16="http://schemas.microsoft.com/office/drawing/2014/main" val="183916217"/>
                  </a:ext>
                </a:extLst>
              </a:tr>
              <a:tr h="345638">
                <a:tc>
                  <a:txBody>
                    <a:bodyPr/>
                    <a:lstStyle/>
                    <a:p>
                      <a:pPr algn="ctr">
                        <a:spcAft>
                          <a:spcPts val="0"/>
                        </a:spcAft>
                      </a:pPr>
                      <a:r>
                        <a:rPr lang="en-GB" sz="1400" dirty="0">
                          <a:effectLst/>
                          <a:latin typeface="+mn-lt"/>
                        </a:rPr>
                        <a:t> </a:t>
                      </a:r>
                      <a:r>
                        <a:rPr lang="en-GB" sz="1400" b="0" dirty="0">
                          <a:solidFill>
                            <a:schemeClr val="tx1"/>
                          </a:solidFill>
                          <a:effectLst/>
                          <a:latin typeface="+mn-lt"/>
                        </a:rPr>
                        <a:t>Isolation until after vesicles have crusted over.</a:t>
                      </a:r>
                      <a:endParaRPr lang="en-GB" sz="14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tc>
                  <a:txBody>
                    <a:bodyPr/>
                    <a:lstStyle/>
                    <a:p>
                      <a:pPr algn="ctr">
                        <a:spcAft>
                          <a:spcPts val="0"/>
                        </a:spcAft>
                      </a:pPr>
                      <a:r>
                        <a:rPr lang="en-GB" sz="1400" dirty="0">
                          <a:effectLst/>
                          <a:latin typeface="+mn-lt"/>
                          <a:ea typeface="Calibri" panose="020F0502020204030204" pitchFamily="34" charset="0"/>
                          <a:cs typeface="Times New Roman" panose="02020603050405020304" pitchFamily="18" charset="0"/>
                        </a:rPr>
                        <a:t>Isolate if rash is weeping and cannot be covered or on face.</a:t>
                      </a:r>
                    </a:p>
                  </a:txBody>
                  <a:tcPr marL="68580" marR="68580" marT="0" marB="0">
                    <a:solidFill>
                      <a:schemeClr val="accent2">
                        <a:lumMod val="40000"/>
                        <a:lumOff val="60000"/>
                      </a:schemeClr>
                    </a:solidFill>
                  </a:tcPr>
                </a:tc>
                <a:extLst>
                  <a:ext uri="{0D108BD9-81ED-4DB2-BD59-A6C34878D82A}">
                    <a16:rowId xmlns="" xmlns:a16="http://schemas.microsoft.com/office/drawing/2014/main" val="380552460"/>
                  </a:ext>
                </a:extLst>
              </a:tr>
              <a:tr h="466837">
                <a:tc>
                  <a:txBody>
                    <a:bodyPr/>
                    <a:lstStyle/>
                    <a:p>
                      <a:pPr algn="ctr">
                        <a:spcAft>
                          <a:spcPts val="0"/>
                        </a:spcAft>
                      </a:pPr>
                      <a:r>
                        <a:rPr lang="en-GB" sz="1400" b="0" dirty="0">
                          <a:solidFill>
                            <a:schemeClr val="tx1"/>
                          </a:solidFill>
                          <a:effectLst/>
                          <a:latin typeface="+mn-lt"/>
                          <a:ea typeface="Calibri" panose="020F0502020204030204" pitchFamily="34" charset="0"/>
                          <a:cs typeface="Times New Roman" panose="02020603050405020304" pitchFamily="18" charset="0"/>
                        </a:rPr>
                        <a:t>Infective 1 to 2 days before rash  and up to when vesicles become dry. </a:t>
                      </a:r>
                    </a:p>
                  </a:txBody>
                  <a:tcPr marL="68580" marR="68580" marT="0" marB="0">
                    <a:solidFill>
                      <a:schemeClr val="accent2">
                        <a:lumMod val="60000"/>
                        <a:lumOff val="40000"/>
                      </a:schemeClr>
                    </a:solidFill>
                  </a:tcPr>
                </a:tc>
                <a:tc>
                  <a:txBody>
                    <a:bodyPr/>
                    <a:lstStyle/>
                    <a:p>
                      <a:pPr algn="ctr">
                        <a:spcAft>
                          <a:spcPts val="0"/>
                        </a:spcAft>
                      </a:pPr>
                      <a:r>
                        <a:rPr lang="en-GB" sz="1400" dirty="0">
                          <a:effectLst/>
                          <a:latin typeface="+mn-lt"/>
                          <a:ea typeface="Calibri" panose="020F0502020204030204" pitchFamily="34" charset="0"/>
                          <a:cs typeface="Times New Roman" panose="02020603050405020304" pitchFamily="18" charset="0"/>
                        </a:rPr>
                        <a:t>Infective while rash oozes fluid. </a:t>
                      </a:r>
                    </a:p>
                  </a:txBody>
                  <a:tcPr marL="68580" marR="68580" marT="0" marB="0">
                    <a:solidFill>
                      <a:schemeClr val="accent2">
                        <a:lumMod val="40000"/>
                        <a:lumOff val="60000"/>
                      </a:schemeClr>
                    </a:solidFill>
                  </a:tcPr>
                </a:tc>
                <a:extLst>
                  <a:ext uri="{0D108BD9-81ED-4DB2-BD59-A6C34878D82A}">
                    <a16:rowId xmlns="" xmlns:a16="http://schemas.microsoft.com/office/drawing/2014/main" val="2735791612"/>
                  </a:ext>
                </a:extLst>
              </a:tr>
              <a:tr h="172819">
                <a:tc>
                  <a:txBody>
                    <a:bodyPr/>
                    <a:lstStyle/>
                    <a:p>
                      <a:pPr algn="ctr">
                        <a:spcAft>
                          <a:spcPts val="0"/>
                        </a:spcAft>
                      </a:pPr>
                      <a:r>
                        <a:rPr lang="en-GB" sz="1400" dirty="0">
                          <a:effectLst/>
                          <a:latin typeface="+mn-lt"/>
                        </a:rPr>
                        <a:t> </a:t>
                      </a:r>
                      <a:r>
                        <a:rPr lang="en-GB" sz="1400" dirty="0">
                          <a:solidFill>
                            <a:schemeClr val="tx1"/>
                          </a:solidFill>
                          <a:effectLst/>
                          <a:latin typeface="+mn-lt"/>
                        </a:rPr>
                        <a:t>Droplet spread </a:t>
                      </a:r>
                      <a:r>
                        <a:rPr lang="en-GB" sz="1400" dirty="0">
                          <a:solidFill>
                            <a:srgbClr val="FF0000"/>
                          </a:solidFill>
                          <a:effectLst/>
                          <a:latin typeface="+mn-lt"/>
                        </a:rPr>
                        <a:t>Red Status </a:t>
                      </a:r>
                      <a:r>
                        <a:rPr lang="en-GB" sz="1400" dirty="0">
                          <a:solidFill>
                            <a:schemeClr val="tx1"/>
                          </a:solidFill>
                          <a:effectLst/>
                          <a:latin typeface="+mn-lt"/>
                        </a:rPr>
                        <a:t>.</a:t>
                      </a:r>
                      <a:endParaRPr lang="en-GB" sz="1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accent2">
                        <a:lumMod val="60000"/>
                        <a:lumOff val="40000"/>
                      </a:schemeClr>
                    </a:solidFill>
                  </a:tcPr>
                </a:tc>
                <a:tc>
                  <a:txBody>
                    <a:bodyPr/>
                    <a:lstStyle/>
                    <a:p>
                      <a:pPr algn="ctr">
                        <a:spcAft>
                          <a:spcPts val="0"/>
                        </a:spcAft>
                      </a:pPr>
                      <a:r>
                        <a:rPr lang="en-GB" sz="1400" b="1" dirty="0">
                          <a:effectLst/>
                          <a:latin typeface="+mn-lt"/>
                          <a:ea typeface="Calibri" panose="020F0502020204030204" pitchFamily="34" charset="0"/>
                          <a:cs typeface="Times New Roman" panose="02020603050405020304" pitchFamily="18" charset="0"/>
                        </a:rPr>
                        <a:t>Contact Spread </a:t>
                      </a:r>
                      <a:r>
                        <a:rPr lang="en-GB" sz="1400" b="1" dirty="0">
                          <a:solidFill>
                            <a:srgbClr val="FF0000"/>
                          </a:solidFill>
                          <a:effectLst/>
                          <a:latin typeface="+mn-lt"/>
                          <a:ea typeface="Calibri" panose="020F0502020204030204" pitchFamily="34" charset="0"/>
                          <a:cs typeface="Times New Roman" panose="02020603050405020304" pitchFamily="18" charset="0"/>
                        </a:rPr>
                        <a:t>Red Status</a:t>
                      </a:r>
                      <a:r>
                        <a:rPr lang="en-GB" sz="1400" b="1" dirty="0">
                          <a:effectLst/>
                          <a:latin typeface="+mn-lt"/>
                          <a:ea typeface="Calibri" panose="020F0502020204030204" pitchFamily="34" charset="0"/>
                          <a:cs typeface="Times New Roman" panose="02020603050405020304" pitchFamily="18" charset="0"/>
                        </a:rPr>
                        <a:t>.</a:t>
                      </a:r>
                    </a:p>
                  </a:txBody>
                  <a:tcPr marL="68580" marR="68580" marT="0" marB="0">
                    <a:solidFill>
                      <a:schemeClr val="accent2">
                        <a:lumMod val="40000"/>
                        <a:lumOff val="60000"/>
                      </a:schemeClr>
                    </a:solidFill>
                  </a:tcPr>
                </a:tc>
                <a:extLst>
                  <a:ext uri="{0D108BD9-81ED-4DB2-BD59-A6C34878D82A}">
                    <a16:rowId xmlns="" xmlns:a16="http://schemas.microsoft.com/office/drawing/2014/main" val="3686802160"/>
                  </a:ext>
                </a:extLst>
              </a:tr>
            </a:tbl>
          </a:graphicData>
        </a:graphic>
      </p:graphicFrame>
      <p:graphicFrame>
        <p:nvGraphicFramePr>
          <p:cNvPr id="27" name="Table 26">
            <a:extLst>
              <a:ext uri="{FF2B5EF4-FFF2-40B4-BE49-F238E27FC236}">
                <a16:creationId xmlns="" xmlns:a16="http://schemas.microsoft.com/office/drawing/2014/main" id="{D12E0288-94F6-4241-9681-06DAFBBBC4AE}"/>
              </a:ext>
            </a:extLst>
          </p:cNvPr>
          <p:cNvGraphicFramePr>
            <a:graphicFrameLocks noGrp="1"/>
          </p:cNvGraphicFramePr>
          <p:nvPr>
            <p:extLst>
              <p:ext uri="{D42A27DB-BD31-4B8C-83A1-F6EECF244321}">
                <p14:modId xmlns:p14="http://schemas.microsoft.com/office/powerpoint/2010/main" val="1715462390"/>
              </p:ext>
            </p:extLst>
          </p:nvPr>
        </p:nvGraphicFramePr>
        <p:xfrm>
          <a:off x="7655255" y="28280715"/>
          <a:ext cx="6289125" cy="1351680"/>
        </p:xfrm>
        <a:graphic>
          <a:graphicData uri="http://schemas.openxmlformats.org/drawingml/2006/table">
            <a:tbl>
              <a:tblPr firstRow="1" firstCol="1" bandRow="1">
                <a:tableStyleId>{5C22544A-7EE6-4342-B048-85BDC9FD1C3A}</a:tableStyleId>
              </a:tblPr>
              <a:tblGrid>
                <a:gridCol w="6289125">
                  <a:extLst>
                    <a:ext uri="{9D8B030D-6E8A-4147-A177-3AD203B41FA5}">
                      <a16:colId xmlns="" xmlns:a16="http://schemas.microsoft.com/office/drawing/2014/main" val="1684405400"/>
                    </a:ext>
                  </a:extLst>
                </a:gridCol>
              </a:tblGrid>
              <a:tr h="288000">
                <a:tc>
                  <a:txBody>
                    <a:bodyPr/>
                    <a:lstStyle/>
                    <a:p>
                      <a:pPr algn="ctr">
                        <a:spcAft>
                          <a:spcPts val="0"/>
                        </a:spcAft>
                      </a:pPr>
                      <a:r>
                        <a:rPr lang="en-GB" sz="1600" dirty="0">
                          <a:solidFill>
                            <a:schemeClr val="tx1"/>
                          </a:solidFill>
                          <a:effectLst/>
                        </a:rPr>
                        <a:t>Infection Prevention and Control Key Principles</a:t>
                      </a:r>
                      <a:endParaRPr lang="en-GB" sz="16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extLst>
                  <a:ext uri="{0D108BD9-81ED-4DB2-BD59-A6C34878D82A}">
                    <a16:rowId xmlns="" xmlns:a16="http://schemas.microsoft.com/office/drawing/2014/main" val="4156896393"/>
                  </a:ext>
                </a:extLst>
              </a:tr>
              <a:tr h="288000">
                <a:tc>
                  <a:txBody>
                    <a:bodyPr/>
                    <a:lstStyle/>
                    <a:p>
                      <a:pPr marL="0" marR="0" lvl="0" indent="0" algn="l" defTabSz="1325867" rtl="0" eaLnBrk="1" fontAlgn="auto" latinLnBrk="0" hangingPunct="1">
                        <a:lnSpc>
                          <a:spcPct val="100000"/>
                        </a:lnSpc>
                        <a:spcBef>
                          <a:spcPts val="0"/>
                        </a:spcBef>
                        <a:spcAft>
                          <a:spcPts val="0"/>
                        </a:spcAft>
                        <a:buClrTx/>
                        <a:buSzTx/>
                        <a:buFontTx/>
                        <a:buNone/>
                        <a:tabLst/>
                        <a:defRPr/>
                      </a:pPr>
                      <a:r>
                        <a:rPr lang="en-GB" sz="1600" b="1" kern="1200" dirty="0">
                          <a:solidFill>
                            <a:schemeClr val="tx1"/>
                          </a:solidFill>
                          <a:effectLst/>
                          <a:latin typeface="+mn-lt"/>
                          <a:ea typeface="+mn-ea"/>
                          <a:cs typeface="+mn-cs"/>
                        </a:rPr>
                        <a:t>Incubation Period </a:t>
                      </a:r>
                      <a:r>
                        <a:rPr lang="en-GB" sz="1600" b="0" kern="1200" dirty="0">
                          <a:solidFill>
                            <a:schemeClr val="tx1"/>
                          </a:solidFill>
                          <a:effectLst/>
                          <a:latin typeface="+mn-lt"/>
                          <a:ea typeface="+mn-ea"/>
                          <a:cs typeface="+mn-cs"/>
                        </a:rPr>
                        <a:t>1 to 3 days</a:t>
                      </a:r>
                    </a:p>
                  </a:txBody>
                  <a:tcPr marL="68580" marR="68580" marT="0" marB="0">
                    <a:solidFill>
                      <a:schemeClr val="bg2">
                        <a:lumMod val="50000"/>
                      </a:schemeClr>
                    </a:solidFill>
                  </a:tcPr>
                </a:tc>
                <a:extLst>
                  <a:ext uri="{0D108BD9-81ED-4DB2-BD59-A6C34878D82A}">
                    <a16:rowId xmlns="" xmlns:a16="http://schemas.microsoft.com/office/drawing/2014/main" val="183916217"/>
                  </a:ext>
                </a:extLst>
              </a:tr>
              <a:tr h="487680">
                <a:tc>
                  <a:txBody>
                    <a:bodyPr/>
                    <a:lstStyle/>
                    <a:p>
                      <a:pPr algn="l">
                        <a:spcAft>
                          <a:spcPts val="0"/>
                        </a:spcAft>
                      </a:pPr>
                      <a:r>
                        <a:rPr lang="en-GB" sz="1600" b="1" kern="1200" dirty="0">
                          <a:solidFill>
                            <a:schemeClr val="tx1"/>
                          </a:solidFill>
                          <a:effectLst/>
                          <a:latin typeface="+mn-lt"/>
                          <a:ea typeface="+mn-ea"/>
                          <a:cs typeface="+mn-cs"/>
                        </a:rPr>
                        <a:t>Period of Infectivity </a:t>
                      </a:r>
                      <a:r>
                        <a:rPr lang="en-GB" sz="1600" b="0" kern="1200" dirty="0">
                          <a:solidFill>
                            <a:schemeClr val="tx1"/>
                          </a:solidFill>
                          <a:effectLst/>
                          <a:latin typeface="+mn-lt"/>
                          <a:ea typeface="+mn-ea"/>
                          <a:cs typeface="+mn-cs"/>
                        </a:rPr>
                        <a:t>1 day before symptoms develop until 5 to 7 days whilst</a:t>
                      </a:r>
                      <a:r>
                        <a:rPr lang="en-GB" sz="1600" b="0" kern="1200" baseline="0" dirty="0">
                          <a:solidFill>
                            <a:schemeClr val="tx1"/>
                          </a:solidFill>
                          <a:effectLst/>
                          <a:latin typeface="+mn-lt"/>
                          <a:ea typeface="+mn-ea"/>
                          <a:cs typeface="+mn-cs"/>
                        </a:rPr>
                        <a:t> s</a:t>
                      </a:r>
                      <a:r>
                        <a:rPr lang="en-GB" sz="1600" b="0" kern="1200" dirty="0">
                          <a:solidFill>
                            <a:schemeClr val="tx1"/>
                          </a:solidFill>
                          <a:effectLst/>
                          <a:latin typeface="+mn-lt"/>
                          <a:ea typeface="+mn-ea"/>
                          <a:cs typeface="+mn-cs"/>
                        </a:rPr>
                        <a:t>ymptomatic</a:t>
                      </a:r>
                      <a:r>
                        <a:rPr lang="en-GB" sz="1600" b="0" dirty="0">
                          <a:solidFill>
                            <a:schemeClr val="tx1"/>
                          </a:solidFill>
                          <a:effectLst/>
                        </a:rPr>
                        <a:t>   </a:t>
                      </a:r>
                      <a:endParaRPr lang="en-GB" sz="1600" b="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2">
                        <a:lumMod val="50000"/>
                      </a:schemeClr>
                    </a:solidFill>
                  </a:tcPr>
                </a:tc>
                <a:extLst>
                  <a:ext uri="{0D108BD9-81ED-4DB2-BD59-A6C34878D82A}">
                    <a16:rowId xmlns="" xmlns:a16="http://schemas.microsoft.com/office/drawing/2014/main" val="380552460"/>
                  </a:ext>
                </a:extLst>
              </a:tr>
              <a:tr h="288000">
                <a:tc>
                  <a:txBody>
                    <a:bodyPr/>
                    <a:lstStyle/>
                    <a:p>
                      <a:pPr algn="l">
                        <a:spcAft>
                          <a:spcPts val="0"/>
                        </a:spcAft>
                      </a:pPr>
                      <a:r>
                        <a:rPr lang="en-GB" sz="1600" dirty="0">
                          <a:solidFill>
                            <a:schemeClr val="tx1"/>
                          </a:solidFill>
                          <a:effectLst/>
                        </a:rPr>
                        <a:t>Spread via droplet and contact route.  </a:t>
                      </a:r>
                      <a:r>
                        <a:rPr lang="en-GB" sz="1600" dirty="0">
                          <a:solidFill>
                            <a:srgbClr val="FF0000"/>
                          </a:solidFill>
                          <a:effectLst/>
                        </a:rPr>
                        <a:t>Red Status</a:t>
                      </a:r>
                      <a:endParaRPr lang="en-GB" sz="16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2">
                        <a:lumMod val="50000"/>
                      </a:schemeClr>
                    </a:solidFill>
                  </a:tcPr>
                </a:tc>
                <a:extLst>
                  <a:ext uri="{0D108BD9-81ED-4DB2-BD59-A6C34878D82A}">
                    <a16:rowId xmlns="" xmlns:a16="http://schemas.microsoft.com/office/drawing/2014/main" val="3686802160"/>
                  </a:ext>
                </a:extLst>
              </a:tr>
            </a:tbl>
          </a:graphicData>
        </a:graphic>
      </p:graphicFrame>
      <p:graphicFrame>
        <p:nvGraphicFramePr>
          <p:cNvPr id="3" name="Table 2">
            <a:extLst>
              <a:ext uri="{FF2B5EF4-FFF2-40B4-BE49-F238E27FC236}">
                <a16:creationId xmlns="" xmlns:a16="http://schemas.microsoft.com/office/drawing/2014/main" id="{664287DD-88F4-A942-AEAA-A0189E5D18DD}"/>
              </a:ext>
            </a:extLst>
          </p:cNvPr>
          <p:cNvGraphicFramePr>
            <a:graphicFrameLocks noGrp="1"/>
          </p:cNvGraphicFramePr>
          <p:nvPr>
            <p:extLst>
              <p:ext uri="{D42A27DB-BD31-4B8C-83A1-F6EECF244321}">
                <p14:modId xmlns:p14="http://schemas.microsoft.com/office/powerpoint/2010/main" val="4077932648"/>
              </p:ext>
            </p:extLst>
          </p:nvPr>
        </p:nvGraphicFramePr>
        <p:xfrm>
          <a:off x="720179" y="15878026"/>
          <a:ext cx="6264697" cy="2947589"/>
        </p:xfrm>
        <a:graphic>
          <a:graphicData uri="http://schemas.openxmlformats.org/drawingml/2006/table">
            <a:tbl>
              <a:tblPr firstRow="1" firstCol="1" bandRow="1">
                <a:tableStyleId>{5C22544A-7EE6-4342-B048-85BDC9FD1C3A}</a:tableStyleId>
              </a:tblPr>
              <a:tblGrid>
                <a:gridCol w="6264697">
                  <a:extLst>
                    <a:ext uri="{9D8B030D-6E8A-4147-A177-3AD203B41FA5}">
                      <a16:colId xmlns="" xmlns:a16="http://schemas.microsoft.com/office/drawing/2014/main" val="3584876600"/>
                    </a:ext>
                  </a:extLst>
                </a:gridCol>
              </a:tblGrid>
              <a:tr h="294758">
                <a:tc>
                  <a:txBody>
                    <a:bodyPr/>
                    <a:lstStyle/>
                    <a:p>
                      <a:pPr algn="ctr">
                        <a:lnSpc>
                          <a:spcPct val="100000"/>
                        </a:lnSpc>
                        <a:spcAft>
                          <a:spcPts val="0"/>
                        </a:spcAft>
                      </a:pPr>
                      <a:r>
                        <a:rPr lang="en-GB" sz="1600" dirty="0">
                          <a:solidFill>
                            <a:schemeClr val="tx1"/>
                          </a:solidFill>
                          <a:effectLst/>
                        </a:rPr>
                        <a:t>Personal Protective Equipment (PPE)</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60000"/>
                        <a:lumOff val="40000"/>
                      </a:schemeClr>
                    </a:solidFill>
                  </a:tcPr>
                </a:tc>
                <a:extLst>
                  <a:ext uri="{0D108BD9-81ED-4DB2-BD59-A6C34878D82A}">
                    <a16:rowId xmlns="" xmlns:a16="http://schemas.microsoft.com/office/drawing/2014/main" val="1794005664"/>
                  </a:ext>
                </a:extLst>
              </a:tr>
              <a:tr h="589518">
                <a:tc>
                  <a:txBody>
                    <a:bodyPr/>
                    <a:lstStyle/>
                    <a:p>
                      <a:pPr algn="just">
                        <a:lnSpc>
                          <a:spcPct val="100000"/>
                        </a:lnSpc>
                        <a:spcAft>
                          <a:spcPts val="0"/>
                        </a:spcAft>
                      </a:pPr>
                      <a:r>
                        <a:rPr lang="en-GB" sz="1600" b="0" dirty="0">
                          <a:solidFill>
                            <a:schemeClr val="tx1"/>
                          </a:solidFill>
                          <a:effectLst/>
                        </a:rPr>
                        <a:t>All staff should </a:t>
                      </a:r>
                      <a:r>
                        <a:rPr lang="en-GB" sz="1600" b="1" dirty="0">
                          <a:solidFill>
                            <a:schemeClr val="tx1"/>
                          </a:solidFill>
                          <a:effectLst/>
                        </a:rPr>
                        <a:t>wear </a:t>
                      </a:r>
                      <a:r>
                        <a:rPr lang="en-GB" sz="1600" b="0" dirty="0" smtClean="0">
                          <a:solidFill>
                            <a:schemeClr val="tx1"/>
                          </a:solidFill>
                          <a:effectLst/>
                        </a:rPr>
                        <a:t>PPE as </a:t>
                      </a:r>
                      <a:r>
                        <a:rPr lang="en-GB" sz="1600" b="0" dirty="0">
                          <a:solidFill>
                            <a:schemeClr val="tx1"/>
                          </a:solidFill>
                          <a:effectLst/>
                        </a:rPr>
                        <a:t>per the trust guidelines</a:t>
                      </a:r>
                      <a:r>
                        <a:rPr lang="en-GB" sz="1600" b="0" baseline="0" dirty="0">
                          <a:solidFill>
                            <a:schemeClr val="tx1"/>
                          </a:solidFill>
                          <a:effectLst/>
                        </a:rPr>
                        <a:t>.</a:t>
                      </a:r>
                      <a:endParaRPr lang="en-GB"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40000"/>
                        <a:lumOff val="60000"/>
                      </a:schemeClr>
                    </a:solidFill>
                  </a:tcPr>
                </a:tc>
                <a:extLst>
                  <a:ext uri="{0D108BD9-81ED-4DB2-BD59-A6C34878D82A}">
                    <a16:rowId xmlns="" xmlns:a16="http://schemas.microsoft.com/office/drawing/2014/main" val="3324726939"/>
                  </a:ext>
                </a:extLst>
              </a:tr>
              <a:tr h="589518">
                <a:tc>
                  <a:txBody>
                    <a:bodyPr/>
                    <a:lstStyle/>
                    <a:p>
                      <a:pPr algn="just">
                        <a:lnSpc>
                          <a:spcPct val="100000"/>
                        </a:lnSpc>
                        <a:spcAft>
                          <a:spcPts val="0"/>
                        </a:spcAft>
                      </a:pPr>
                      <a:r>
                        <a:rPr lang="en-GB" sz="1600" b="0" dirty="0">
                          <a:solidFill>
                            <a:schemeClr val="tx1"/>
                          </a:solidFill>
                          <a:effectLst/>
                        </a:rPr>
                        <a:t>Healthcare staff should wear the appropriate </a:t>
                      </a:r>
                      <a:r>
                        <a:rPr lang="en-GB" sz="1600" b="0" baseline="0" dirty="0" smtClean="0">
                          <a:solidFill>
                            <a:schemeClr val="tx1"/>
                          </a:solidFill>
                          <a:effectLst/>
                        </a:rPr>
                        <a:t>PPE</a:t>
                      </a:r>
                      <a:r>
                        <a:rPr lang="en-GB" sz="1600" b="0" dirty="0" smtClean="0">
                          <a:solidFill>
                            <a:schemeClr val="tx1"/>
                          </a:solidFill>
                          <a:effectLst/>
                        </a:rPr>
                        <a:t> </a:t>
                      </a:r>
                      <a:r>
                        <a:rPr lang="en-GB" sz="1600" b="0" dirty="0">
                          <a:solidFill>
                            <a:schemeClr val="tx1"/>
                          </a:solidFill>
                          <a:effectLst/>
                        </a:rPr>
                        <a:t>whilst assessing and treating patients</a:t>
                      </a:r>
                      <a:r>
                        <a:rPr lang="en-GB" sz="1600" b="0" baseline="0" dirty="0">
                          <a:solidFill>
                            <a:schemeClr val="tx1"/>
                          </a:solidFill>
                          <a:effectLst/>
                        </a:rPr>
                        <a:t> </a:t>
                      </a:r>
                      <a:r>
                        <a:rPr lang="en-GB" sz="1600" b="0" baseline="0" dirty="0" smtClean="0">
                          <a:solidFill>
                            <a:schemeClr val="tx1"/>
                          </a:solidFill>
                          <a:effectLst/>
                        </a:rPr>
                        <a:t> - see </a:t>
                      </a:r>
                      <a:r>
                        <a:rPr lang="en-GB" sz="1600" b="0" baseline="0" dirty="0">
                          <a:solidFill>
                            <a:schemeClr val="tx1"/>
                          </a:solidFill>
                          <a:effectLst/>
                        </a:rPr>
                        <a:t>current </a:t>
                      </a:r>
                      <a:r>
                        <a:rPr lang="en-GB" sz="1600" b="0" baseline="0" dirty="0" smtClean="0">
                          <a:solidFill>
                            <a:schemeClr val="tx1"/>
                          </a:solidFill>
                          <a:effectLst/>
                        </a:rPr>
                        <a:t>guidelines.</a:t>
                      </a:r>
                      <a:r>
                        <a:rPr lang="en-GB" sz="1600" b="0" dirty="0" smtClean="0">
                          <a:solidFill>
                            <a:schemeClr val="tx1"/>
                          </a:solidFill>
                          <a:effectLst/>
                        </a:rPr>
                        <a:t> </a:t>
                      </a:r>
                      <a:endParaRPr lang="en-GB"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40000"/>
                        <a:lumOff val="60000"/>
                      </a:schemeClr>
                    </a:solidFill>
                  </a:tcPr>
                </a:tc>
                <a:extLst>
                  <a:ext uri="{0D108BD9-81ED-4DB2-BD59-A6C34878D82A}">
                    <a16:rowId xmlns="" xmlns:a16="http://schemas.microsoft.com/office/drawing/2014/main" val="3053093361"/>
                  </a:ext>
                </a:extLst>
              </a:tr>
              <a:tr h="1473795">
                <a:tc>
                  <a:txBody>
                    <a:bodyPr/>
                    <a:lstStyle/>
                    <a:p>
                      <a:pPr marL="0" marR="0" indent="0" algn="just" defTabSz="1325867" rtl="0" eaLnBrk="1" fontAlgn="auto" latinLnBrk="0" hangingPunct="1">
                        <a:lnSpc>
                          <a:spcPct val="100000"/>
                        </a:lnSpc>
                        <a:spcBef>
                          <a:spcPts val="0"/>
                        </a:spcBef>
                        <a:spcAft>
                          <a:spcPts val="0"/>
                        </a:spcAft>
                        <a:buClrTx/>
                        <a:buSzTx/>
                        <a:buFontTx/>
                        <a:buNone/>
                        <a:tabLst/>
                        <a:defRPr/>
                      </a:pPr>
                      <a:r>
                        <a:rPr lang="en-GB" sz="1600" b="0" dirty="0">
                          <a:solidFill>
                            <a:schemeClr val="tx1"/>
                          </a:solidFill>
                          <a:effectLst/>
                        </a:rPr>
                        <a:t>For Aerosol Generating Procedures (AGP) - gowns, gloves, FFP3 masks and eye protection should be worn as single use.</a:t>
                      </a:r>
                      <a:r>
                        <a:rPr lang="en-GB" sz="1600" dirty="0">
                          <a:solidFill>
                            <a:schemeClr val="tx1"/>
                          </a:solidFill>
                          <a:cs typeface="Arial" panose="020B0604020202020204" pitchFamily="34" charset="0"/>
                        </a:rPr>
                        <a:t> For further information on AGPs and PPE please see BTHFT intranet.  </a:t>
                      </a:r>
                      <a:r>
                        <a:rPr lang="en-GB" sz="1600" b="0" dirty="0">
                          <a:solidFill>
                            <a:schemeClr val="tx1"/>
                          </a:solidFill>
                          <a:effectLst/>
                        </a:rPr>
                        <a:t>If an AGP </a:t>
                      </a:r>
                      <a:r>
                        <a:rPr lang="en-GB" sz="1600" b="0" dirty="0" smtClean="0">
                          <a:solidFill>
                            <a:schemeClr val="tx1"/>
                          </a:solidFill>
                          <a:effectLst/>
                        </a:rPr>
                        <a:t>is performed </a:t>
                      </a:r>
                      <a:r>
                        <a:rPr lang="en-GB" sz="1600" b="0" dirty="0">
                          <a:solidFill>
                            <a:schemeClr val="tx1"/>
                          </a:solidFill>
                          <a:effectLst/>
                        </a:rPr>
                        <a:t>outside an AGP designated area, staff must ensure 1</a:t>
                      </a:r>
                      <a:r>
                        <a:rPr lang="en-GB" sz="1600" b="0" baseline="0" dirty="0">
                          <a:solidFill>
                            <a:schemeClr val="tx1"/>
                          </a:solidFill>
                          <a:effectLst/>
                        </a:rPr>
                        <a:t> hour </a:t>
                      </a:r>
                      <a:r>
                        <a:rPr lang="en-GB" sz="1600" b="0" dirty="0">
                          <a:solidFill>
                            <a:schemeClr val="tx1"/>
                          </a:solidFill>
                          <a:effectLst/>
                        </a:rPr>
                        <a:t>elapses then area is cleaned with chlorine based cleaner/equivalent </a:t>
                      </a:r>
                      <a:endParaRPr lang="en-GB"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40000"/>
                        <a:lumOff val="60000"/>
                      </a:schemeClr>
                    </a:solidFill>
                  </a:tcPr>
                </a:tc>
                <a:extLst>
                  <a:ext uri="{0D108BD9-81ED-4DB2-BD59-A6C34878D82A}">
                    <a16:rowId xmlns="" xmlns:a16="http://schemas.microsoft.com/office/drawing/2014/main" val="259587138"/>
                  </a:ext>
                </a:extLst>
              </a:tr>
            </a:tbl>
          </a:graphicData>
        </a:graphic>
      </p:graphicFrame>
      <p:graphicFrame>
        <p:nvGraphicFramePr>
          <p:cNvPr id="4" name="Table 3">
            <a:extLst>
              <a:ext uri="{FF2B5EF4-FFF2-40B4-BE49-F238E27FC236}">
                <a16:creationId xmlns="" xmlns:a16="http://schemas.microsoft.com/office/drawing/2014/main" id="{3C3BEAF1-236A-FB4E-A3FC-CE21F88ADD86}"/>
              </a:ext>
            </a:extLst>
          </p:cNvPr>
          <p:cNvGraphicFramePr>
            <a:graphicFrameLocks noGrp="1"/>
          </p:cNvGraphicFramePr>
          <p:nvPr>
            <p:extLst>
              <p:ext uri="{D42A27DB-BD31-4B8C-83A1-F6EECF244321}">
                <p14:modId xmlns:p14="http://schemas.microsoft.com/office/powerpoint/2010/main" val="859319239"/>
              </p:ext>
            </p:extLst>
          </p:nvPr>
        </p:nvGraphicFramePr>
        <p:xfrm>
          <a:off x="7576435" y="16396545"/>
          <a:ext cx="6367945" cy="2144352"/>
        </p:xfrm>
        <a:graphic>
          <a:graphicData uri="http://schemas.openxmlformats.org/drawingml/2006/table">
            <a:tbl>
              <a:tblPr firstRow="1" firstCol="1" bandRow="1">
                <a:tableStyleId>{5C22544A-7EE6-4342-B048-85BDC9FD1C3A}</a:tableStyleId>
              </a:tblPr>
              <a:tblGrid>
                <a:gridCol w="6367945">
                  <a:extLst>
                    <a:ext uri="{9D8B030D-6E8A-4147-A177-3AD203B41FA5}">
                      <a16:colId xmlns="" xmlns:a16="http://schemas.microsoft.com/office/drawing/2014/main" val="2924862427"/>
                    </a:ext>
                  </a:extLst>
                </a:gridCol>
              </a:tblGrid>
              <a:tr h="284638">
                <a:tc>
                  <a:txBody>
                    <a:bodyPr/>
                    <a:lstStyle/>
                    <a:p>
                      <a:pPr algn="ctr">
                        <a:lnSpc>
                          <a:spcPct val="100000"/>
                        </a:lnSpc>
                        <a:spcAft>
                          <a:spcPts val="0"/>
                        </a:spcAft>
                      </a:pPr>
                      <a:r>
                        <a:rPr lang="en-GB" sz="1600" dirty="0">
                          <a:solidFill>
                            <a:schemeClr val="tx1"/>
                          </a:solidFill>
                          <a:effectLst/>
                        </a:rPr>
                        <a:t>Cleaning/Clinical Waste/Linen</a:t>
                      </a:r>
                      <a:endParaRPr lang="en-GB"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lumMod val="40000"/>
                        <a:lumOff val="60000"/>
                      </a:schemeClr>
                    </a:solidFill>
                  </a:tcPr>
                </a:tc>
                <a:extLst>
                  <a:ext uri="{0D108BD9-81ED-4DB2-BD59-A6C34878D82A}">
                    <a16:rowId xmlns="" xmlns:a16="http://schemas.microsoft.com/office/drawing/2014/main" val="2726722229"/>
                  </a:ext>
                </a:extLst>
              </a:tr>
              <a:tr h="741265">
                <a:tc>
                  <a:txBody>
                    <a:bodyPr/>
                    <a:lstStyle/>
                    <a:p>
                      <a:pPr algn="l">
                        <a:lnSpc>
                          <a:spcPct val="100000"/>
                        </a:lnSpc>
                        <a:spcAft>
                          <a:spcPts val="0"/>
                        </a:spcAft>
                      </a:pPr>
                      <a:r>
                        <a:rPr lang="en-GB" sz="1600" b="0" dirty="0">
                          <a:solidFill>
                            <a:schemeClr val="tx1"/>
                          </a:solidFill>
                          <a:effectLst/>
                        </a:rPr>
                        <a:t>Covid-19 cohort bays/side rooms decontaminated with a chlorine-based agent (1:1000 ppm/equivalent), frequency as per guidelines. </a:t>
                      </a:r>
                    </a:p>
                    <a:p>
                      <a:pPr algn="l">
                        <a:lnSpc>
                          <a:spcPct val="100000"/>
                        </a:lnSpc>
                        <a:spcAft>
                          <a:spcPts val="0"/>
                        </a:spcAft>
                      </a:pPr>
                      <a:r>
                        <a:rPr lang="en-GB" sz="1600" b="0" dirty="0">
                          <a:solidFill>
                            <a:schemeClr val="tx1"/>
                          </a:solidFill>
                          <a:effectLst/>
                        </a:rPr>
                        <a:t>On transfer/discharge If patient (s) confirmed positive - infection clean followed by HPV</a:t>
                      </a:r>
                      <a:endParaRPr lang="en-GB"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40000"/>
                        <a:lumOff val="60000"/>
                      </a:schemeClr>
                    </a:solidFill>
                  </a:tcPr>
                </a:tc>
                <a:extLst>
                  <a:ext uri="{0D108BD9-81ED-4DB2-BD59-A6C34878D82A}">
                    <a16:rowId xmlns="" xmlns:a16="http://schemas.microsoft.com/office/drawing/2014/main" val="263957677"/>
                  </a:ext>
                </a:extLst>
              </a:tr>
              <a:tr h="515579">
                <a:tc>
                  <a:txBody>
                    <a:bodyPr/>
                    <a:lstStyle/>
                    <a:p>
                      <a:pPr algn="l">
                        <a:lnSpc>
                          <a:spcPct val="100000"/>
                        </a:lnSpc>
                        <a:spcAft>
                          <a:spcPts val="0"/>
                        </a:spcAft>
                      </a:pPr>
                      <a:r>
                        <a:rPr lang="en-GB" sz="1600" b="0" dirty="0">
                          <a:solidFill>
                            <a:schemeClr val="tx1"/>
                          </a:solidFill>
                          <a:effectLst/>
                        </a:rPr>
                        <a:t>Linen as for infectious linen (red alginate bag and into white linen bag and labelled “risk of Infection”).</a:t>
                      </a:r>
                      <a:endParaRPr lang="en-GB"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40000"/>
                        <a:lumOff val="60000"/>
                      </a:schemeClr>
                    </a:solidFill>
                  </a:tcPr>
                </a:tc>
                <a:extLst>
                  <a:ext uri="{0D108BD9-81ED-4DB2-BD59-A6C34878D82A}">
                    <a16:rowId xmlns="" xmlns:a16="http://schemas.microsoft.com/office/drawing/2014/main" val="723638921"/>
                  </a:ext>
                </a:extLst>
              </a:tr>
              <a:tr h="368775">
                <a:tc>
                  <a:txBody>
                    <a:bodyPr/>
                    <a:lstStyle/>
                    <a:p>
                      <a:pPr algn="l">
                        <a:lnSpc>
                          <a:spcPct val="100000"/>
                        </a:lnSpc>
                        <a:spcAft>
                          <a:spcPts val="0"/>
                        </a:spcAft>
                      </a:pPr>
                      <a:r>
                        <a:rPr lang="en-GB" sz="1600" b="0" dirty="0">
                          <a:solidFill>
                            <a:schemeClr val="tx1"/>
                          </a:solidFill>
                          <a:effectLst/>
                        </a:rPr>
                        <a:t>CAT B waste stream. Single orange bag. Tagged</a:t>
                      </a:r>
                      <a:endParaRPr lang="en-GB"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40000"/>
                        <a:lumOff val="60000"/>
                      </a:schemeClr>
                    </a:solidFill>
                  </a:tcPr>
                </a:tc>
                <a:extLst>
                  <a:ext uri="{0D108BD9-81ED-4DB2-BD59-A6C34878D82A}">
                    <a16:rowId xmlns="" xmlns:a16="http://schemas.microsoft.com/office/drawing/2014/main" val="44790968"/>
                  </a:ext>
                </a:extLst>
              </a:tr>
            </a:tbl>
          </a:graphicData>
        </a:graphic>
      </p:graphicFrame>
      <p:pic>
        <p:nvPicPr>
          <p:cNvPr id="26" name="Picture 25" descr="A screenshot of a social media post&#10;&#10;Description automatically generated">
            <a:extLst>
              <a:ext uri="{FF2B5EF4-FFF2-40B4-BE49-F238E27FC236}">
                <a16:creationId xmlns="" xmlns:a16="http://schemas.microsoft.com/office/drawing/2014/main" id="{158FD66D-A910-234C-A78A-C6D6DEE6E652}"/>
              </a:ext>
            </a:extLst>
          </p:cNvPr>
          <p:cNvPicPr/>
          <p:nvPr/>
        </p:nvPicPr>
        <p:blipFill>
          <a:blip r:embed="rId9">
            <a:extLst>
              <a:ext uri="{28A0092B-C50C-407E-A947-70E740481C1C}">
                <a14:useLocalDpi xmlns:a14="http://schemas.microsoft.com/office/drawing/2010/main" val="0"/>
              </a:ext>
            </a:extLst>
          </a:blip>
          <a:stretch>
            <a:fillRect/>
          </a:stretch>
        </p:blipFill>
        <p:spPr>
          <a:xfrm>
            <a:off x="11809412" y="6649777"/>
            <a:ext cx="2134968" cy="3107569"/>
          </a:xfrm>
          <a:prstGeom prst="rect">
            <a:avLst/>
          </a:prstGeom>
        </p:spPr>
      </p:pic>
      <p:sp>
        <p:nvSpPr>
          <p:cNvPr id="24" name="Rounded Rectangle 23">
            <a:extLst>
              <a:ext uri="{FF2B5EF4-FFF2-40B4-BE49-F238E27FC236}">
                <a16:creationId xmlns="" xmlns:a16="http://schemas.microsoft.com/office/drawing/2014/main" id="{5C22EEF2-2CC3-D04E-9A79-D2429E38CB71}"/>
              </a:ext>
            </a:extLst>
          </p:cNvPr>
          <p:cNvSpPr/>
          <p:nvPr/>
        </p:nvSpPr>
        <p:spPr>
          <a:xfrm>
            <a:off x="134041" y="25248851"/>
            <a:ext cx="6950278" cy="5235373"/>
          </a:xfrm>
          <a:prstGeom prst="roundRect">
            <a:avLst>
              <a:gd name="adj" fmla="val 11512"/>
            </a:avLst>
          </a:prstGeom>
          <a:blipFill dpi="0" rotWithShape="1">
            <a:blip r:embed="rId10">
              <a:alphaModFix amt="41000"/>
            </a:blip>
            <a:srcRect/>
            <a:stretch>
              <a:fillRect/>
            </a:stretch>
          </a:blip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0000" rtlCol="0" anchor="t" anchorCtr="0">
            <a:noAutofit/>
          </a:bodyPr>
          <a:lstStyle>
            <a:defPPr>
              <a:defRPr lang="en-US"/>
            </a:defPPr>
            <a:lvl1pPr marL="0" algn="l" defTabSz="1325867" rtl="0" eaLnBrk="1" latinLnBrk="0" hangingPunct="1">
              <a:defRPr sz="2600" kern="1200">
                <a:solidFill>
                  <a:schemeClr val="lt1"/>
                </a:solidFill>
                <a:latin typeface="+mn-lt"/>
                <a:ea typeface="+mn-ea"/>
                <a:cs typeface="+mn-cs"/>
              </a:defRPr>
            </a:lvl1pPr>
            <a:lvl2pPr marL="662933" algn="l" defTabSz="1325867" rtl="0" eaLnBrk="1" latinLnBrk="0" hangingPunct="1">
              <a:defRPr sz="2600" kern="1200">
                <a:solidFill>
                  <a:schemeClr val="lt1"/>
                </a:solidFill>
                <a:latin typeface="+mn-lt"/>
                <a:ea typeface="+mn-ea"/>
                <a:cs typeface="+mn-cs"/>
              </a:defRPr>
            </a:lvl2pPr>
            <a:lvl3pPr marL="1325867" algn="l" defTabSz="1325867" rtl="0" eaLnBrk="1" latinLnBrk="0" hangingPunct="1">
              <a:defRPr sz="2600" kern="1200">
                <a:solidFill>
                  <a:schemeClr val="lt1"/>
                </a:solidFill>
                <a:latin typeface="+mn-lt"/>
                <a:ea typeface="+mn-ea"/>
                <a:cs typeface="+mn-cs"/>
              </a:defRPr>
            </a:lvl3pPr>
            <a:lvl4pPr marL="1988800" algn="l" defTabSz="1325867" rtl="0" eaLnBrk="1" latinLnBrk="0" hangingPunct="1">
              <a:defRPr sz="2600" kern="1200">
                <a:solidFill>
                  <a:schemeClr val="lt1"/>
                </a:solidFill>
                <a:latin typeface="+mn-lt"/>
                <a:ea typeface="+mn-ea"/>
                <a:cs typeface="+mn-cs"/>
              </a:defRPr>
            </a:lvl4pPr>
            <a:lvl5pPr marL="2651733" algn="l" defTabSz="1325867" rtl="0" eaLnBrk="1" latinLnBrk="0" hangingPunct="1">
              <a:defRPr sz="2600" kern="1200">
                <a:solidFill>
                  <a:schemeClr val="lt1"/>
                </a:solidFill>
                <a:latin typeface="+mn-lt"/>
                <a:ea typeface="+mn-ea"/>
                <a:cs typeface="+mn-cs"/>
              </a:defRPr>
            </a:lvl5pPr>
            <a:lvl6pPr marL="3314667" algn="l" defTabSz="1325867" rtl="0" eaLnBrk="1" latinLnBrk="0" hangingPunct="1">
              <a:defRPr sz="2600" kern="1200">
                <a:solidFill>
                  <a:schemeClr val="lt1"/>
                </a:solidFill>
                <a:latin typeface="+mn-lt"/>
                <a:ea typeface="+mn-ea"/>
                <a:cs typeface="+mn-cs"/>
              </a:defRPr>
            </a:lvl6pPr>
            <a:lvl7pPr marL="3977600" algn="l" defTabSz="1325867" rtl="0" eaLnBrk="1" latinLnBrk="0" hangingPunct="1">
              <a:defRPr sz="2600" kern="1200">
                <a:solidFill>
                  <a:schemeClr val="lt1"/>
                </a:solidFill>
                <a:latin typeface="+mn-lt"/>
                <a:ea typeface="+mn-ea"/>
                <a:cs typeface="+mn-cs"/>
              </a:defRPr>
            </a:lvl7pPr>
            <a:lvl8pPr marL="4640534" algn="l" defTabSz="1325867" rtl="0" eaLnBrk="1" latinLnBrk="0" hangingPunct="1">
              <a:defRPr sz="2600" kern="1200">
                <a:solidFill>
                  <a:schemeClr val="lt1"/>
                </a:solidFill>
                <a:latin typeface="+mn-lt"/>
                <a:ea typeface="+mn-ea"/>
                <a:cs typeface="+mn-cs"/>
              </a:defRPr>
            </a:lvl8pPr>
            <a:lvl9pPr marL="5303467" algn="l" defTabSz="1325867" rtl="0" eaLnBrk="1" latinLnBrk="0" hangingPunct="1">
              <a:defRPr sz="2600" kern="1200">
                <a:solidFill>
                  <a:schemeClr val="lt1"/>
                </a:solidFill>
                <a:latin typeface="+mn-lt"/>
                <a:ea typeface="+mn-ea"/>
                <a:cs typeface="+mn-cs"/>
              </a:defRPr>
            </a:lvl9pPr>
          </a:lstStyle>
          <a:p>
            <a:pPr algn="ctr"/>
            <a:r>
              <a:rPr lang="en-GB" sz="1800" b="1" dirty="0">
                <a:solidFill>
                  <a:srgbClr val="FFFF00"/>
                </a:solidFill>
                <a:cs typeface="Arial" panose="020B0604020202020204" pitchFamily="34" charset="0"/>
              </a:rPr>
              <a:t>Tuberculosis (TB)</a:t>
            </a:r>
          </a:p>
          <a:p>
            <a:r>
              <a:rPr lang="en-GB" sz="1500" b="1" dirty="0">
                <a:solidFill>
                  <a:schemeClr val="tx1"/>
                </a:solidFill>
              </a:rPr>
              <a:t>Tuberculosis (TB) </a:t>
            </a:r>
            <a:r>
              <a:rPr lang="en-GB" sz="1500" dirty="0">
                <a:solidFill>
                  <a:schemeClr val="tx1"/>
                </a:solidFill>
              </a:rPr>
              <a:t>is a disease caused by several organisms including </a:t>
            </a:r>
            <a:r>
              <a:rPr lang="en-GB" sz="1500" i="1" dirty="0">
                <a:solidFill>
                  <a:schemeClr val="tx1"/>
                </a:solidFill>
              </a:rPr>
              <a:t>Mycobacterium tuberculosis</a:t>
            </a:r>
            <a:r>
              <a:rPr lang="en-GB" sz="1500" dirty="0">
                <a:solidFill>
                  <a:schemeClr val="tx1"/>
                </a:solidFill>
              </a:rPr>
              <a:t>. TB can present in two forms- Respiratory (affecting the lungs) and elsewhere in the body e.g. nervous system. Typical symptoms of TB - extreme tiredness/fatigue, loss of appetite/weight, night sweating and fever. </a:t>
            </a:r>
          </a:p>
          <a:p>
            <a:r>
              <a:rPr lang="en-GB" sz="1500" dirty="0">
                <a:solidFill>
                  <a:schemeClr val="tx1"/>
                </a:solidFill>
              </a:rPr>
              <a:t>Additional symptoms for pulmonary TB - increasing breathlessness and a persistent productive cough lasting more than 3 weeks. TB is treated with antibiotics, however resistance to the antibiotics used for treatment is an increasing problem: </a:t>
            </a:r>
            <a:r>
              <a:rPr lang="en-GB" sz="1500" b="1" dirty="0">
                <a:solidFill>
                  <a:schemeClr val="tx1"/>
                </a:solidFill>
              </a:rPr>
              <a:t>Multidrug-resistant tuberculosis (MDR TB) /Extensively drug resistant tuberculosis (XDR TB) </a:t>
            </a:r>
            <a:r>
              <a:rPr lang="en-GB" sz="1500" dirty="0">
                <a:solidFill>
                  <a:schemeClr val="tx1"/>
                </a:solidFill>
              </a:rPr>
              <a:t>(HPS, 2020).</a:t>
            </a:r>
            <a:endParaRPr lang="en-GB" sz="1500" b="1" dirty="0">
              <a:solidFill>
                <a:schemeClr val="tx1"/>
              </a:solidFill>
            </a:endParaRPr>
          </a:p>
          <a:p>
            <a:pPr algn="ctr"/>
            <a:r>
              <a:rPr lang="en-GB" sz="1000" dirty="0">
                <a:solidFill>
                  <a:schemeClr val="tx1"/>
                </a:solidFill>
              </a:rPr>
              <a:t>See </a:t>
            </a:r>
            <a:r>
              <a:rPr lang="en-GB" sz="1000" dirty="0">
                <a:hlinkClick r:id="rId11"/>
              </a:rPr>
              <a:t>http://www.nipcm.scot.nhs.uk/a-z-pathogens/#m</a:t>
            </a:r>
            <a:endParaRPr lang="en-GB" sz="1000" dirty="0"/>
          </a:p>
          <a:p>
            <a:pPr algn="ctr"/>
            <a:endParaRPr lang="en-GB" sz="1000" b="1" dirty="0">
              <a:solidFill>
                <a:schemeClr val="tx1"/>
              </a:solidFill>
              <a:cs typeface="Arial" panose="020B0604020202020204" pitchFamily="34" charset="0"/>
            </a:endParaRPr>
          </a:p>
          <a:p>
            <a:pPr algn="ctr"/>
            <a:endParaRPr lang="en-GB" sz="1000" b="1" dirty="0">
              <a:solidFill>
                <a:schemeClr val="tx1"/>
              </a:solidFill>
              <a:cs typeface="Arial" panose="020B0604020202020204" pitchFamily="34" charset="0"/>
            </a:endParaRPr>
          </a:p>
          <a:p>
            <a:pPr algn="ctr"/>
            <a:endParaRPr lang="en-GB" sz="1000" b="1" dirty="0">
              <a:solidFill>
                <a:schemeClr val="tx1"/>
              </a:solidFill>
              <a:cs typeface="Arial" panose="020B0604020202020204" pitchFamily="34" charset="0"/>
            </a:endParaRPr>
          </a:p>
          <a:p>
            <a:pPr algn="ctr"/>
            <a:endParaRPr lang="en-GB" sz="1000" b="1" dirty="0">
              <a:solidFill>
                <a:schemeClr val="tx1"/>
              </a:solidFill>
              <a:cs typeface="Arial" panose="020B0604020202020204" pitchFamily="34" charset="0"/>
            </a:endParaRPr>
          </a:p>
          <a:p>
            <a:pPr algn="ctr"/>
            <a:endParaRPr lang="en-GB" sz="2400" b="1" dirty="0">
              <a:solidFill>
                <a:schemeClr val="tx1"/>
              </a:solidFill>
              <a:latin typeface="Arial" panose="020B0604020202020204" pitchFamily="34" charset="0"/>
              <a:cs typeface="Arial" panose="020B0604020202020204" pitchFamily="34" charset="0"/>
            </a:endParaRPr>
          </a:p>
        </p:txBody>
      </p:sp>
      <p:grpSp>
        <p:nvGrpSpPr>
          <p:cNvPr id="2" name="Group 1">
            <a:extLst>
              <a:ext uri="{FF2B5EF4-FFF2-40B4-BE49-F238E27FC236}">
                <a16:creationId xmlns="" xmlns:a16="http://schemas.microsoft.com/office/drawing/2014/main" id="{A4E72DE0-E663-A64D-84F9-CBA33DECC97B}"/>
              </a:ext>
            </a:extLst>
          </p:cNvPr>
          <p:cNvGrpSpPr/>
          <p:nvPr/>
        </p:nvGrpSpPr>
        <p:grpSpPr>
          <a:xfrm>
            <a:off x="173791" y="1393782"/>
            <a:ext cx="14131806" cy="3912377"/>
            <a:chOff x="138101" y="33096820"/>
            <a:chExt cx="14131806" cy="3912377"/>
          </a:xfrm>
        </p:grpSpPr>
        <p:sp>
          <p:nvSpPr>
            <p:cNvPr id="28" name="Rounded Rectangle 27">
              <a:extLst>
                <a:ext uri="{FF2B5EF4-FFF2-40B4-BE49-F238E27FC236}">
                  <a16:creationId xmlns="" xmlns:a16="http://schemas.microsoft.com/office/drawing/2014/main" id="{BE4C441E-6D42-5E44-9859-BBD4BEBBDBA8}"/>
                </a:ext>
              </a:extLst>
            </p:cNvPr>
            <p:cNvSpPr/>
            <p:nvPr/>
          </p:nvSpPr>
          <p:spPr>
            <a:xfrm>
              <a:off x="138101" y="33129647"/>
              <a:ext cx="6154327" cy="3879550"/>
            </a:xfrm>
            <a:prstGeom prst="roundRect">
              <a:avLst>
                <a:gd name="adj" fmla="val 11512"/>
              </a:avLst>
            </a:prstGeom>
            <a:solidFill>
              <a:schemeClr val="bg2">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0000" rtlCol="0" anchor="t" anchorCtr="0">
              <a:noAutofit/>
            </a:bodyPr>
            <a:lstStyle/>
            <a:p>
              <a:pPr algn="ctr"/>
              <a:r>
                <a:rPr lang="en-GB" sz="2400" b="1" dirty="0">
                  <a:solidFill>
                    <a:schemeClr val="tx2">
                      <a:lumMod val="60000"/>
                      <a:lumOff val="40000"/>
                    </a:schemeClr>
                  </a:solidFill>
                  <a:latin typeface="Arial" panose="020B0604020202020204" pitchFamily="34" charset="0"/>
                  <a:cs typeface="Arial" panose="020B0604020202020204" pitchFamily="34" charset="0"/>
                </a:rPr>
                <a:t>Aseptic Technique</a:t>
              </a:r>
            </a:p>
            <a:p>
              <a:pPr algn="ctr"/>
              <a:endParaRPr lang="en-GB" sz="1000" b="1" dirty="0">
                <a:solidFill>
                  <a:schemeClr val="tx1"/>
                </a:solidFill>
                <a:latin typeface="Arial" panose="020B0604020202020204" pitchFamily="34" charset="0"/>
                <a:cs typeface="Arial" panose="020B0604020202020204" pitchFamily="34" charset="0"/>
              </a:endParaRPr>
            </a:p>
            <a:p>
              <a:r>
                <a:rPr lang="en-GB" sz="1600" b="1" dirty="0">
                  <a:solidFill>
                    <a:schemeClr val="tx2">
                      <a:lumMod val="60000"/>
                      <a:lumOff val="40000"/>
                    </a:schemeClr>
                  </a:solidFill>
                  <a:latin typeface="Arial" panose="020B0604020202020204" pitchFamily="34" charset="0"/>
                  <a:cs typeface="Arial" panose="020B0604020202020204" pitchFamily="34" charset="0"/>
                </a:rPr>
                <a:t>Asepsis</a:t>
              </a:r>
              <a:r>
                <a:rPr lang="en-GB" sz="1600" dirty="0">
                  <a:solidFill>
                    <a:schemeClr val="tx1"/>
                  </a:solidFill>
                  <a:latin typeface="Arial" panose="020B0604020202020204" pitchFamily="34" charset="0"/>
                  <a:cs typeface="Arial" panose="020B0604020202020204" pitchFamily="34" charset="0"/>
                </a:rPr>
                <a:t> means without or the absence of potentially pathogenic micro-organisms (Loveday et al, 2014).</a:t>
              </a:r>
            </a:p>
            <a:p>
              <a:endParaRPr lang="en-GB" sz="1000" b="1" dirty="0">
                <a:solidFill>
                  <a:schemeClr val="tx1"/>
                </a:solidFill>
                <a:latin typeface="Arial" panose="020B0604020202020204" pitchFamily="34" charset="0"/>
                <a:cs typeface="Arial" panose="020B0604020202020204" pitchFamily="34" charset="0"/>
              </a:endParaRPr>
            </a:p>
            <a:p>
              <a:r>
                <a:rPr lang="en-GB" sz="1600" b="1" dirty="0">
                  <a:solidFill>
                    <a:schemeClr val="tx2">
                      <a:lumMod val="60000"/>
                      <a:lumOff val="40000"/>
                    </a:schemeClr>
                  </a:solidFill>
                  <a:latin typeface="Arial" panose="020B0604020202020204" pitchFamily="34" charset="0"/>
                  <a:cs typeface="Arial" panose="020B0604020202020204" pitchFamily="34" charset="0"/>
                </a:rPr>
                <a:t>Aseptic Technique </a:t>
              </a:r>
              <a:r>
                <a:rPr lang="en-GB" sz="1600" dirty="0">
                  <a:solidFill>
                    <a:schemeClr val="tx1"/>
                  </a:solidFill>
                  <a:latin typeface="Arial" panose="020B0604020202020204" pitchFamily="34" charset="0"/>
                  <a:cs typeface="Arial" panose="020B0604020202020204" pitchFamily="34" charset="0"/>
                </a:rPr>
                <a:t>is a process/procedure used to achieve asepsis (preventing the transfer of potentially pathogenic micro-organisms to a susceptible site), (Rowley et al, 2010).</a:t>
              </a:r>
            </a:p>
            <a:p>
              <a:endParaRPr lang="en-GB" sz="1000" dirty="0">
                <a:solidFill>
                  <a:schemeClr val="tx2">
                    <a:lumMod val="60000"/>
                    <a:lumOff val="40000"/>
                  </a:schemeClr>
                </a:solidFill>
                <a:latin typeface="Arial" panose="020B0604020202020204" pitchFamily="34" charset="0"/>
                <a:cs typeface="Arial" panose="020B0604020202020204" pitchFamily="34" charset="0"/>
              </a:endParaRPr>
            </a:p>
            <a:p>
              <a:r>
                <a:rPr lang="en-GB" sz="1600" b="1" dirty="0">
                  <a:solidFill>
                    <a:schemeClr val="tx2">
                      <a:lumMod val="60000"/>
                      <a:lumOff val="40000"/>
                    </a:schemeClr>
                  </a:solidFill>
                  <a:latin typeface="Arial" panose="020B0604020202020204" pitchFamily="34" charset="0"/>
                  <a:cs typeface="Arial" panose="020B0604020202020204" pitchFamily="34" charset="0"/>
                </a:rPr>
                <a:t>Aseptic Non-Touch Technique (ANTT)  </a:t>
              </a:r>
              <a:r>
                <a:rPr lang="en-GB" sz="1600" dirty="0">
                  <a:solidFill>
                    <a:schemeClr val="tx1"/>
                  </a:solidFill>
                  <a:latin typeface="Arial" panose="020B0604020202020204" pitchFamily="34" charset="0"/>
                  <a:cs typeface="Arial" panose="020B0604020202020204" pitchFamily="34" charset="0"/>
                </a:rPr>
                <a:t>is a defined aseptic technique that many healthcare organisations use.</a:t>
              </a:r>
            </a:p>
            <a:p>
              <a:endParaRPr lang="en-GB" sz="1000" dirty="0">
                <a:solidFill>
                  <a:schemeClr val="tx1"/>
                </a:solidFill>
                <a:latin typeface="Arial" panose="020B0604020202020204" pitchFamily="34" charset="0"/>
                <a:cs typeface="Arial" panose="020B0604020202020204" pitchFamily="34" charset="0"/>
              </a:endParaRPr>
            </a:p>
            <a:p>
              <a:r>
                <a:rPr lang="en-GB" sz="1000" dirty="0">
                  <a:solidFill>
                    <a:schemeClr val="tx1"/>
                  </a:solidFill>
                  <a:latin typeface="Arial" panose="020B0604020202020204" pitchFamily="34" charset="0"/>
                  <a:cs typeface="Arial" panose="020B0604020202020204" pitchFamily="34" charset="0"/>
                </a:rPr>
                <a:t>Loveday HP, et al (2013)</a:t>
              </a:r>
              <a:r>
                <a:rPr lang="en-GB" sz="1000" i="1" dirty="0">
                  <a:solidFill>
                    <a:schemeClr val="tx1"/>
                  </a:solidFill>
                  <a:latin typeface="Arial" panose="020B0604020202020204" pitchFamily="34" charset="0"/>
                  <a:cs typeface="Arial" panose="020B0604020202020204" pitchFamily="34" charset="0"/>
                </a:rPr>
                <a:t> epic3</a:t>
              </a:r>
              <a:r>
                <a:rPr lang="en-GB" sz="1000" dirty="0">
                  <a:solidFill>
                    <a:schemeClr val="tx1"/>
                  </a:solidFill>
                  <a:latin typeface="Arial" panose="020B0604020202020204" pitchFamily="34" charset="0"/>
                  <a:cs typeface="Arial" panose="020B0604020202020204" pitchFamily="34" charset="0"/>
                </a:rPr>
                <a:t>: National Evidence-Based Guidelines for preventing Healthcare Associated Infections in NHS Hospitals. </a:t>
              </a:r>
              <a:r>
                <a:rPr lang="en-GB" sz="1000" i="1" dirty="0">
                  <a:solidFill>
                    <a:schemeClr val="tx1"/>
                  </a:solidFill>
                  <a:latin typeface="Arial" panose="020B0604020202020204" pitchFamily="34" charset="0"/>
                  <a:cs typeface="Arial" panose="020B0604020202020204" pitchFamily="34" charset="0"/>
                </a:rPr>
                <a:t>Journal of Hospital Infection</a:t>
              </a:r>
              <a:r>
                <a:rPr lang="en-GB" sz="1000" dirty="0">
                  <a:solidFill>
                    <a:schemeClr val="tx1"/>
                  </a:solidFill>
                  <a:latin typeface="Arial" panose="020B0604020202020204" pitchFamily="34" charset="0"/>
                  <a:cs typeface="Arial" panose="020B0604020202020204" pitchFamily="34" charset="0"/>
                </a:rPr>
                <a:t>.  </a:t>
              </a:r>
              <a:r>
                <a:rPr lang="en-GB" sz="1000" b="1" dirty="0">
                  <a:solidFill>
                    <a:schemeClr val="tx1"/>
                  </a:solidFill>
                  <a:latin typeface="Arial" panose="020B0604020202020204" pitchFamily="34" charset="0"/>
                  <a:cs typeface="Arial" panose="020B0604020202020204" pitchFamily="34" charset="0"/>
                </a:rPr>
                <a:t>8651</a:t>
              </a:r>
              <a:r>
                <a:rPr lang="en-GB" sz="1000" dirty="0">
                  <a:solidFill>
                    <a:schemeClr val="tx1"/>
                  </a:solidFill>
                  <a:latin typeface="Arial" panose="020B0604020202020204" pitchFamily="34" charset="0"/>
                  <a:cs typeface="Arial" panose="020B0604020202020204" pitchFamily="34" charset="0"/>
                </a:rPr>
                <a:t>, S1-S70. </a:t>
              </a:r>
              <a:endParaRPr lang="en-GB" sz="800" dirty="0">
                <a:solidFill>
                  <a:schemeClr val="tx1"/>
                </a:solidFill>
                <a:latin typeface="Arial" panose="020B0604020202020204" pitchFamily="34" charset="0"/>
                <a:cs typeface="Arial" panose="020B0604020202020204" pitchFamily="34" charset="0"/>
              </a:endParaRPr>
            </a:p>
            <a:p>
              <a:r>
                <a:rPr lang="en-GB" sz="800" dirty="0">
                  <a:solidFill>
                    <a:schemeClr val="tx1"/>
                  </a:solidFill>
                  <a:latin typeface="Arial" panose="020B0604020202020204" pitchFamily="34" charset="0"/>
                  <a:cs typeface="Arial" panose="020B0604020202020204" pitchFamily="34" charset="0"/>
                </a:rPr>
                <a:t> </a:t>
              </a:r>
            </a:p>
            <a:p>
              <a:r>
                <a:rPr lang="en-US" sz="1000" dirty="0">
                  <a:solidFill>
                    <a:schemeClr val="tx1"/>
                  </a:solidFill>
                  <a:latin typeface="Arial" panose="020B0604020202020204" pitchFamily="34" charset="0"/>
                  <a:cs typeface="Arial" panose="020B0604020202020204" pitchFamily="34" charset="0"/>
                </a:rPr>
                <a:t>Rowley S, et al (2010) ANTT v2: An updated practice framework for aseptic technique. </a:t>
              </a:r>
              <a:r>
                <a:rPr lang="en-US" sz="1000" i="1" dirty="0">
                  <a:solidFill>
                    <a:schemeClr val="tx1"/>
                  </a:solidFill>
                  <a:latin typeface="Arial" panose="020B0604020202020204" pitchFamily="34" charset="0"/>
                  <a:cs typeface="Arial" panose="020B0604020202020204" pitchFamily="34" charset="0"/>
                </a:rPr>
                <a:t>British Journal of Nursing (Intravenous Supplement)</a:t>
              </a:r>
              <a:r>
                <a:rPr lang="en-US" sz="100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19</a:t>
              </a:r>
              <a:r>
                <a:rPr lang="en-US" sz="1000" dirty="0">
                  <a:solidFill>
                    <a:schemeClr val="tx1"/>
                  </a:solidFill>
                  <a:latin typeface="Arial" panose="020B0604020202020204" pitchFamily="34" charset="0"/>
                  <a:cs typeface="Arial" panose="020B0604020202020204" pitchFamily="34" charset="0"/>
                </a:rPr>
                <a:t>, S5-S11.</a:t>
              </a:r>
              <a:endParaRPr lang="en-GB" sz="1000" dirty="0">
                <a:solidFill>
                  <a:schemeClr val="tx1"/>
                </a:solidFill>
                <a:latin typeface="Arial" panose="020B0604020202020204" pitchFamily="34" charset="0"/>
                <a:cs typeface="Arial" panose="020B0604020202020204" pitchFamily="34" charset="0"/>
              </a:endParaRPr>
            </a:p>
          </p:txBody>
        </p:sp>
        <p:sp>
          <p:nvSpPr>
            <p:cNvPr id="29" name="Rounded Rectangle 28">
              <a:extLst>
                <a:ext uri="{FF2B5EF4-FFF2-40B4-BE49-F238E27FC236}">
                  <a16:creationId xmlns="" xmlns:a16="http://schemas.microsoft.com/office/drawing/2014/main" id="{EDC9222D-15A8-9641-92F2-CBFA66CAC8F9}"/>
                </a:ext>
              </a:extLst>
            </p:cNvPr>
            <p:cNvSpPr/>
            <p:nvPr/>
          </p:nvSpPr>
          <p:spPr>
            <a:xfrm>
              <a:off x="6408812" y="33096820"/>
              <a:ext cx="7861095" cy="3879550"/>
            </a:xfrm>
            <a:prstGeom prst="roundRect">
              <a:avLst>
                <a:gd name="adj" fmla="val 11512"/>
              </a:avLst>
            </a:prstGeom>
            <a:solidFill>
              <a:schemeClr val="bg2">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0000" rtlCol="0" anchor="t" anchorCtr="0">
              <a:normAutofit fontScale="85000" lnSpcReduction="10000"/>
            </a:bodyPr>
            <a:lstStyle/>
            <a:p>
              <a:pPr algn="ctr"/>
              <a:r>
                <a:rPr lang="en-GB" sz="2400" b="1" dirty="0">
                  <a:solidFill>
                    <a:schemeClr val="tx2">
                      <a:lumMod val="60000"/>
                      <a:lumOff val="40000"/>
                    </a:schemeClr>
                  </a:solidFill>
                  <a:latin typeface="Arial" panose="020B0604020202020204" pitchFamily="34" charset="0"/>
                  <a:cs typeface="Arial" panose="020B0604020202020204" pitchFamily="34" charset="0"/>
                </a:rPr>
                <a:t>Aseptic Non-Touch Technique (ANTT)</a:t>
              </a:r>
            </a:p>
            <a:p>
              <a:pPr algn="ctr"/>
              <a:endParaRPr lang="en-GB" sz="1100" b="1" dirty="0">
                <a:solidFill>
                  <a:schemeClr val="tx2">
                    <a:lumMod val="60000"/>
                    <a:lumOff val="40000"/>
                  </a:schemeClr>
                </a:solidFill>
                <a:latin typeface="Arial" panose="020B0604020202020204" pitchFamily="34" charset="0"/>
                <a:cs typeface="Arial" panose="020B0604020202020204" pitchFamily="34" charset="0"/>
              </a:endParaRPr>
            </a:p>
            <a:p>
              <a:r>
                <a:rPr lang="en-GB" sz="1700" b="1" dirty="0">
                  <a:solidFill>
                    <a:schemeClr val="tx1"/>
                  </a:solidFill>
                </a:rPr>
                <a:t>Aseptic Non-Touch Technique (ANTT</a:t>
              </a:r>
              <a:r>
                <a:rPr lang="en-GB" sz="1700" b="1" baseline="30000" dirty="0">
                  <a:solidFill>
                    <a:schemeClr val="tx1"/>
                  </a:solidFill>
                </a:rPr>
                <a:t>®</a:t>
              </a:r>
              <a:r>
                <a:rPr lang="en-GB" sz="1700" b="1" dirty="0">
                  <a:solidFill>
                    <a:schemeClr val="tx1"/>
                  </a:solidFill>
                </a:rPr>
                <a:t>) </a:t>
              </a:r>
              <a:r>
                <a:rPr lang="en-GB" sz="1700" dirty="0">
                  <a:solidFill>
                    <a:schemeClr val="tx1"/>
                  </a:solidFill>
                </a:rPr>
                <a:t>is a defined aseptic technique that incorporates necessary IPC measures during invasive clinical procedures. This helps to prevent the transfer of micro-organisms to ‘key/critical’ or sterile body sites from the environment, equipment or healthcare practitioners (Rowley et al, 2010).</a:t>
              </a:r>
            </a:p>
            <a:p>
              <a:endParaRPr lang="en-GB" sz="1700" dirty="0">
                <a:solidFill>
                  <a:schemeClr val="tx1"/>
                </a:solidFill>
              </a:endParaRPr>
            </a:p>
            <a:p>
              <a:r>
                <a:rPr lang="en-GB" sz="1700" dirty="0">
                  <a:solidFill>
                    <a:schemeClr val="tx1"/>
                  </a:solidFill>
                </a:rPr>
                <a:t>An </a:t>
              </a:r>
              <a:r>
                <a:rPr lang="en-GB" sz="1700" b="1" dirty="0">
                  <a:solidFill>
                    <a:schemeClr val="tx1"/>
                  </a:solidFill>
                </a:rPr>
                <a:t>aseptic technique </a:t>
              </a:r>
              <a:r>
                <a:rPr lang="en-GB" sz="1700" dirty="0">
                  <a:solidFill>
                    <a:schemeClr val="tx1"/>
                  </a:solidFill>
                </a:rPr>
                <a:t>should be used during any </a:t>
              </a:r>
              <a:r>
                <a:rPr lang="en-GB" sz="1700" b="1" dirty="0">
                  <a:solidFill>
                    <a:schemeClr val="tx1"/>
                  </a:solidFill>
                </a:rPr>
                <a:t>invasive procedure </a:t>
              </a:r>
              <a:r>
                <a:rPr lang="en-GB" sz="1700" dirty="0">
                  <a:solidFill>
                    <a:schemeClr val="tx1"/>
                  </a:solidFill>
                </a:rPr>
                <a:t>that bypasses the body’s natural defences e.g. when the skin or mucous membranes are compromised or when entering a sterile body cavity such as the bladder.</a:t>
              </a:r>
            </a:p>
            <a:p>
              <a:endParaRPr lang="en-GB" sz="1700" dirty="0">
                <a:solidFill>
                  <a:schemeClr val="tx1"/>
                </a:solidFill>
              </a:endParaRPr>
            </a:p>
            <a:p>
              <a:r>
                <a:rPr lang="en-GB" sz="1700" dirty="0">
                  <a:solidFill>
                    <a:schemeClr val="tx1"/>
                  </a:solidFill>
                </a:rPr>
                <a:t>Workspace needs to be </a:t>
              </a:r>
              <a:r>
                <a:rPr lang="en-GB" sz="1700" b="1" dirty="0">
                  <a:solidFill>
                    <a:schemeClr val="tx1"/>
                  </a:solidFill>
                </a:rPr>
                <a:t>clean and free from clutter</a:t>
              </a:r>
              <a:r>
                <a:rPr lang="en-GB" sz="1700" dirty="0">
                  <a:solidFill>
                    <a:schemeClr val="tx1"/>
                  </a:solidFill>
                </a:rPr>
                <a:t>.</a:t>
              </a:r>
            </a:p>
            <a:p>
              <a:pPr lvl="0"/>
              <a:r>
                <a:rPr lang="en-GB" sz="1700" dirty="0">
                  <a:solidFill>
                    <a:schemeClr val="tx1"/>
                  </a:solidFill>
                </a:rPr>
                <a:t>Decontaminate hands and wear the appropriate level of PPE.</a:t>
              </a:r>
            </a:p>
            <a:p>
              <a:pPr lvl="0"/>
              <a:r>
                <a:rPr lang="en-GB" sz="1700" dirty="0">
                  <a:solidFill>
                    <a:schemeClr val="tx1"/>
                  </a:solidFill>
                </a:rPr>
                <a:t>Use a designated blue tray/trolley for all ANTT procedures, make sure you decontaminate before use.</a:t>
              </a:r>
            </a:p>
            <a:p>
              <a:pPr lvl="0"/>
              <a:r>
                <a:rPr lang="en-GB" sz="1700" dirty="0">
                  <a:solidFill>
                    <a:schemeClr val="tx1"/>
                  </a:solidFill>
                </a:rPr>
                <a:t>Protect your </a:t>
              </a:r>
              <a:r>
                <a:rPr lang="en-GB" sz="1700" b="1" dirty="0">
                  <a:solidFill>
                    <a:schemeClr val="tx1"/>
                  </a:solidFill>
                </a:rPr>
                <a:t>key parts and key sites</a:t>
              </a:r>
            </a:p>
            <a:p>
              <a:r>
                <a:rPr lang="en-GB" sz="1700" dirty="0">
                  <a:solidFill>
                    <a:schemeClr val="tx1"/>
                  </a:solidFill>
                </a:rPr>
                <a:t>Key Sites </a:t>
              </a:r>
              <a:r>
                <a:rPr lang="en-GB" sz="1700" dirty="0" smtClean="0">
                  <a:solidFill>
                    <a:schemeClr val="tx1"/>
                  </a:solidFill>
                </a:rPr>
                <a:t>include  </a:t>
              </a:r>
              <a:r>
                <a:rPr lang="en-GB" sz="1700" b="1" dirty="0" smtClean="0">
                  <a:solidFill>
                    <a:schemeClr val="tx1"/>
                  </a:solidFill>
                </a:rPr>
                <a:t>open </a:t>
              </a:r>
              <a:r>
                <a:rPr lang="en-GB" sz="1700" b="1" dirty="0">
                  <a:solidFill>
                    <a:schemeClr val="tx1"/>
                  </a:solidFill>
                </a:rPr>
                <a:t>wounds</a:t>
              </a:r>
              <a:r>
                <a:rPr lang="en-GB" sz="1700" dirty="0">
                  <a:solidFill>
                    <a:schemeClr val="tx1"/>
                  </a:solidFill>
                </a:rPr>
                <a:t>, </a:t>
              </a:r>
              <a:r>
                <a:rPr lang="en-GB" sz="1700" b="1" dirty="0">
                  <a:solidFill>
                    <a:schemeClr val="tx1"/>
                  </a:solidFill>
                </a:rPr>
                <a:t>including insertion </a:t>
              </a:r>
              <a:r>
                <a:rPr lang="en-GB" sz="1700" dirty="0">
                  <a:solidFill>
                    <a:schemeClr val="tx1"/>
                  </a:solidFill>
                </a:rPr>
                <a:t>and </a:t>
              </a:r>
              <a:r>
                <a:rPr lang="en-GB" sz="1700" b="1" dirty="0">
                  <a:solidFill>
                    <a:schemeClr val="tx1"/>
                  </a:solidFill>
                </a:rPr>
                <a:t>puncture sites</a:t>
              </a:r>
              <a:r>
                <a:rPr lang="en-GB" sz="1700" dirty="0">
                  <a:solidFill>
                    <a:schemeClr val="tx1"/>
                  </a:solidFill>
                </a:rPr>
                <a:t>.</a:t>
              </a:r>
              <a:endParaRPr lang="en-GB" sz="1100" dirty="0">
                <a:solidFill>
                  <a:schemeClr val="tx1"/>
                </a:solidFill>
              </a:endParaRPr>
            </a:p>
            <a:p>
              <a:endParaRPr lang="en-GB" sz="1100" dirty="0">
                <a:solidFill>
                  <a:schemeClr val="tx1"/>
                </a:solidFill>
              </a:endParaRPr>
            </a:p>
            <a:p>
              <a:r>
                <a:rPr lang="en-GB" sz="1100" dirty="0">
                  <a:solidFill>
                    <a:schemeClr val="tx1"/>
                  </a:solidFill>
                </a:rPr>
                <a:t>Denton A, Hallam C (2020) Principles of asepsis 1: the rationale for using aseptic technique. </a:t>
              </a:r>
            </a:p>
            <a:p>
              <a:r>
                <a:rPr lang="en-GB" sz="1100" i="1" dirty="0">
                  <a:solidFill>
                    <a:schemeClr val="tx1"/>
                  </a:solidFill>
                </a:rPr>
                <a:t>Nursing Times </a:t>
              </a:r>
              <a:r>
                <a:rPr lang="en-GB" sz="1100" dirty="0">
                  <a:solidFill>
                    <a:schemeClr val="tx1"/>
                  </a:solidFill>
                </a:rPr>
                <a:t>[online]; 116: 38-41. </a:t>
              </a:r>
            </a:p>
          </p:txBody>
        </p:sp>
        <p:pic>
          <p:nvPicPr>
            <p:cNvPr id="30" name="Picture 29">
              <a:extLst>
                <a:ext uri="{FF2B5EF4-FFF2-40B4-BE49-F238E27FC236}">
                  <a16:creationId xmlns="" xmlns:a16="http://schemas.microsoft.com/office/drawing/2014/main" id="{27927A11-8424-014E-8DAA-A8A9EA7D9878}"/>
                </a:ext>
              </a:extLst>
            </p:cNvPr>
            <p:cNvPicPr>
              <a:picLocks noChangeAspect="1"/>
            </p:cNvPicPr>
            <p:nvPr/>
          </p:nvPicPr>
          <p:blipFill>
            <a:blip r:embed="rId12"/>
            <a:stretch>
              <a:fillRect/>
            </a:stretch>
          </p:blipFill>
          <p:spPr>
            <a:xfrm>
              <a:off x="12292163" y="36061893"/>
              <a:ext cx="1102397" cy="864096"/>
            </a:xfrm>
            <a:prstGeom prst="rect">
              <a:avLst/>
            </a:prstGeom>
          </p:spPr>
        </p:pic>
      </p:grpSp>
      <p:graphicFrame>
        <p:nvGraphicFramePr>
          <p:cNvPr id="31" name="Table 30">
            <a:extLst>
              <a:ext uri="{FF2B5EF4-FFF2-40B4-BE49-F238E27FC236}">
                <a16:creationId xmlns="" xmlns:a16="http://schemas.microsoft.com/office/drawing/2014/main" id="{4B6D023B-CEB6-664E-95E8-D8C49D5B8484}"/>
              </a:ext>
            </a:extLst>
          </p:cNvPr>
          <p:cNvGraphicFramePr>
            <a:graphicFrameLocks noGrp="1"/>
          </p:cNvGraphicFramePr>
          <p:nvPr>
            <p:extLst>
              <p:ext uri="{D42A27DB-BD31-4B8C-83A1-F6EECF244321}">
                <p14:modId xmlns:p14="http://schemas.microsoft.com/office/powerpoint/2010/main" val="2275791849"/>
              </p:ext>
            </p:extLst>
          </p:nvPr>
        </p:nvGraphicFramePr>
        <p:xfrm>
          <a:off x="548840" y="28280715"/>
          <a:ext cx="6120680" cy="2116832"/>
        </p:xfrm>
        <a:graphic>
          <a:graphicData uri="http://schemas.openxmlformats.org/drawingml/2006/table">
            <a:tbl>
              <a:tblPr firstRow="1" firstCol="1" bandRow="1">
                <a:tableStyleId>{5C22544A-7EE6-4342-B048-85BDC9FD1C3A}</a:tableStyleId>
              </a:tblPr>
              <a:tblGrid>
                <a:gridCol w="6120680">
                  <a:extLst>
                    <a:ext uri="{9D8B030D-6E8A-4147-A177-3AD203B41FA5}">
                      <a16:colId xmlns="" xmlns:a16="http://schemas.microsoft.com/office/drawing/2014/main" val="1684405400"/>
                    </a:ext>
                  </a:extLst>
                </a:gridCol>
              </a:tblGrid>
              <a:tr h="288032">
                <a:tc>
                  <a:txBody>
                    <a:bodyPr/>
                    <a:lstStyle/>
                    <a:p>
                      <a:pPr algn="ctr">
                        <a:spcAft>
                          <a:spcPts val="0"/>
                        </a:spcAft>
                      </a:pPr>
                      <a:r>
                        <a:rPr lang="en-GB" sz="1500" dirty="0">
                          <a:solidFill>
                            <a:schemeClr val="tx1"/>
                          </a:solidFill>
                          <a:effectLst/>
                          <a:latin typeface="+mn-lt"/>
                        </a:rPr>
                        <a:t>Infection Prevention and Control Key Principles</a:t>
                      </a:r>
                      <a:endParaRPr lang="en-GB" sz="15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tx2">
                        <a:lumMod val="40000"/>
                        <a:lumOff val="60000"/>
                      </a:schemeClr>
                    </a:solidFill>
                  </a:tcPr>
                </a:tc>
                <a:extLst>
                  <a:ext uri="{0D108BD9-81ED-4DB2-BD59-A6C34878D82A}">
                    <a16:rowId xmlns="" xmlns:a16="http://schemas.microsoft.com/office/drawing/2014/main" val="4156896393"/>
                  </a:ext>
                </a:extLst>
              </a:tr>
              <a:tr h="708976">
                <a:tc>
                  <a:txBody>
                    <a:bodyPr/>
                    <a:lstStyle/>
                    <a:p>
                      <a:pPr marL="0" marR="0" lvl="0" indent="0" algn="l" defTabSz="1325867" rtl="0" eaLnBrk="1" fontAlgn="auto" latinLnBrk="0" hangingPunct="1">
                        <a:lnSpc>
                          <a:spcPct val="100000"/>
                        </a:lnSpc>
                        <a:spcBef>
                          <a:spcPts val="0"/>
                        </a:spcBef>
                        <a:spcAft>
                          <a:spcPts val="0"/>
                        </a:spcAft>
                        <a:buClrTx/>
                        <a:buSzTx/>
                        <a:buFontTx/>
                        <a:buNone/>
                        <a:tabLst/>
                        <a:defRPr/>
                      </a:pPr>
                      <a:r>
                        <a:rPr lang="en-GB" sz="1500" b="1" kern="1200" dirty="0">
                          <a:solidFill>
                            <a:schemeClr val="tx1"/>
                          </a:solidFill>
                          <a:effectLst/>
                          <a:latin typeface="+mn-lt"/>
                          <a:ea typeface="+mn-ea"/>
                          <a:cs typeface="+mn-cs"/>
                        </a:rPr>
                        <a:t>Incubation Period </a:t>
                      </a:r>
                      <a:r>
                        <a:rPr lang="en-GB" sz="1500" b="0" kern="1200" dirty="0">
                          <a:solidFill>
                            <a:schemeClr val="tx1"/>
                          </a:solidFill>
                          <a:effectLst/>
                          <a:latin typeface="+mn-lt"/>
                          <a:ea typeface="+mn-ea"/>
                          <a:cs typeface="+mn-cs"/>
                        </a:rPr>
                        <a:t>Normally 2 to 10 weeks (immunocompromised possibly shorter).</a:t>
                      </a:r>
                    </a:p>
                    <a:p>
                      <a:pPr marL="0" marR="0" lvl="0" indent="0" algn="l" defTabSz="1325867" rtl="0" eaLnBrk="1" fontAlgn="auto" latinLnBrk="0" hangingPunct="1">
                        <a:lnSpc>
                          <a:spcPct val="100000"/>
                        </a:lnSpc>
                        <a:spcBef>
                          <a:spcPts val="0"/>
                        </a:spcBef>
                        <a:spcAft>
                          <a:spcPts val="0"/>
                        </a:spcAft>
                        <a:buClrTx/>
                        <a:buSzTx/>
                        <a:buFontTx/>
                        <a:buNone/>
                        <a:tabLst/>
                        <a:defRPr/>
                      </a:pPr>
                      <a:r>
                        <a:rPr lang="en-GB" sz="1500" b="0" kern="1200" dirty="0">
                          <a:solidFill>
                            <a:schemeClr val="tx1"/>
                          </a:solidFill>
                          <a:effectLst/>
                          <a:latin typeface="+mn-lt"/>
                          <a:ea typeface="+mn-ea"/>
                          <a:cs typeface="+mn-cs"/>
                        </a:rPr>
                        <a:t>Those with latent TB infection (TB bacteria are live but inactive in the body) may never develop the TB disease and are not infectious</a:t>
                      </a:r>
                    </a:p>
                  </a:txBody>
                  <a:tcPr marL="68580" marR="68580" marT="0" marB="0">
                    <a:solidFill>
                      <a:schemeClr val="bg2">
                        <a:lumMod val="50000"/>
                      </a:schemeClr>
                    </a:solidFill>
                  </a:tcPr>
                </a:tc>
                <a:extLst>
                  <a:ext uri="{0D108BD9-81ED-4DB2-BD59-A6C34878D82A}">
                    <a16:rowId xmlns="" xmlns:a16="http://schemas.microsoft.com/office/drawing/2014/main" val="183916217"/>
                  </a:ext>
                </a:extLst>
              </a:tr>
              <a:tr h="427702">
                <a:tc>
                  <a:txBody>
                    <a:bodyPr/>
                    <a:lstStyle/>
                    <a:p>
                      <a:pPr algn="l">
                        <a:spcAft>
                          <a:spcPts val="0"/>
                        </a:spcAft>
                      </a:pPr>
                      <a:r>
                        <a:rPr lang="en-GB" sz="1500" b="1" kern="1200" dirty="0">
                          <a:solidFill>
                            <a:schemeClr val="tx1"/>
                          </a:solidFill>
                          <a:effectLst/>
                          <a:latin typeface="+mn-lt"/>
                          <a:ea typeface="+mn-ea"/>
                          <a:cs typeface="+mn-cs"/>
                        </a:rPr>
                        <a:t>Period of Infectivity </a:t>
                      </a:r>
                      <a:r>
                        <a:rPr lang="en-GB" sz="1500" b="0" kern="1200" dirty="0">
                          <a:solidFill>
                            <a:schemeClr val="tx1"/>
                          </a:solidFill>
                          <a:effectLst/>
                          <a:latin typeface="+mn-lt"/>
                          <a:ea typeface="+mn-ea"/>
                          <a:cs typeface="+mn-cs"/>
                        </a:rPr>
                        <a:t>Whilst</a:t>
                      </a:r>
                      <a:r>
                        <a:rPr lang="en-GB" sz="1500" b="0" kern="1200" baseline="0" dirty="0">
                          <a:solidFill>
                            <a:schemeClr val="tx1"/>
                          </a:solidFill>
                          <a:effectLst/>
                          <a:latin typeface="+mn-lt"/>
                          <a:ea typeface="+mn-ea"/>
                          <a:cs typeface="+mn-cs"/>
                        </a:rPr>
                        <a:t> s</a:t>
                      </a:r>
                      <a:r>
                        <a:rPr lang="en-GB" sz="1500" b="0" kern="1200" dirty="0">
                          <a:solidFill>
                            <a:schemeClr val="tx1"/>
                          </a:solidFill>
                          <a:effectLst/>
                          <a:latin typeface="+mn-lt"/>
                          <a:ea typeface="+mn-ea"/>
                          <a:cs typeface="+mn-cs"/>
                        </a:rPr>
                        <a:t>ymptomatic</a:t>
                      </a:r>
                      <a:r>
                        <a:rPr lang="en-GB" sz="1500" b="0" dirty="0">
                          <a:solidFill>
                            <a:schemeClr val="tx1"/>
                          </a:solidFill>
                          <a:effectLst/>
                          <a:latin typeface="+mn-lt"/>
                        </a:rPr>
                        <a:t> plus 2 to 4 weeks after antibiotic treatment commences</a:t>
                      </a:r>
                      <a:endParaRPr lang="en-GB" sz="15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2">
                        <a:lumMod val="50000"/>
                      </a:schemeClr>
                    </a:solidFill>
                  </a:tcPr>
                </a:tc>
                <a:extLst>
                  <a:ext uri="{0D108BD9-81ED-4DB2-BD59-A6C34878D82A}">
                    <a16:rowId xmlns="" xmlns:a16="http://schemas.microsoft.com/office/drawing/2014/main" val="380552460"/>
                  </a:ext>
                </a:extLst>
              </a:tr>
              <a:tr h="427702">
                <a:tc>
                  <a:txBody>
                    <a:bodyPr/>
                    <a:lstStyle/>
                    <a:p>
                      <a:pPr algn="l">
                        <a:spcAft>
                          <a:spcPts val="0"/>
                        </a:spcAft>
                      </a:pPr>
                      <a:r>
                        <a:rPr lang="en-GB" sz="1500" dirty="0">
                          <a:solidFill>
                            <a:schemeClr val="tx1"/>
                          </a:solidFill>
                          <a:effectLst/>
                          <a:latin typeface="+mn-lt"/>
                          <a:ea typeface="Calibri" panose="020F0502020204030204" pitchFamily="34" charset="0"/>
                          <a:cs typeface="Times New Roman" panose="02020603050405020304" pitchFamily="18" charset="0"/>
                        </a:rPr>
                        <a:t>Person to person transmission via inhalation of infected airborne particles– Airborne Route. </a:t>
                      </a:r>
                      <a:r>
                        <a:rPr lang="en-GB" sz="1500" dirty="0">
                          <a:solidFill>
                            <a:srgbClr val="FF0000"/>
                          </a:solidFill>
                          <a:effectLst/>
                          <a:latin typeface="+mn-lt"/>
                          <a:ea typeface="Calibri" panose="020F0502020204030204" pitchFamily="34" charset="0"/>
                          <a:cs typeface="Times New Roman" panose="02020603050405020304" pitchFamily="18" charset="0"/>
                        </a:rPr>
                        <a:t>Red Status</a:t>
                      </a:r>
                    </a:p>
                  </a:txBody>
                  <a:tcPr marL="68580" marR="68580" marT="0" marB="0">
                    <a:solidFill>
                      <a:schemeClr val="bg2">
                        <a:lumMod val="50000"/>
                      </a:schemeClr>
                    </a:solidFill>
                  </a:tcPr>
                </a:tc>
                <a:extLst>
                  <a:ext uri="{0D108BD9-81ED-4DB2-BD59-A6C34878D82A}">
                    <a16:rowId xmlns="" xmlns:a16="http://schemas.microsoft.com/office/drawing/2014/main" val="3686802160"/>
                  </a:ext>
                </a:extLst>
              </a:tr>
            </a:tbl>
          </a:graphicData>
        </a:graphic>
      </p:graphicFrame>
      <p:pic>
        <p:nvPicPr>
          <p:cNvPr id="7" name="Picture 6" descr="Logo&#10;&#10;Description automatically generated">
            <a:extLst>
              <a:ext uri="{FF2B5EF4-FFF2-40B4-BE49-F238E27FC236}">
                <a16:creationId xmlns="" xmlns:a16="http://schemas.microsoft.com/office/drawing/2014/main" id="{B6AD12E1-2E43-3244-BBAA-9EB6CFF1B15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214257" y="14386781"/>
            <a:ext cx="3184671" cy="1864724"/>
          </a:xfrm>
          <a:prstGeom prst="rect">
            <a:avLst/>
          </a:prstGeom>
        </p:spPr>
      </p:pic>
      <p:pic>
        <p:nvPicPr>
          <p:cNvPr id="25" name="Picture 24">
            <a:extLst>
              <a:ext uri="{FF2B5EF4-FFF2-40B4-BE49-F238E27FC236}">
                <a16:creationId xmlns="" xmlns:a16="http://schemas.microsoft.com/office/drawing/2014/main" id="{B2FF6201-9C06-064C-88D0-89109A81C240}"/>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44116" y="108274"/>
            <a:ext cx="1008112" cy="1008112"/>
          </a:xfrm>
          <a:prstGeom prst="rect">
            <a:avLst/>
          </a:prstGeom>
        </p:spPr>
      </p:pic>
    </p:spTree>
    <p:extLst>
      <p:ext uri="{BB962C8B-B14F-4D97-AF65-F5344CB8AC3E}">
        <p14:creationId xmlns:p14="http://schemas.microsoft.com/office/powerpoint/2010/main" val="2279250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6175</TotalTime>
  <Words>1586</Words>
  <Application>Microsoft Office PowerPoint</Application>
  <PresentationFormat>Custom</PresentationFormat>
  <Paragraphs>196</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Infection Prevention and Control 3. (Clinical Staff).</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cf01tr</dc:creator>
  <cp:lastModifiedBy>Andrea Denton</cp:lastModifiedBy>
  <cp:revision>372</cp:revision>
  <cp:lastPrinted>2020-07-20T09:12:58Z</cp:lastPrinted>
  <dcterms:created xsi:type="dcterms:W3CDTF">2013-10-01T09:31:58Z</dcterms:created>
  <dcterms:modified xsi:type="dcterms:W3CDTF">2021-11-25T15:42:31Z</dcterms:modified>
</cp:coreProperties>
</file>