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2" r:id="rId2"/>
  </p:sldIdLst>
  <p:sldSz cx="14401800" cy="37804725"/>
  <p:notesSz cx="6858000" cy="9144000"/>
  <p:defaultTextStyle>
    <a:defPPr>
      <a:defRPr lang="en-US"/>
    </a:defPPr>
    <a:lvl1pPr marL="0" algn="l" defTabSz="1325867" rtl="0" eaLnBrk="1" latinLnBrk="0" hangingPunct="1">
      <a:defRPr sz="2600" kern="1200">
        <a:solidFill>
          <a:schemeClr val="tx1"/>
        </a:solidFill>
        <a:latin typeface="+mn-lt"/>
        <a:ea typeface="+mn-ea"/>
        <a:cs typeface="+mn-cs"/>
      </a:defRPr>
    </a:lvl1pPr>
    <a:lvl2pPr marL="662933" algn="l" defTabSz="1325867" rtl="0" eaLnBrk="1" latinLnBrk="0" hangingPunct="1">
      <a:defRPr sz="2600" kern="1200">
        <a:solidFill>
          <a:schemeClr val="tx1"/>
        </a:solidFill>
        <a:latin typeface="+mn-lt"/>
        <a:ea typeface="+mn-ea"/>
        <a:cs typeface="+mn-cs"/>
      </a:defRPr>
    </a:lvl2pPr>
    <a:lvl3pPr marL="1325867" algn="l" defTabSz="1325867" rtl="0" eaLnBrk="1" latinLnBrk="0" hangingPunct="1">
      <a:defRPr sz="2600" kern="1200">
        <a:solidFill>
          <a:schemeClr val="tx1"/>
        </a:solidFill>
        <a:latin typeface="+mn-lt"/>
        <a:ea typeface="+mn-ea"/>
        <a:cs typeface="+mn-cs"/>
      </a:defRPr>
    </a:lvl3pPr>
    <a:lvl4pPr marL="1988800" algn="l" defTabSz="1325867" rtl="0" eaLnBrk="1" latinLnBrk="0" hangingPunct="1">
      <a:defRPr sz="2600" kern="1200">
        <a:solidFill>
          <a:schemeClr val="tx1"/>
        </a:solidFill>
        <a:latin typeface="+mn-lt"/>
        <a:ea typeface="+mn-ea"/>
        <a:cs typeface="+mn-cs"/>
      </a:defRPr>
    </a:lvl4pPr>
    <a:lvl5pPr marL="2651733" algn="l" defTabSz="1325867" rtl="0" eaLnBrk="1" latinLnBrk="0" hangingPunct="1">
      <a:defRPr sz="2600" kern="1200">
        <a:solidFill>
          <a:schemeClr val="tx1"/>
        </a:solidFill>
        <a:latin typeface="+mn-lt"/>
        <a:ea typeface="+mn-ea"/>
        <a:cs typeface="+mn-cs"/>
      </a:defRPr>
    </a:lvl5pPr>
    <a:lvl6pPr marL="3314667" algn="l" defTabSz="1325867" rtl="0" eaLnBrk="1" latinLnBrk="0" hangingPunct="1">
      <a:defRPr sz="2600" kern="1200">
        <a:solidFill>
          <a:schemeClr val="tx1"/>
        </a:solidFill>
        <a:latin typeface="+mn-lt"/>
        <a:ea typeface="+mn-ea"/>
        <a:cs typeface="+mn-cs"/>
      </a:defRPr>
    </a:lvl6pPr>
    <a:lvl7pPr marL="3977600" algn="l" defTabSz="1325867" rtl="0" eaLnBrk="1" latinLnBrk="0" hangingPunct="1">
      <a:defRPr sz="2600" kern="1200">
        <a:solidFill>
          <a:schemeClr val="tx1"/>
        </a:solidFill>
        <a:latin typeface="+mn-lt"/>
        <a:ea typeface="+mn-ea"/>
        <a:cs typeface="+mn-cs"/>
      </a:defRPr>
    </a:lvl7pPr>
    <a:lvl8pPr marL="4640534" algn="l" defTabSz="1325867" rtl="0" eaLnBrk="1" latinLnBrk="0" hangingPunct="1">
      <a:defRPr sz="2600" kern="1200">
        <a:solidFill>
          <a:schemeClr val="tx1"/>
        </a:solidFill>
        <a:latin typeface="+mn-lt"/>
        <a:ea typeface="+mn-ea"/>
        <a:cs typeface="+mn-cs"/>
      </a:defRPr>
    </a:lvl8pPr>
    <a:lvl9pPr marL="5303467" algn="l" defTabSz="1325867" rtl="0" eaLnBrk="1" latinLnBrk="0" hangingPunct="1">
      <a:defRPr sz="2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1907">
          <p15:clr>
            <a:srgbClr val="A4A3A4"/>
          </p15:clr>
        </p15:guide>
        <p15:guide id="2" pos="4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C9"/>
    <a:srgbClr val="2EAAD5"/>
    <a:srgbClr val="BF91A7"/>
    <a:srgbClr val="8828E6"/>
    <a:srgbClr val="551A9D"/>
    <a:srgbClr val="9933FF"/>
    <a:srgbClr val="6D1A9D"/>
    <a:srgbClr val="6220AC"/>
    <a:srgbClr val="7B29CD"/>
    <a:srgbClr val="E28C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83" autoAdjust="0"/>
    <p:restoredTop sz="97030" autoAdjust="0"/>
  </p:normalViewPr>
  <p:slideViewPr>
    <p:cSldViewPr>
      <p:cViewPr>
        <p:scale>
          <a:sx n="66" d="100"/>
          <a:sy n="66" d="100"/>
        </p:scale>
        <p:origin x="-546" y="10998"/>
      </p:cViewPr>
      <p:guideLst>
        <p:guide orient="horz" pos="11907"/>
        <p:guide pos="4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EF88C0E8-15AC-ED45-9407-88A861C75BE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 xmlns:a16="http://schemas.microsoft.com/office/drawing/2014/main" id="{764092AB-194F-014C-A570-2CDE6F612ED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779F23-B8D9-6941-96FD-26DF4B04AFB9}" type="datetimeFigureOut">
              <a:rPr lang="en-GB" smtClean="0"/>
              <a:t>25/11/2021</a:t>
            </a:fld>
            <a:endParaRPr lang="en-GB"/>
          </a:p>
        </p:txBody>
      </p:sp>
      <p:sp>
        <p:nvSpPr>
          <p:cNvPr id="4" name="Footer Placeholder 3">
            <a:extLst>
              <a:ext uri="{FF2B5EF4-FFF2-40B4-BE49-F238E27FC236}">
                <a16:creationId xmlns="" xmlns:a16="http://schemas.microsoft.com/office/drawing/2014/main" id="{ADF1D6D2-28EC-B643-A810-704DCD95293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 xmlns:a16="http://schemas.microsoft.com/office/drawing/2014/main" id="{62439C0A-A307-604D-A2CA-BEEAD41548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33BDAE-D751-A544-9C08-9091CA371753}" type="slidenum">
              <a:rPr lang="en-GB" smtClean="0"/>
              <a:t>‹#›</a:t>
            </a:fld>
            <a:endParaRPr lang="en-GB"/>
          </a:p>
        </p:txBody>
      </p:sp>
    </p:spTree>
    <p:extLst>
      <p:ext uri="{BB962C8B-B14F-4D97-AF65-F5344CB8AC3E}">
        <p14:creationId xmlns:p14="http://schemas.microsoft.com/office/powerpoint/2010/main" val="1604180667"/>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066C4D-6DDC-423C-A358-CE6FD4F69793}" type="datetimeFigureOut">
              <a:rPr lang="en-GB" smtClean="0"/>
              <a:pPr/>
              <a:t>25/11/2021</a:t>
            </a:fld>
            <a:endParaRPr lang="en-GB"/>
          </a:p>
        </p:txBody>
      </p:sp>
      <p:sp>
        <p:nvSpPr>
          <p:cNvPr id="4" name="Slide Image Placeholder 3"/>
          <p:cNvSpPr>
            <a:spLocks noGrp="1" noRot="1" noChangeAspect="1"/>
          </p:cNvSpPr>
          <p:nvPr>
            <p:ph type="sldImg" idx="2"/>
          </p:nvPr>
        </p:nvSpPr>
        <p:spPr>
          <a:xfrm>
            <a:off x="2776538" y="685800"/>
            <a:ext cx="1304925"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7B3D3C-F95B-4658-A2C8-A22041A1D80A}" type="slidenum">
              <a:rPr lang="en-GB" smtClean="0"/>
              <a:pPr/>
              <a:t>‹#›</a:t>
            </a:fld>
            <a:endParaRPr lang="en-GB"/>
          </a:p>
        </p:txBody>
      </p:sp>
    </p:spTree>
    <p:extLst>
      <p:ext uri="{BB962C8B-B14F-4D97-AF65-F5344CB8AC3E}">
        <p14:creationId xmlns:p14="http://schemas.microsoft.com/office/powerpoint/2010/main" val="3859951077"/>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GB"/>
          </a:p>
        </p:txBody>
      </p:sp>
    </p:spTree>
    <p:extLst>
      <p:ext uri="{BB962C8B-B14F-4D97-AF65-F5344CB8AC3E}">
        <p14:creationId xmlns:p14="http://schemas.microsoft.com/office/powerpoint/2010/main" val="4220823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80137" y="11743972"/>
            <a:ext cx="12241530" cy="8103513"/>
          </a:xfrm>
        </p:spPr>
        <p:txBody>
          <a:bodyPr/>
          <a:lstStyle/>
          <a:p>
            <a:r>
              <a:rPr lang="en-US"/>
              <a:t>Click to edit Master title style</a:t>
            </a:r>
            <a:endParaRPr lang="en-GB"/>
          </a:p>
        </p:txBody>
      </p:sp>
      <p:sp>
        <p:nvSpPr>
          <p:cNvPr id="3" name="Subtitle 2"/>
          <p:cNvSpPr>
            <a:spLocks noGrp="1"/>
          </p:cNvSpPr>
          <p:nvPr>
            <p:ph type="subTitle" idx="1"/>
          </p:nvPr>
        </p:nvSpPr>
        <p:spPr>
          <a:xfrm>
            <a:off x="2160270" y="21422677"/>
            <a:ext cx="10081260" cy="9661208"/>
          </a:xfrm>
        </p:spPr>
        <p:txBody>
          <a:bodyPr/>
          <a:lstStyle>
            <a:lvl1pPr marL="0" indent="0" algn="ctr">
              <a:buNone/>
              <a:defRPr>
                <a:solidFill>
                  <a:schemeClr val="tx1">
                    <a:tint val="75000"/>
                  </a:schemeClr>
                </a:solidFill>
              </a:defRPr>
            </a:lvl1pPr>
            <a:lvl2pPr marL="662933" indent="0" algn="ctr">
              <a:buNone/>
              <a:defRPr>
                <a:solidFill>
                  <a:schemeClr val="tx1">
                    <a:tint val="75000"/>
                  </a:schemeClr>
                </a:solidFill>
              </a:defRPr>
            </a:lvl2pPr>
            <a:lvl3pPr marL="1325867" indent="0" algn="ctr">
              <a:buNone/>
              <a:defRPr>
                <a:solidFill>
                  <a:schemeClr val="tx1">
                    <a:tint val="75000"/>
                  </a:schemeClr>
                </a:solidFill>
              </a:defRPr>
            </a:lvl3pPr>
            <a:lvl4pPr marL="1988800" indent="0" algn="ctr">
              <a:buNone/>
              <a:defRPr>
                <a:solidFill>
                  <a:schemeClr val="tx1">
                    <a:tint val="75000"/>
                  </a:schemeClr>
                </a:solidFill>
              </a:defRPr>
            </a:lvl4pPr>
            <a:lvl5pPr marL="2651733" indent="0" algn="ctr">
              <a:buNone/>
              <a:defRPr>
                <a:solidFill>
                  <a:schemeClr val="tx1">
                    <a:tint val="75000"/>
                  </a:schemeClr>
                </a:solidFill>
              </a:defRPr>
            </a:lvl5pPr>
            <a:lvl6pPr marL="3314667" indent="0" algn="ctr">
              <a:buNone/>
              <a:defRPr>
                <a:solidFill>
                  <a:schemeClr val="tx1">
                    <a:tint val="75000"/>
                  </a:schemeClr>
                </a:solidFill>
              </a:defRPr>
            </a:lvl6pPr>
            <a:lvl7pPr marL="3977600" indent="0" algn="ctr">
              <a:buNone/>
              <a:defRPr>
                <a:solidFill>
                  <a:schemeClr val="tx1">
                    <a:tint val="75000"/>
                  </a:schemeClr>
                </a:solidFill>
              </a:defRPr>
            </a:lvl7pPr>
            <a:lvl8pPr marL="4640534" indent="0" algn="ctr">
              <a:buNone/>
              <a:defRPr>
                <a:solidFill>
                  <a:schemeClr val="tx1">
                    <a:tint val="75000"/>
                  </a:schemeClr>
                </a:solidFill>
              </a:defRPr>
            </a:lvl8pPr>
            <a:lvl9pPr marL="5303467"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79A5E15-F8CC-48F8-9561-8C8C952169B7}" type="datetimeFigureOut">
              <a:rPr lang="en-GB" smtClean="0"/>
              <a:pPr/>
              <a:t>25/11/2021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DBC70D-32F7-439E-89CF-D94718889DA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9A5E15-F8CC-48F8-9561-8C8C952169B7}" type="datetimeFigureOut">
              <a:rPr lang="en-GB" smtClean="0"/>
              <a:pPr/>
              <a:t>25/11/2021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DBC70D-32F7-439E-89CF-D94718889DA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41305" y="1513946"/>
            <a:ext cx="3240406" cy="3225653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20091" y="1513946"/>
            <a:ext cx="9481186" cy="322565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9A5E15-F8CC-48F8-9561-8C8C952169B7}" type="datetimeFigureOut">
              <a:rPr lang="en-GB" smtClean="0"/>
              <a:pPr/>
              <a:t>25/11/2021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DBC70D-32F7-439E-89CF-D94718889DA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79A5E15-F8CC-48F8-9561-8C8C952169B7}" type="datetimeFigureOut">
              <a:rPr lang="en-GB" smtClean="0"/>
              <a:pPr/>
              <a:t>25/11/2021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DBC70D-32F7-439E-89CF-D94718889DA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37643" y="24293040"/>
            <a:ext cx="12241530" cy="7508438"/>
          </a:xfrm>
        </p:spPr>
        <p:txBody>
          <a:bodyPr anchor="t"/>
          <a:lstStyle>
            <a:lvl1pPr algn="l">
              <a:defRPr sz="5800" b="1" cap="all"/>
            </a:lvl1pPr>
          </a:lstStyle>
          <a:p>
            <a:r>
              <a:rPr lang="en-US"/>
              <a:t>Click to edit Master title style</a:t>
            </a:r>
            <a:endParaRPr lang="en-GB"/>
          </a:p>
        </p:txBody>
      </p:sp>
      <p:sp>
        <p:nvSpPr>
          <p:cNvPr id="3" name="Text Placeholder 2"/>
          <p:cNvSpPr>
            <a:spLocks noGrp="1"/>
          </p:cNvSpPr>
          <p:nvPr>
            <p:ph type="body" idx="1"/>
          </p:nvPr>
        </p:nvSpPr>
        <p:spPr>
          <a:xfrm>
            <a:off x="1137643" y="16023259"/>
            <a:ext cx="12241530" cy="8269781"/>
          </a:xfrm>
        </p:spPr>
        <p:txBody>
          <a:bodyPr anchor="b"/>
          <a:lstStyle>
            <a:lvl1pPr marL="0" indent="0">
              <a:buNone/>
              <a:defRPr sz="2900">
                <a:solidFill>
                  <a:schemeClr val="tx1">
                    <a:tint val="75000"/>
                  </a:schemeClr>
                </a:solidFill>
              </a:defRPr>
            </a:lvl1pPr>
            <a:lvl2pPr marL="662933" indent="0">
              <a:buNone/>
              <a:defRPr sz="2600">
                <a:solidFill>
                  <a:schemeClr val="tx1">
                    <a:tint val="75000"/>
                  </a:schemeClr>
                </a:solidFill>
              </a:defRPr>
            </a:lvl2pPr>
            <a:lvl3pPr marL="1325867" indent="0">
              <a:buNone/>
              <a:defRPr sz="2300">
                <a:solidFill>
                  <a:schemeClr val="tx1">
                    <a:tint val="75000"/>
                  </a:schemeClr>
                </a:solidFill>
              </a:defRPr>
            </a:lvl3pPr>
            <a:lvl4pPr marL="1988800" indent="0">
              <a:buNone/>
              <a:defRPr sz="2000">
                <a:solidFill>
                  <a:schemeClr val="tx1">
                    <a:tint val="75000"/>
                  </a:schemeClr>
                </a:solidFill>
              </a:defRPr>
            </a:lvl4pPr>
            <a:lvl5pPr marL="2651733" indent="0">
              <a:buNone/>
              <a:defRPr sz="2000">
                <a:solidFill>
                  <a:schemeClr val="tx1">
                    <a:tint val="75000"/>
                  </a:schemeClr>
                </a:solidFill>
              </a:defRPr>
            </a:lvl5pPr>
            <a:lvl6pPr marL="3314667" indent="0">
              <a:buNone/>
              <a:defRPr sz="2000">
                <a:solidFill>
                  <a:schemeClr val="tx1">
                    <a:tint val="75000"/>
                  </a:schemeClr>
                </a:solidFill>
              </a:defRPr>
            </a:lvl6pPr>
            <a:lvl7pPr marL="3977600" indent="0">
              <a:buNone/>
              <a:defRPr sz="2000">
                <a:solidFill>
                  <a:schemeClr val="tx1">
                    <a:tint val="75000"/>
                  </a:schemeClr>
                </a:solidFill>
              </a:defRPr>
            </a:lvl7pPr>
            <a:lvl8pPr marL="4640534" indent="0">
              <a:buNone/>
              <a:defRPr sz="2000">
                <a:solidFill>
                  <a:schemeClr val="tx1">
                    <a:tint val="75000"/>
                  </a:schemeClr>
                </a:solidFill>
              </a:defRPr>
            </a:lvl8pPr>
            <a:lvl9pPr marL="5303467"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9A5E15-F8CC-48F8-9561-8C8C952169B7}" type="datetimeFigureOut">
              <a:rPr lang="en-GB" smtClean="0"/>
              <a:pPr/>
              <a:t>25/11/2021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DBC70D-32F7-439E-89CF-D94718889DA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20090" y="8821105"/>
            <a:ext cx="6360796" cy="24949372"/>
          </a:xfrm>
        </p:spPr>
        <p:txBody>
          <a:bodyPr/>
          <a:lstStyle>
            <a:lvl1pPr>
              <a:defRPr sz="4000"/>
            </a:lvl1pPr>
            <a:lvl2pPr>
              <a:defRPr sz="35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7320914" y="8821105"/>
            <a:ext cx="6360796" cy="24949372"/>
          </a:xfrm>
        </p:spPr>
        <p:txBody>
          <a:bodyPr/>
          <a:lstStyle>
            <a:lvl1pPr>
              <a:defRPr sz="4000"/>
            </a:lvl1pPr>
            <a:lvl2pPr>
              <a:defRPr sz="35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79A5E15-F8CC-48F8-9561-8C8C952169B7}" type="datetimeFigureOut">
              <a:rPr lang="en-GB" smtClean="0"/>
              <a:pPr/>
              <a:t>25/11/2021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DBC70D-32F7-439E-89CF-D94718889DA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720090" y="8462311"/>
            <a:ext cx="6363296" cy="3526688"/>
          </a:xfrm>
        </p:spPr>
        <p:txBody>
          <a:bodyPr anchor="b"/>
          <a:lstStyle>
            <a:lvl1pPr marL="0" indent="0">
              <a:buNone/>
              <a:defRPr sz="3500" b="1"/>
            </a:lvl1pPr>
            <a:lvl2pPr marL="662933" indent="0">
              <a:buNone/>
              <a:defRPr sz="2900" b="1"/>
            </a:lvl2pPr>
            <a:lvl3pPr marL="1325867" indent="0">
              <a:buNone/>
              <a:defRPr sz="2600" b="1"/>
            </a:lvl3pPr>
            <a:lvl4pPr marL="1988800" indent="0">
              <a:buNone/>
              <a:defRPr sz="2300" b="1"/>
            </a:lvl4pPr>
            <a:lvl5pPr marL="2651733" indent="0">
              <a:buNone/>
              <a:defRPr sz="2300" b="1"/>
            </a:lvl5pPr>
            <a:lvl6pPr marL="3314667" indent="0">
              <a:buNone/>
              <a:defRPr sz="2300" b="1"/>
            </a:lvl6pPr>
            <a:lvl7pPr marL="3977600" indent="0">
              <a:buNone/>
              <a:defRPr sz="2300" b="1"/>
            </a:lvl7pPr>
            <a:lvl8pPr marL="4640534" indent="0">
              <a:buNone/>
              <a:defRPr sz="2300" b="1"/>
            </a:lvl8pPr>
            <a:lvl9pPr marL="5303467" indent="0">
              <a:buNone/>
              <a:defRPr sz="2300" b="1"/>
            </a:lvl9pPr>
          </a:lstStyle>
          <a:p>
            <a:pPr lvl="0"/>
            <a:r>
              <a:rPr lang="en-US"/>
              <a:t>Click to edit Master text styles</a:t>
            </a:r>
          </a:p>
        </p:txBody>
      </p:sp>
      <p:sp>
        <p:nvSpPr>
          <p:cNvPr id="4" name="Content Placeholder 3"/>
          <p:cNvSpPr>
            <a:spLocks noGrp="1"/>
          </p:cNvSpPr>
          <p:nvPr>
            <p:ph sz="half" idx="2"/>
          </p:nvPr>
        </p:nvSpPr>
        <p:spPr>
          <a:xfrm>
            <a:off x="720090" y="11988999"/>
            <a:ext cx="6363296" cy="21781476"/>
          </a:xfrm>
        </p:spPr>
        <p:txBody>
          <a:bodyPr/>
          <a:lstStyle>
            <a:lvl1pPr>
              <a:defRPr sz="35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7315914" y="8462311"/>
            <a:ext cx="6365796" cy="3526688"/>
          </a:xfrm>
        </p:spPr>
        <p:txBody>
          <a:bodyPr anchor="b"/>
          <a:lstStyle>
            <a:lvl1pPr marL="0" indent="0">
              <a:buNone/>
              <a:defRPr sz="3500" b="1"/>
            </a:lvl1pPr>
            <a:lvl2pPr marL="662933" indent="0">
              <a:buNone/>
              <a:defRPr sz="2900" b="1"/>
            </a:lvl2pPr>
            <a:lvl3pPr marL="1325867" indent="0">
              <a:buNone/>
              <a:defRPr sz="2600" b="1"/>
            </a:lvl3pPr>
            <a:lvl4pPr marL="1988800" indent="0">
              <a:buNone/>
              <a:defRPr sz="2300" b="1"/>
            </a:lvl4pPr>
            <a:lvl5pPr marL="2651733" indent="0">
              <a:buNone/>
              <a:defRPr sz="2300" b="1"/>
            </a:lvl5pPr>
            <a:lvl6pPr marL="3314667" indent="0">
              <a:buNone/>
              <a:defRPr sz="2300" b="1"/>
            </a:lvl6pPr>
            <a:lvl7pPr marL="3977600" indent="0">
              <a:buNone/>
              <a:defRPr sz="2300" b="1"/>
            </a:lvl7pPr>
            <a:lvl8pPr marL="4640534" indent="0">
              <a:buNone/>
              <a:defRPr sz="2300" b="1"/>
            </a:lvl8pPr>
            <a:lvl9pPr marL="5303467" indent="0">
              <a:buNone/>
              <a:defRPr sz="2300" b="1"/>
            </a:lvl9pPr>
          </a:lstStyle>
          <a:p>
            <a:pPr lvl="0"/>
            <a:r>
              <a:rPr lang="en-US"/>
              <a:t>Click to edit Master text styles</a:t>
            </a:r>
          </a:p>
        </p:txBody>
      </p:sp>
      <p:sp>
        <p:nvSpPr>
          <p:cNvPr id="6" name="Content Placeholder 5"/>
          <p:cNvSpPr>
            <a:spLocks noGrp="1"/>
          </p:cNvSpPr>
          <p:nvPr>
            <p:ph sz="quarter" idx="4"/>
          </p:nvPr>
        </p:nvSpPr>
        <p:spPr>
          <a:xfrm>
            <a:off x="7315914" y="11988999"/>
            <a:ext cx="6365796" cy="21781476"/>
          </a:xfrm>
        </p:spPr>
        <p:txBody>
          <a:bodyPr/>
          <a:lstStyle>
            <a:lvl1pPr>
              <a:defRPr sz="35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79A5E15-F8CC-48F8-9561-8C8C952169B7}" type="datetimeFigureOut">
              <a:rPr lang="en-GB" smtClean="0"/>
              <a:pPr/>
              <a:t>25/11/2021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DBC70D-32F7-439E-89CF-D94718889DA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79A5E15-F8CC-48F8-9561-8C8C952169B7}" type="datetimeFigureOut">
              <a:rPr lang="en-GB" smtClean="0"/>
              <a:pPr/>
              <a:t>25/11/2021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DBC70D-32F7-439E-89CF-D94718889DA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DBC70D-32F7-439E-89CF-D94718889DAC}" type="slidenum">
              <a:rPr lang="en-GB" smtClean="0"/>
              <a:pPr/>
              <a:t>‹#›</a:t>
            </a:fld>
            <a:endParaRPr lang="en-GB"/>
          </a:p>
        </p:txBody>
      </p:sp>
      <p:pic>
        <p:nvPicPr>
          <p:cNvPr id="5" name="Picture 4" descr="logo Trust transparent White.png"/>
          <p:cNvPicPr>
            <a:picLocks noChangeAspect="1"/>
          </p:cNvPicPr>
          <p:nvPr userDrawn="1"/>
        </p:nvPicPr>
        <p:blipFill>
          <a:blip r:embed="rId2" cstate="print"/>
          <a:stretch>
            <a:fillRect/>
          </a:stretch>
        </p:blipFill>
        <p:spPr>
          <a:xfrm>
            <a:off x="8497043" y="193810"/>
            <a:ext cx="5904757" cy="706552"/>
          </a:xfrm>
          <a:prstGeom prst="rect">
            <a:avLst/>
          </a:prstGeom>
        </p:spPr>
      </p:pic>
      <p:sp>
        <p:nvSpPr>
          <p:cNvPr id="7" name="TextBox 6"/>
          <p:cNvSpPr txBox="1"/>
          <p:nvPr userDrawn="1"/>
        </p:nvSpPr>
        <p:spPr>
          <a:xfrm>
            <a:off x="0" y="1188394"/>
            <a:ext cx="14401800" cy="523220"/>
          </a:xfrm>
          <a:prstGeom prst="rect">
            <a:avLst/>
          </a:prstGeom>
          <a:solidFill>
            <a:srgbClr val="A00054"/>
          </a:solidFill>
        </p:spPr>
        <p:txBody>
          <a:bodyPr wrap="square" rtlCol="0">
            <a:spAutoFit/>
          </a:bodyPr>
          <a:lstStyle/>
          <a:p>
            <a:pPr>
              <a:spcBef>
                <a:spcPts val="600"/>
              </a:spcBef>
              <a:spcAft>
                <a:spcPts val="600"/>
              </a:spcAft>
            </a:pPr>
            <a:r>
              <a:rPr lang="en-GB" sz="2800" b="1" dirty="0">
                <a:solidFill>
                  <a:schemeClr val="bg1"/>
                </a:solidFill>
                <a:latin typeface="Arial" pitchFamily="34" charset="0"/>
                <a:cs typeface="Arial" pitchFamily="34" charset="0"/>
              </a:rPr>
              <a:t>    Infection Prevention and Control – </a:t>
            </a:r>
            <a:r>
              <a:rPr lang="en-GB" sz="2800" b="0" dirty="0">
                <a:solidFill>
                  <a:schemeClr val="bg1"/>
                </a:solidFill>
                <a:latin typeface="Arial" pitchFamily="34" charset="0"/>
                <a:cs typeface="Arial" pitchFamily="34" charset="0"/>
              </a:rPr>
              <a:t>for patient handlers</a:t>
            </a:r>
          </a:p>
        </p:txBody>
      </p:sp>
      <p:sp>
        <p:nvSpPr>
          <p:cNvPr id="8" name="TextBox 7"/>
          <p:cNvSpPr txBox="1"/>
          <p:nvPr userDrawn="1"/>
        </p:nvSpPr>
        <p:spPr>
          <a:xfrm>
            <a:off x="0" y="34240066"/>
            <a:ext cx="14401800" cy="369332"/>
          </a:xfrm>
          <a:prstGeom prst="rect">
            <a:avLst/>
          </a:prstGeom>
          <a:solidFill>
            <a:srgbClr val="5BBF21"/>
          </a:solidFill>
        </p:spPr>
        <p:txBody>
          <a:bodyPr wrap="square" rtlCol="0">
            <a:spAutoFit/>
          </a:bodyPr>
          <a:lstStyle/>
          <a:p>
            <a:pPr>
              <a:spcBef>
                <a:spcPts val="600"/>
              </a:spcBef>
              <a:spcAft>
                <a:spcPts val="600"/>
              </a:spcAft>
            </a:pPr>
            <a:r>
              <a:rPr lang="en-GB" sz="1800" b="1" dirty="0">
                <a:solidFill>
                  <a:schemeClr val="bg1"/>
                </a:solidFill>
              </a:rPr>
              <a:t>      Learning and Organisational</a:t>
            </a:r>
            <a:r>
              <a:rPr lang="en-GB" sz="1800" b="1" baseline="0" dirty="0">
                <a:solidFill>
                  <a:schemeClr val="bg1"/>
                </a:solidFill>
              </a:rPr>
              <a:t> Development</a:t>
            </a:r>
            <a:endParaRPr lang="en-GB" sz="1800" b="1" dirty="0">
              <a:solidFill>
                <a:schemeClr val="bg1"/>
              </a:solidFill>
            </a:endParaRPr>
          </a:p>
        </p:txBody>
      </p:sp>
      <p:pic>
        <p:nvPicPr>
          <p:cNvPr id="11" name="Picture 2"/>
          <p:cNvPicPr>
            <a:picLocks noChangeAspect="1" noChangeArrowheads="1"/>
          </p:cNvPicPr>
          <p:nvPr userDrawn="1"/>
        </p:nvPicPr>
        <p:blipFill>
          <a:blip r:embed="rId3" cstate="print"/>
          <a:srcRect/>
          <a:stretch>
            <a:fillRect/>
          </a:stretch>
        </p:blipFill>
        <p:spPr bwMode="auto">
          <a:xfrm>
            <a:off x="360140" y="34672114"/>
            <a:ext cx="936104" cy="938398"/>
          </a:xfrm>
          <a:prstGeom prst="rect">
            <a:avLst/>
          </a:prstGeom>
          <a:noFill/>
          <a:ln w="9525">
            <a:noFill/>
            <a:miter lim="800000"/>
            <a:headEnd/>
            <a:tailEnd/>
          </a:ln>
        </p:spPr>
      </p:pic>
      <p:sp>
        <p:nvSpPr>
          <p:cNvPr id="12" name="TextBox 11"/>
          <p:cNvSpPr txBox="1"/>
          <p:nvPr userDrawn="1"/>
        </p:nvSpPr>
        <p:spPr>
          <a:xfrm>
            <a:off x="0" y="34888138"/>
            <a:ext cx="14401800" cy="492443"/>
          </a:xfrm>
          <a:prstGeom prst="rect">
            <a:avLst/>
          </a:prstGeom>
          <a:noFill/>
        </p:spPr>
        <p:txBody>
          <a:bodyPr wrap="square" rtlCol="0">
            <a:spAutoFit/>
          </a:bodyPr>
          <a:lstStyle/>
          <a:p>
            <a:pPr algn="ctr"/>
            <a:r>
              <a:rPr lang="en-GB" b="1" dirty="0">
                <a:solidFill>
                  <a:srgbClr val="5BBF21"/>
                </a:solidFill>
                <a:latin typeface="Arial" pitchFamily="34" charset="0"/>
                <a:cs typeface="Arial" pitchFamily="34" charset="0"/>
              </a:rPr>
              <a:t>Growing through learning</a:t>
            </a:r>
          </a:p>
        </p:txBody>
      </p:sp>
      <p:pic>
        <p:nvPicPr>
          <p:cNvPr id="13" name="Picture 2" descr="E:\Desktop\Infection Prevention\IPC2013\Infection Control Non-Patient Handlers\images\podium.png"/>
          <p:cNvPicPr>
            <a:picLocks noChangeAspect="1" noChangeArrowheads="1"/>
          </p:cNvPicPr>
          <p:nvPr userDrawn="1"/>
        </p:nvPicPr>
        <p:blipFill>
          <a:blip r:embed="rId4" cstate="print"/>
          <a:srcRect/>
          <a:stretch>
            <a:fillRect/>
          </a:stretch>
        </p:blipFill>
        <p:spPr bwMode="auto">
          <a:xfrm>
            <a:off x="394092" y="31773150"/>
            <a:ext cx="4142512" cy="2466916"/>
          </a:xfrm>
          <a:prstGeom prst="rect">
            <a:avLst/>
          </a:prstGeom>
          <a:noFill/>
        </p:spPr>
      </p:pic>
      <p:cxnSp>
        <p:nvCxnSpPr>
          <p:cNvPr id="15" name="Straight Connector 14"/>
          <p:cNvCxnSpPr/>
          <p:nvPr userDrawn="1"/>
        </p:nvCxnSpPr>
        <p:spPr>
          <a:xfrm rot="10800000">
            <a:off x="-990600" y="35634067"/>
            <a:ext cx="16383000" cy="190175"/>
          </a:xfrm>
          <a:prstGeom prst="line">
            <a:avLst/>
          </a:prstGeom>
          <a:ln w="25400" cap="flat" cmpd="sng" algn="ctr">
            <a:solidFill>
              <a:srgbClr val="FF0000"/>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92" y="1505188"/>
            <a:ext cx="4738092" cy="6405801"/>
          </a:xfrm>
        </p:spPr>
        <p:txBody>
          <a:bodyPr anchor="b"/>
          <a:lstStyle>
            <a:lvl1pPr algn="l">
              <a:defRPr sz="2900" b="1"/>
            </a:lvl1pPr>
          </a:lstStyle>
          <a:p>
            <a:r>
              <a:rPr lang="en-US"/>
              <a:t>Click to edit Master title style</a:t>
            </a:r>
            <a:endParaRPr lang="en-GB"/>
          </a:p>
        </p:txBody>
      </p:sp>
      <p:sp>
        <p:nvSpPr>
          <p:cNvPr id="3" name="Content Placeholder 2"/>
          <p:cNvSpPr>
            <a:spLocks noGrp="1"/>
          </p:cNvSpPr>
          <p:nvPr>
            <p:ph idx="1"/>
          </p:nvPr>
        </p:nvSpPr>
        <p:spPr>
          <a:xfrm>
            <a:off x="5630705" y="1505191"/>
            <a:ext cx="8051006" cy="32265286"/>
          </a:xfrm>
        </p:spPr>
        <p:txBody>
          <a:bodyPr/>
          <a:lstStyle>
            <a:lvl1pPr>
              <a:defRPr sz="4600"/>
            </a:lvl1pPr>
            <a:lvl2pPr>
              <a:defRPr sz="4000"/>
            </a:lvl2pPr>
            <a:lvl3pPr>
              <a:defRPr sz="35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720092" y="7910992"/>
            <a:ext cx="4738092" cy="25859485"/>
          </a:xfrm>
        </p:spPr>
        <p:txBody>
          <a:bodyPr/>
          <a:lstStyle>
            <a:lvl1pPr marL="0" indent="0">
              <a:buNone/>
              <a:defRPr sz="2000"/>
            </a:lvl1pPr>
            <a:lvl2pPr marL="662933" indent="0">
              <a:buNone/>
              <a:defRPr sz="1800"/>
            </a:lvl2pPr>
            <a:lvl3pPr marL="1325867" indent="0">
              <a:buNone/>
              <a:defRPr sz="1400"/>
            </a:lvl3pPr>
            <a:lvl4pPr marL="1988800" indent="0">
              <a:buNone/>
              <a:defRPr sz="1300"/>
            </a:lvl4pPr>
            <a:lvl5pPr marL="2651733" indent="0">
              <a:buNone/>
              <a:defRPr sz="1300"/>
            </a:lvl5pPr>
            <a:lvl6pPr marL="3314667" indent="0">
              <a:buNone/>
              <a:defRPr sz="1300"/>
            </a:lvl6pPr>
            <a:lvl7pPr marL="3977600" indent="0">
              <a:buNone/>
              <a:defRPr sz="1300"/>
            </a:lvl7pPr>
            <a:lvl8pPr marL="4640534" indent="0">
              <a:buNone/>
              <a:defRPr sz="1300"/>
            </a:lvl8pPr>
            <a:lvl9pPr marL="5303467"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879A5E15-F8CC-48F8-9561-8C8C952169B7}" type="datetimeFigureOut">
              <a:rPr lang="en-GB" smtClean="0"/>
              <a:pPr/>
              <a:t>25/11/2021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DBC70D-32F7-439E-89CF-D94718889DA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22854" y="26463308"/>
            <a:ext cx="8641080" cy="3124143"/>
          </a:xfrm>
        </p:spPr>
        <p:txBody>
          <a:bodyPr anchor="b"/>
          <a:lstStyle>
            <a:lvl1pPr algn="l">
              <a:defRPr sz="2900" b="1"/>
            </a:lvl1pPr>
          </a:lstStyle>
          <a:p>
            <a:r>
              <a:rPr lang="en-US"/>
              <a:t>Click to edit Master title style</a:t>
            </a:r>
            <a:endParaRPr lang="en-GB"/>
          </a:p>
        </p:txBody>
      </p:sp>
      <p:sp>
        <p:nvSpPr>
          <p:cNvPr id="3" name="Picture Placeholder 2"/>
          <p:cNvSpPr>
            <a:spLocks noGrp="1"/>
          </p:cNvSpPr>
          <p:nvPr>
            <p:ph type="pic" idx="1"/>
          </p:nvPr>
        </p:nvSpPr>
        <p:spPr>
          <a:xfrm>
            <a:off x="2822854" y="3377922"/>
            <a:ext cx="8641080" cy="22682835"/>
          </a:xfrm>
        </p:spPr>
        <p:txBody>
          <a:bodyPr/>
          <a:lstStyle>
            <a:lvl1pPr marL="0" indent="0">
              <a:buNone/>
              <a:defRPr sz="4600"/>
            </a:lvl1pPr>
            <a:lvl2pPr marL="662933" indent="0">
              <a:buNone/>
              <a:defRPr sz="4000"/>
            </a:lvl2pPr>
            <a:lvl3pPr marL="1325867" indent="0">
              <a:buNone/>
              <a:defRPr sz="3500"/>
            </a:lvl3pPr>
            <a:lvl4pPr marL="1988800" indent="0">
              <a:buNone/>
              <a:defRPr sz="2900"/>
            </a:lvl4pPr>
            <a:lvl5pPr marL="2651733" indent="0">
              <a:buNone/>
              <a:defRPr sz="2900"/>
            </a:lvl5pPr>
            <a:lvl6pPr marL="3314667" indent="0">
              <a:buNone/>
              <a:defRPr sz="2900"/>
            </a:lvl6pPr>
            <a:lvl7pPr marL="3977600" indent="0">
              <a:buNone/>
              <a:defRPr sz="2900"/>
            </a:lvl7pPr>
            <a:lvl8pPr marL="4640534" indent="0">
              <a:buNone/>
              <a:defRPr sz="2900"/>
            </a:lvl8pPr>
            <a:lvl9pPr marL="5303467" indent="0">
              <a:buNone/>
              <a:defRPr sz="2900"/>
            </a:lvl9pPr>
          </a:lstStyle>
          <a:p>
            <a:endParaRPr lang="en-GB"/>
          </a:p>
        </p:txBody>
      </p:sp>
      <p:sp>
        <p:nvSpPr>
          <p:cNvPr id="4" name="Text Placeholder 3"/>
          <p:cNvSpPr>
            <a:spLocks noGrp="1"/>
          </p:cNvSpPr>
          <p:nvPr>
            <p:ph type="body" sz="half" idx="2"/>
          </p:nvPr>
        </p:nvSpPr>
        <p:spPr>
          <a:xfrm>
            <a:off x="2822854" y="29587451"/>
            <a:ext cx="8641080" cy="4436802"/>
          </a:xfrm>
        </p:spPr>
        <p:txBody>
          <a:bodyPr/>
          <a:lstStyle>
            <a:lvl1pPr marL="0" indent="0">
              <a:buNone/>
              <a:defRPr sz="2000"/>
            </a:lvl1pPr>
            <a:lvl2pPr marL="662933" indent="0">
              <a:buNone/>
              <a:defRPr sz="1800"/>
            </a:lvl2pPr>
            <a:lvl3pPr marL="1325867" indent="0">
              <a:buNone/>
              <a:defRPr sz="1400"/>
            </a:lvl3pPr>
            <a:lvl4pPr marL="1988800" indent="0">
              <a:buNone/>
              <a:defRPr sz="1300"/>
            </a:lvl4pPr>
            <a:lvl5pPr marL="2651733" indent="0">
              <a:buNone/>
              <a:defRPr sz="1300"/>
            </a:lvl5pPr>
            <a:lvl6pPr marL="3314667" indent="0">
              <a:buNone/>
              <a:defRPr sz="1300"/>
            </a:lvl6pPr>
            <a:lvl7pPr marL="3977600" indent="0">
              <a:buNone/>
              <a:defRPr sz="1300"/>
            </a:lvl7pPr>
            <a:lvl8pPr marL="4640534" indent="0">
              <a:buNone/>
              <a:defRPr sz="1300"/>
            </a:lvl8pPr>
            <a:lvl9pPr marL="5303467"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879A5E15-F8CC-48F8-9561-8C8C952169B7}" type="datetimeFigureOut">
              <a:rPr lang="en-GB" smtClean="0"/>
              <a:pPr/>
              <a:t>25/11/2021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DBC70D-32F7-439E-89CF-D94718889DA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91C9"/>
            </a:gs>
            <a:gs pos="100000">
              <a:schemeClr val="bg1"/>
            </a:gs>
          </a:gsLst>
          <a:lin ang="108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90" y="1513942"/>
            <a:ext cx="12961620" cy="6300788"/>
          </a:xfrm>
          <a:prstGeom prst="rect">
            <a:avLst/>
          </a:prstGeom>
        </p:spPr>
        <p:txBody>
          <a:bodyPr vert="horz" lIns="132587" tIns="66293" rIns="132587" bIns="66293"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720090" y="8821105"/>
            <a:ext cx="12961620" cy="24949372"/>
          </a:xfrm>
          <a:prstGeom prst="rect">
            <a:avLst/>
          </a:prstGeom>
        </p:spPr>
        <p:txBody>
          <a:bodyPr vert="horz" lIns="132587" tIns="66293" rIns="132587" bIns="6629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720090" y="35039383"/>
            <a:ext cx="3360420" cy="2012752"/>
          </a:xfrm>
          <a:prstGeom prst="rect">
            <a:avLst/>
          </a:prstGeom>
        </p:spPr>
        <p:txBody>
          <a:bodyPr vert="horz" lIns="132587" tIns="66293" rIns="132587" bIns="66293" rtlCol="0" anchor="ctr"/>
          <a:lstStyle>
            <a:lvl1pPr algn="l">
              <a:defRPr sz="1800">
                <a:solidFill>
                  <a:schemeClr val="tx1">
                    <a:tint val="75000"/>
                  </a:schemeClr>
                </a:solidFill>
              </a:defRPr>
            </a:lvl1pPr>
          </a:lstStyle>
          <a:p>
            <a:fld id="{879A5E15-F8CC-48F8-9561-8C8C952169B7}" type="datetimeFigureOut">
              <a:rPr lang="en-GB" smtClean="0"/>
              <a:pPr/>
              <a:t>25/11/2021</a:t>
            </a:fld>
            <a:endParaRPr lang="en-GB"/>
          </a:p>
        </p:txBody>
      </p:sp>
      <p:sp>
        <p:nvSpPr>
          <p:cNvPr id="5" name="Footer Placeholder 4"/>
          <p:cNvSpPr>
            <a:spLocks noGrp="1"/>
          </p:cNvSpPr>
          <p:nvPr>
            <p:ph type="ftr" sz="quarter" idx="3"/>
          </p:nvPr>
        </p:nvSpPr>
        <p:spPr>
          <a:xfrm>
            <a:off x="4920617" y="35039383"/>
            <a:ext cx="4560570" cy="2012752"/>
          </a:xfrm>
          <a:prstGeom prst="rect">
            <a:avLst/>
          </a:prstGeom>
        </p:spPr>
        <p:txBody>
          <a:bodyPr vert="horz" lIns="132587" tIns="66293" rIns="132587" bIns="66293" rtlCol="0" anchor="ctr"/>
          <a:lstStyle>
            <a:lvl1pPr algn="ctr">
              <a:defRPr sz="18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321290" y="35039383"/>
            <a:ext cx="3360420" cy="2012752"/>
          </a:xfrm>
          <a:prstGeom prst="rect">
            <a:avLst/>
          </a:prstGeom>
        </p:spPr>
        <p:txBody>
          <a:bodyPr vert="horz" lIns="132587" tIns="66293" rIns="132587" bIns="66293" rtlCol="0" anchor="ctr"/>
          <a:lstStyle>
            <a:lvl1pPr algn="r">
              <a:defRPr sz="1800">
                <a:solidFill>
                  <a:schemeClr val="tx1">
                    <a:tint val="75000"/>
                  </a:schemeClr>
                </a:solidFill>
              </a:defRPr>
            </a:lvl1pPr>
          </a:lstStyle>
          <a:p>
            <a:fld id="{EEDBC70D-32F7-439E-89CF-D94718889DA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5867" rtl="0" eaLnBrk="1" latinLnBrk="0" hangingPunct="1">
        <a:spcBef>
          <a:spcPct val="0"/>
        </a:spcBef>
        <a:buNone/>
        <a:defRPr sz="6400" kern="1200">
          <a:solidFill>
            <a:schemeClr val="tx1"/>
          </a:solidFill>
          <a:latin typeface="+mj-lt"/>
          <a:ea typeface="+mj-ea"/>
          <a:cs typeface="+mj-cs"/>
        </a:defRPr>
      </a:lvl1pPr>
    </p:titleStyle>
    <p:bodyStyle>
      <a:lvl1pPr marL="497200" indent="-497200" algn="l" defTabSz="1325867"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77266" indent="-414334" algn="l" defTabSz="1325867"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57334" indent="-331467" algn="l" defTabSz="1325867" rtl="0" eaLnBrk="1" latinLnBrk="0" hangingPunct="1">
        <a:spcBef>
          <a:spcPct val="20000"/>
        </a:spcBef>
        <a:buFont typeface="Arial" pitchFamily="34" charset="0"/>
        <a:buChar char="•"/>
        <a:defRPr sz="3500" kern="1200">
          <a:solidFill>
            <a:schemeClr val="tx1"/>
          </a:solidFill>
          <a:latin typeface="+mn-lt"/>
          <a:ea typeface="+mn-ea"/>
          <a:cs typeface="+mn-cs"/>
        </a:defRPr>
      </a:lvl3pPr>
      <a:lvl4pPr marL="2320267" indent="-331467" algn="l" defTabSz="1325867"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83200" indent="-331467" algn="l" defTabSz="1325867"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646133" indent="-331467" algn="l" defTabSz="1325867"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309067" indent="-331467" algn="l" defTabSz="1325867"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972000" indent="-331467" algn="l" defTabSz="1325867"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634934" indent="-331467" algn="l" defTabSz="1325867"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25867" rtl="0" eaLnBrk="1" latinLnBrk="0" hangingPunct="1">
        <a:defRPr sz="2600" kern="1200">
          <a:solidFill>
            <a:schemeClr val="tx1"/>
          </a:solidFill>
          <a:latin typeface="+mn-lt"/>
          <a:ea typeface="+mn-ea"/>
          <a:cs typeface="+mn-cs"/>
        </a:defRPr>
      </a:lvl1pPr>
      <a:lvl2pPr marL="662933" algn="l" defTabSz="1325867" rtl="0" eaLnBrk="1" latinLnBrk="0" hangingPunct="1">
        <a:defRPr sz="2600" kern="1200">
          <a:solidFill>
            <a:schemeClr val="tx1"/>
          </a:solidFill>
          <a:latin typeface="+mn-lt"/>
          <a:ea typeface="+mn-ea"/>
          <a:cs typeface="+mn-cs"/>
        </a:defRPr>
      </a:lvl2pPr>
      <a:lvl3pPr marL="1325867" algn="l" defTabSz="1325867" rtl="0" eaLnBrk="1" latinLnBrk="0" hangingPunct="1">
        <a:defRPr sz="2600" kern="1200">
          <a:solidFill>
            <a:schemeClr val="tx1"/>
          </a:solidFill>
          <a:latin typeface="+mn-lt"/>
          <a:ea typeface="+mn-ea"/>
          <a:cs typeface="+mn-cs"/>
        </a:defRPr>
      </a:lvl3pPr>
      <a:lvl4pPr marL="1988800" algn="l" defTabSz="1325867" rtl="0" eaLnBrk="1" latinLnBrk="0" hangingPunct="1">
        <a:defRPr sz="2600" kern="1200">
          <a:solidFill>
            <a:schemeClr val="tx1"/>
          </a:solidFill>
          <a:latin typeface="+mn-lt"/>
          <a:ea typeface="+mn-ea"/>
          <a:cs typeface="+mn-cs"/>
        </a:defRPr>
      </a:lvl4pPr>
      <a:lvl5pPr marL="2651733" algn="l" defTabSz="1325867" rtl="0" eaLnBrk="1" latinLnBrk="0" hangingPunct="1">
        <a:defRPr sz="2600" kern="1200">
          <a:solidFill>
            <a:schemeClr val="tx1"/>
          </a:solidFill>
          <a:latin typeface="+mn-lt"/>
          <a:ea typeface="+mn-ea"/>
          <a:cs typeface="+mn-cs"/>
        </a:defRPr>
      </a:lvl5pPr>
      <a:lvl6pPr marL="3314667" algn="l" defTabSz="1325867" rtl="0" eaLnBrk="1" latinLnBrk="0" hangingPunct="1">
        <a:defRPr sz="2600" kern="1200">
          <a:solidFill>
            <a:schemeClr val="tx1"/>
          </a:solidFill>
          <a:latin typeface="+mn-lt"/>
          <a:ea typeface="+mn-ea"/>
          <a:cs typeface="+mn-cs"/>
        </a:defRPr>
      </a:lvl6pPr>
      <a:lvl7pPr marL="3977600" algn="l" defTabSz="1325867" rtl="0" eaLnBrk="1" latinLnBrk="0" hangingPunct="1">
        <a:defRPr sz="2600" kern="1200">
          <a:solidFill>
            <a:schemeClr val="tx1"/>
          </a:solidFill>
          <a:latin typeface="+mn-lt"/>
          <a:ea typeface="+mn-ea"/>
          <a:cs typeface="+mn-cs"/>
        </a:defRPr>
      </a:lvl7pPr>
      <a:lvl8pPr marL="4640534" algn="l" defTabSz="1325867" rtl="0" eaLnBrk="1" latinLnBrk="0" hangingPunct="1">
        <a:defRPr sz="2600" kern="1200">
          <a:solidFill>
            <a:schemeClr val="tx1"/>
          </a:solidFill>
          <a:latin typeface="+mn-lt"/>
          <a:ea typeface="+mn-ea"/>
          <a:cs typeface="+mn-cs"/>
        </a:defRPr>
      </a:lvl8pPr>
      <a:lvl9pPr marL="5303467" algn="l" defTabSz="1325867"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improvement.nhs.uk/resources/gnbsi-evidence-and-further-resources/" TargetMode="External"/><Relationship Id="rId13" Type="http://schemas.openxmlformats.org/officeDocument/2006/relationships/image" Target="http://wholesale.wfplastic.com.au/assets/full/APRONS.jpg" TargetMode="External"/><Relationship Id="rId3" Type="http://schemas.openxmlformats.org/officeDocument/2006/relationships/image" Target="../media/image4.png"/><Relationship Id="rId7" Type="http://schemas.openxmlformats.org/officeDocument/2006/relationships/hyperlink" Target="https://www.gov.uk/government/collections/escherichia-coli-e-coli-guidance-data-and-analysis" TargetMode="External"/><Relationship Id="rId12" Type="http://schemas.openxmlformats.org/officeDocument/2006/relationships/image" Target="../media/image7.jpeg"/><Relationship Id="rId17"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9.tiff"/><Relationship Id="rId1" Type="http://schemas.openxmlformats.org/officeDocument/2006/relationships/slideLayout" Target="../slideLayouts/slideLayout6.xml"/><Relationship Id="rId6" Type="http://schemas.openxmlformats.org/officeDocument/2006/relationships/hyperlink" Target="http://www.nipcm.hps.scot.nhs.uk/media/1437/2019-02-11-aide-memoire-for-levels-of-personal-protective-equipment-ppe-for-healthcare-workers-for-patient-care.pdf" TargetMode="External"/><Relationship Id="rId11" Type="http://schemas.openxmlformats.org/officeDocument/2006/relationships/image" Target="../media/image6.png"/><Relationship Id="rId5" Type="http://schemas.openxmlformats.org/officeDocument/2006/relationships/hyperlink" Target="https://www.gov.uk/guidance/high-consequence-infectious-diseases-hcid" TargetMode="External"/><Relationship Id="rId15" Type="http://schemas.openxmlformats.org/officeDocument/2006/relationships/image" Target="https://image.slideserve.com/392757/transmission-based-precautions-used-in-addition-to-standard-precautions-l.jpg" TargetMode="External"/><Relationship Id="rId10" Type="http://schemas.openxmlformats.org/officeDocument/2006/relationships/hyperlink" Target="https://assets.publishing.service.gov.uk/government/uploads/system/uploads/attachment_data/file/92335/Framework_of_actions_to_contain_CPE.pdf" TargetMode="External"/><Relationship Id="rId4" Type="http://schemas.openxmlformats.org/officeDocument/2006/relationships/hyperlink" Target="http://www.nipcm.scot.nhs.uk/chapter-2-transmission-based-precautions-tbps/" TargetMode="External"/><Relationship Id="rId9" Type="http://schemas.openxmlformats.org/officeDocument/2006/relationships/image" Target="../media/image5.jpg"/><Relationship Id="rId1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8828E6"/>
            </a:gs>
            <a:gs pos="8000">
              <a:schemeClr val="bg1"/>
            </a:gs>
          </a:gsLst>
          <a:lin ang="10800000" scaled="1"/>
          <a:tileRect/>
        </a:gradFill>
        <a:effectLst/>
      </p:bgPr>
    </p:bg>
    <p:spTree>
      <p:nvGrpSpPr>
        <p:cNvPr id="1" name=""/>
        <p:cNvGrpSpPr/>
        <p:nvPr/>
      </p:nvGrpSpPr>
      <p:grpSpPr>
        <a:xfrm>
          <a:off x="0" y="0"/>
          <a:ext cx="0" cy="0"/>
          <a:chOff x="0" y="0"/>
          <a:chExt cx="0" cy="0"/>
        </a:xfrm>
      </p:grpSpPr>
      <p:sp>
        <p:nvSpPr>
          <p:cNvPr id="9" name="Title 1">
            <a:extLst>
              <a:ext uri="{FF2B5EF4-FFF2-40B4-BE49-F238E27FC236}">
                <a16:creationId xmlns="" xmlns:a16="http://schemas.microsoft.com/office/drawing/2014/main" id="{02C1F24C-16A9-4F4A-8D9C-E56DDE4DDAF9}"/>
              </a:ext>
            </a:extLst>
          </p:cNvPr>
          <p:cNvSpPr>
            <a:spLocks noGrp="1"/>
          </p:cNvSpPr>
          <p:nvPr>
            <p:ph type="title"/>
          </p:nvPr>
        </p:nvSpPr>
        <p:spPr>
          <a:xfrm>
            <a:off x="204365" y="86125"/>
            <a:ext cx="10905628" cy="1091087"/>
          </a:xfrm>
          <a:solidFill>
            <a:schemeClr val="accent4">
              <a:lumMod val="40000"/>
              <a:lumOff val="60000"/>
              <a:alpha val="0"/>
            </a:schemeClr>
          </a:solidFill>
          <a:ln w="12700">
            <a:solidFill>
              <a:srgbClr val="0070C0"/>
            </a:solidFill>
          </a:ln>
        </p:spPr>
        <p:txBody>
          <a:bodyPr>
            <a:noAutofit/>
          </a:bodyPr>
          <a:lstStyle/>
          <a:p>
            <a:r>
              <a:rPr lang="en-GB" sz="4400" b="1" dirty="0">
                <a:solidFill>
                  <a:srgbClr val="551A9D"/>
                </a:solidFill>
              </a:rPr>
              <a:t>Infection Prevention and Control 2.</a:t>
            </a:r>
            <a:br>
              <a:rPr lang="en-GB" sz="4400" b="1" dirty="0">
                <a:solidFill>
                  <a:srgbClr val="551A9D"/>
                </a:solidFill>
              </a:rPr>
            </a:br>
            <a:r>
              <a:rPr lang="en-GB" sz="3600" b="1" dirty="0">
                <a:solidFill>
                  <a:srgbClr val="551A9D"/>
                </a:solidFill>
              </a:rPr>
              <a:t>(Clinical Staff). </a:t>
            </a:r>
          </a:p>
        </p:txBody>
      </p:sp>
      <p:pic>
        <p:nvPicPr>
          <p:cNvPr id="10" name="Picture 9" descr="A close up of a logo&#10;&#10;Description automatically generated">
            <a:extLst>
              <a:ext uri="{FF2B5EF4-FFF2-40B4-BE49-F238E27FC236}">
                <a16:creationId xmlns="" xmlns:a16="http://schemas.microsoft.com/office/drawing/2014/main" id="{E7465042-4439-4A4C-B196-370AE1F89A3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2197655" y="200787"/>
            <a:ext cx="1988021" cy="861761"/>
          </a:xfrm>
          <a:prstGeom prst="rect">
            <a:avLst/>
          </a:prstGeom>
          <a:noFill/>
          <a:ln w="38100">
            <a:solidFill>
              <a:srgbClr val="0070C0"/>
            </a:solidFill>
          </a:ln>
        </p:spPr>
      </p:pic>
      <p:sp>
        <p:nvSpPr>
          <p:cNvPr id="36" name="Rounded Rectangle 35">
            <a:extLst>
              <a:ext uri="{FF2B5EF4-FFF2-40B4-BE49-F238E27FC236}">
                <a16:creationId xmlns="" xmlns:a16="http://schemas.microsoft.com/office/drawing/2014/main" id="{FCB9E532-D345-F046-B66E-ACC7A3CB5FE3}"/>
              </a:ext>
            </a:extLst>
          </p:cNvPr>
          <p:cNvSpPr/>
          <p:nvPr/>
        </p:nvSpPr>
        <p:spPr>
          <a:xfrm>
            <a:off x="7305080" y="5807238"/>
            <a:ext cx="6930195" cy="3830373"/>
          </a:xfrm>
          <a:prstGeom prst="roundRect">
            <a:avLst>
              <a:gd name="adj" fmla="val 11512"/>
            </a:avLst>
          </a:prstGeom>
          <a:solidFill>
            <a:schemeClr val="accent5">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noAutofit/>
          </a:bodyPr>
          <a:lstStyle/>
          <a:p>
            <a:pPr algn="ctr"/>
            <a:r>
              <a:rPr lang="en-GB" sz="1600" b="1" dirty="0">
                <a:solidFill>
                  <a:srgbClr val="0070C0"/>
                </a:solidFill>
                <a:cs typeface="Arial" panose="020B0604020202020204" pitchFamily="34" charset="0"/>
              </a:rPr>
              <a:t>Droplet Precautions</a:t>
            </a:r>
          </a:p>
          <a:p>
            <a:pPr algn="just"/>
            <a:r>
              <a:rPr lang="en-GB" sz="1500" dirty="0">
                <a:solidFill>
                  <a:schemeClr val="tx1"/>
                </a:solidFill>
                <a:cs typeface="Arial" panose="020B0604020202020204" pitchFamily="34" charset="0"/>
              </a:rPr>
              <a:t>If droplet precautions are required, contact precautions will already be in place. Additional PPE/precautions include:</a:t>
            </a:r>
            <a:endParaRPr lang="en-GB" sz="1000" dirty="0">
              <a:solidFill>
                <a:schemeClr val="tx1"/>
              </a:solidFill>
              <a:cs typeface="Arial" panose="020B0604020202020204" pitchFamily="34" charset="0"/>
            </a:endParaRPr>
          </a:p>
          <a:p>
            <a:pPr algn="just"/>
            <a:r>
              <a:rPr lang="en-GB" sz="1500" b="1" dirty="0">
                <a:solidFill>
                  <a:srgbClr val="0070C0"/>
                </a:solidFill>
                <a:cs typeface="Arial" panose="020B0604020202020204" pitchFamily="34" charset="0"/>
              </a:rPr>
              <a:t>Disposable apron. </a:t>
            </a:r>
            <a:r>
              <a:rPr lang="en-GB" sz="1500" b="1" dirty="0">
                <a:solidFill>
                  <a:schemeClr val="tx1"/>
                </a:solidFill>
                <a:cs typeface="Arial" panose="020B0604020202020204" pitchFamily="34" charset="0"/>
              </a:rPr>
              <a:t>I</a:t>
            </a:r>
            <a:r>
              <a:rPr lang="en-GB" sz="1500" dirty="0">
                <a:solidFill>
                  <a:schemeClr val="tx1"/>
                </a:solidFill>
                <a:cs typeface="Arial" panose="020B0604020202020204" pitchFamily="34" charset="0"/>
              </a:rPr>
              <a:t>f </a:t>
            </a:r>
            <a:r>
              <a:rPr lang="en-GB" sz="1500" dirty="0" smtClean="0">
                <a:solidFill>
                  <a:schemeClr val="tx1"/>
                </a:solidFill>
                <a:cs typeface="Arial" panose="020B0604020202020204" pitchFamily="34" charset="0"/>
              </a:rPr>
              <a:t>an apron is insufficient </a:t>
            </a:r>
            <a:r>
              <a:rPr lang="en-GB" sz="1500" dirty="0">
                <a:solidFill>
                  <a:schemeClr val="tx1"/>
                </a:solidFill>
                <a:cs typeface="Arial" panose="020B0604020202020204" pitchFamily="34" charset="0"/>
              </a:rPr>
              <a:t>for the procedure(s) being undertaken, then a </a:t>
            </a:r>
            <a:r>
              <a:rPr lang="en-GB" sz="1500" b="1" dirty="0">
                <a:solidFill>
                  <a:schemeClr val="tx1"/>
                </a:solidFill>
                <a:cs typeface="Arial" panose="020B0604020202020204" pitchFamily="34" charset="0"/>
              </a:rPr>
              <a:t>fluid resistant disposable gown </a:t>
            </a:r>
            <a:r>
              <a:rPr lang="en-GB" sz="1500" dirty="0">
                <a:solidFill>
                  <a:schemeClr val="tx1"/>
                </a:solidFill>
                <a:cs typeface="Arial" panose="020B0604020202020204" pitchFamily="34" charset="0"/>
              </a:rPr>
              <a:t>is required.</a:t>
            </a:r>
          </a:p>
          <a:p>
            <a:pPr algn="just"/>
            <a:endParaRPr lang="en-GB" sz="1000" dirty="0">
              <a:solidFill>
                <a:schemeClr val="tx1"/>
              </a:solidFill>
              <a:cs typeface="Arial" panose="020B0604020202020204" pitchFamily="34" charset="0"/>
            </a:endParaRPr>
          </a:p>
          <a:p>
            <a:pPr algn="just"/>
            <a:r>
              <a:rPr lang="en-GB" sz="1500" b="1" dirty="0">
                <a:solidFill>
                  <a:srgbClr val="0070C0"/>
                </a:solidFill>
                <a:cs typeface="Arial" panose="020B0604020202020204" pitchFamily="34" charset="0"/>
              </a:rPr>
              <a:t>Fluid resistant surgical face mask with eye protection/full face visor </a:t>
            </a:r>
          </a:p>
          <a:p>
            <a:pPr algn="just"/>
            <a:endParaRPr lang="en-GB" sz="1000" dirty="0">
              <a:solidFill>
                <a:schemeClr val="tx1"/>
              </a:solidFill>
              <a:cs typeface="Arial" panose="020B0604020202020204" pitchFamily="34" charset="0"/>
            </a:endParaRPr>
          </a:p>
          <a:p>
            <a:pPr marL="38100" algn="just"/>
            <a:r>
              <a:rPr lang="en-GB" sz="1500" b="1" dirty="0">
                <a:solidFill>
                  <a:srgbClr val="0070C0"/>
                </a:solidFill>
                <a:cs typeface="Arial" panose="020B0604020202020204" pitchFamily="34" charset="0"/>
              </a:rPr>
              <a:t>FFP3mask/respirator mask/power respirator hood </a:t>
            </a:r>
            <a:r>
              <a:rPr lang="en-GB" sz="1500" dirty="0">
                <a:solidFill>
                  <a:schemeClr val="tx1"/>
                </a:solidFill>
                <a:cs typeface="Arial" panose="020B0604020202020204" pitchFamily="34" charset="0"/>
              </a:rPr>
              <a:t>(Person needs to be fit tested initially and fit checked every time FFP3 mask is used) if </a:t>
            </a:r>
            <a:r>
              <a:rPr lang="en-GB" sz="1500" b="1" dirty="0">
                <a:solidFill>
                  <a:schemeClr val="tx1"/>
                </a:solidFill>
                <a:cs typeface="Arial" panose="020B0604020202020204" pitchFamily="34" charset="0"/>
              </a:rPr>
              <a:t>aerosol generating procedures</a:t>
            </a:r>
            <a:r>
              <a:rPr lang="en-GB" sz="1500" dirty="0">
                <a:solidFill>
                  <a:schemeClr val="tx1"/>
                </a:solidFill>
                <a:cs typeface="Arial" panose="020B0604020202020204" pitchFamily="34" charset="0"/>
              </a:rPr>
              <a:t> (AGPs) are anticipated as they can produce droplets &lt;5 microns. AGPs should be performed in well ventilated rooms and only healthcare workers that need to be present should be in the room. </a:t>
            </a:r>
          </a:p>
          <a:p>
            <a:pPr marL="38100" algn="just"/>
            <a:r>
              <a:rPr lang="en-GB" sz="1500" dirty="0">
                <a:solidFill>
                  <a:schemeClr val="tx1"/>
                </a:solidFill>
                <a:cs typeface="Arial" panose="020B0604020202020204" pitchFamily="34" charset="0"/>
              </a:rPr>
              <a:t>AGPs include open suctioning, intubation/extubation, bronchoscopy, some dental procedures involving drills and other procedures. For further information on AGPs please see BTHFT intranet.</a:t>
            </a:r>
            <a:r>
              <a:rPr lang="en-GB" sz="1600" dirty="0">
                <a:solidFill>
                  <a:schemeClr val="tx1"/>
                </a:solidFill>
                <a:cs typeface="Arial" panose="020B0604020202020204" pitchFamily="34" charset="0"/>
              </a:rPr>
              <a:t>  </a:t>
            </a:r>
            <a:endParaRPr lang="en-GB" sz="1600" b="1" dirty="0">
              <a:solidFill>
                <a:schemeClr val="tx1"/>
              </a:solidFill>
              <a:cs typeface="Arial" panose="020B0604020202020204" pitchFamily="34" charset="0"/>
            </a:endParaRPr>
          </a:p>
        </p:txBody>
      </p:sp>
      <p:sp>
        <p:nvSpPr>
          <p:cNvPr id="53" name="Rounded Rectangle 52">
            <a:extLst>
              <a:ext uri="{FF2B5EF4-FFF2-40B4-BE49-F238E27FC236}">
                <a16:creationId xmlns="" xmlns:a16="http://schemas.microsoft.com/office/drawing/2014/main" id="{61FD576C-A8C3-5C42-9B85-A5A0DD93F042}"/>
              </a:ext>
            </a:extLst>
          </p:cNvPr>
          <p:cNvSpPr/>
          <p:nvPr/>
        </p:nvSpPr>
        <p:spPr>
          <a:xfrm>
            <a:off x="197683" y="5807934"/>
            <a:ext cx="6861795" cy="3830373"/>
          </a:xfrm>
          <a:prstGeom prst="roundRect">
            <a:avLst>
              <a:gd name="adj" fmla="val 11512"/>
            </a:avLst>
          </a:prstGeom>
          <a:solidFill>
            <a:schemeClr val="accent5">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normAutofit/>
          </a:bodyPr>
          <a:lstStyle/>
          <a:p>
            <a:pPr algn="ctr"/>
            <a:r>
              <a:rPr lang="en-GB" sz="2400" b="1" dirty="0">
                <a:solidFill>
                  <a:srgbClr val="0070C0"/>
                </a:solidFill>
                <a:latin typeface="Arial" panose="020B0604020202020204" pitchFamily="34" charset="0"/>
                <a:cs typeface="Arial" panose="020B0604020202020204" pitchFamily="34" charset="0"/>
              </a:rPr>
              <a:t>Contact Precautions</a:t>
            </a:r>
          </a:p>
          <a:p>
            <a:endParaRPr lang="en-GB" sz="1600" b="1" dirty="0">
              <a:solidFill>
                <a:schemeClr val="tx1"/>
              </a:solidFill>
              <a:latin typeface="Arial" panose="020B0604020202020204" pitchFamily="34" charset="0"/>
              <a:cs typeface="Arial" panose="020B0604020202020204" pitchFamily="34" charset="0"/>
            </a:endParaRPr>
          </a:p>
          <a:p>
            <a:pPr algn="ctr"/>
            <a:endParaRPr lang="en-GB" sz="1600" b="1" dirty="0">
              <a:solidFill>
                <a:schemeClr val="tx1"/>
              </a:solidFill>
              <a:latin typeface="Arial" panose="020B0604020202020204" pitchFamily="34" charset="0"/>
              <a:cs typeface="Arial" panose="020B0604020202020204" pitchFamily="34" charset="0"/>
            </a:endParaRPr>
          </a:p>
        </p:txBody>
      </p:sp>
      <p:sp>
        <p:nvSpPr>
          <p:cNvPr id="70" name="Rounded Rectangle 69">
            <a:extLst>
              <a:ext uri="{FF2B5EF4-FFF2-40B4-BE49-F238E27FC236}">
                <a16:creationId xmlns="" xmlns:a16="http://schemas.microsoft.com/office/drawing/2014/main" id="{3EB37297-715B-1648-B7E5-756D97160922}"/>
              </a:ext>
            </a:extLst>
          </p:cNvPr>
          <p:cNvSpPr/>
          <p:nvPr/>
        </p:nvSpPr>
        <p:spPr>
          <a:xfrm>
            <a:off x="204365" y="4442404"/>
            <a:ext cx="14030910" cy="1225935"/>
          </a:xfrm>
          <a:prstGeom prst="roundRect">
            <a:avLst>
              <a:gd name="adj" fmla="val 11512"/>
            </a:avLst>
          </a:prstGeom>
          <a:solidFill>
            <a:schemeClr val="accent5">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noAutofit/>
          </a:bodyPr>
          <a:lstStyle/>
          <a:p>
            <a:pPr algn="ctr"/>
            <a:r>
              <a:rPr lang="en-GB" sz="2400" b="1" dirty="0">
                <a:solidFill>
                  <a:srgbClr val="0070C0"/>
                </a:solidFill>
                <a:latin typeface="Arial" panose="020B0604020202020204" pitchFamily="34" charset="0"/>
                <a:cs typeface="Arial" panose="020B0604020202020204" pitchFamily="34" charset="0"/>
              </a:rPr>
              <a:t>Transmission Based Precautions (TBP’s)</a:t>
            </a:r>
          </a:p>
          <a:p>
            <a:pPr algn="ctr"/>
            <a:r>
              <a:rPr lang="en-GB" sz="1600" dirty="0">
                <a:solidFill>
                  <a:schemeClr val="tx1"/>
                </a:solidFill>
                <a:cs typeface="Arial" panose="020B0604020202020204" pitchFamily="34" charset="0"/>
              </a:rPr>
              <a:t>TBPs are </a:t>
            </a:r>
            <a:r>
              <a:rPr lang="en-GB" sz="1600" b="1" dirty="0">
                <a:solidFill>
                  <a:schemeClr val="tx1"/>
                </a:solidFill>
                <a:cs typeface="Arial" panose="020B0604020202020204" pitchFamily="34" charset="0"/>
              </a:rPr>
              <a:t>additional measures </a:t>
            </a:r>
            <a:r>
              <a:rPr lang="en-GB" sz="1600" dirty="0">
                <a:solidFill>
                  <a:schemeClr val="tx1"/>
                </a:solidFill>
                <a:cs typeface="Arial" panose="020B0604020202020204" pitchFamily="34" charset="0"/>
              </a:rPr>
              <a:t>that are undertaken when there is a </a:t>
            </a:r>
            <a:r>
              <a:rPr lang="en-GB" sz="1600" b="1" dirty="0">
                <a:solidFill>
                  <a:schemeClr val="tx1"/>
                </a:solidFill>
                <a:cs typeface="Arial" panose="020B0604020202020204" pitchFamily="34" charset="0"/>
              </a:rPr>
              <a:t>known/suspected risk </a:t>
            </a:r>
            <a:r>
              <a:rPr lang="en-GB" sz="1600" dirty="0">
                <a:solidFill>
                  <a:schemeClr val="tx1"/>
                </a:solidFill>
                <a:cs typeface="Arial" panose="020B0604020202020204" pitchFamily="34" charset="0"/>
              </a:rPr>
              <a:t>of an infectious agent/illness (HPS, 2020). </a:t>
            </a:r>
          </a:p>
          <a:p>
            <a:pPr algn="just"/>
            <a:endParaRPr lang="en-GB" sz="1600" dirty="0">
              <a:solidFill>
                <a:schemeClr val="tx1"/>
              </a:solidFill>
              <a:cs typeface="Arial" panose="020B0604020202020204" pitchFamily="34" charset="0"/>
            </a:endParaRPr>
          </a:p>
          <a:p>
            <a:pPr algn="r"/>
            <a:r>
              <a:rPr lang="en-GB" sz="1000" b="1" dirty="0">
                <a:solidFill>
                  <a:schemeClr val="tx1"/>
                </a:solidFill>
                <a:cs typeface="Arial" panose="020B0604020202020204" pitchFamily="34" charset="0"/>
              </a:rPr>
              <a:t>HPS(2020). </a:t>
            </a:r>
            <a:r>
              <a:rPr lang="en-GB" sz="1000" b="1" i="1" dirty="0">
                <a:solidFill>
                  <a:schemeClr val="tx1"/>
                </a:solidFill>
                <a:cs typeface="Arial" panose="020B0604020202020204" pitchFamily="34" charset="0"/>
              </a:rPr>
              <a:t>National Infection Control Manual. Chapter 2 Transmission based precautions. </a:t>
            </a:r>
            <a:r>
              <a:rPr lang="en-GB" sz="1000" b="1" dirty="0">
                <a:solidFill>
                  <a:schemeClr val="tx1"/>
                </a:solidFill>
                <a:cs typeface="Arial" panose="020B0604020202020204" pitchFamily="34" charset="0"/>
              </a:rPr>
              <a:t>Downloaded </a:t>
            </a:r>
            <a:r>
              <a:rPr lang="en-GB" sz="1000" dirty="0">
                <a:solidFill>
                  <a:schemeClr val="tx1"/>
                </a:solidFill>
                <a:hlinkClick r:id="rId4">
                  <a:extLst>
                    <a:ext uri="{A12FA001-AC4F-418D-AE19-62706E023703}">
                      <ahyp:hlinkClr xmlns="" xmlns:ahyp="http://schemas.microsoft.com/office/drawing/2018/hyperlinkcolor" val="tx"/>
                    </a:ext>
                  </a:extLst>
                </a:hlinkClick>
              </a:rPr>
              <a:t>http://www.nipcm.</a:t>
            </a:r>
            <a:r>
              <a:rPr lang="en-GB" sz="1000" dirty="0">
                <a:solidFill>
                  <a:srgbClr val="0000FF"/>
                </a:solidFill>
                <a:hlinkClick r:id="rId4">
                  <a:extLst>
                    <a:ext uri="{A12FA001-AC4F-418D-AE19-62706E023703}">
                      <ahyp:hlinkClr xmlns="" xmlns:ahyp="http://schemas.microsoft.com/office/drawing/2018/hyperlinkcolor" val="tx"/>
                    </a:ext>
                  </a:extLst>
                </a:hlinkClick>
              </a:rPr>
              <a:t>scot.nhs.uk/chapter-2-transmission-based-precautions-tbps/</a:t>
            </a:r>
            <a:endParaRPr lang="en-GB" sz="1000" b="1" dirty="0">
              <a:cs typeface="Arial" panose="020B0604020202020204" pitchFamily="34" charset="0"/>
            </a:endParaRPr>
          </a:p>
          <a:p>
            <a:pPr algn="ctr"/>
            <a:endParaRPr lang="en-GB" sz="1600" b="1" dirty="0">
              <a:solidFill>
                <a:srgbClr val="0070C0"/>
              </a:solidFill>
              <a:latin typeface="Arial" panose="020B0604020202020204" pitchFamily="34" charset="0"/>
              <a:cs typeface="Arial" panose="020B0604020202020204" pitchFamily="34" charset="0"/>
            </a:endParaRPr>
          </a:p>
          <a:p>
            <a:pPr algn="ctr"/>
            <a:endParaRPr lang="en-GB" sz="2400" b="1" dirty="0">
              <a:solidFill>
                <a:schemeClr val="tx1"/>
              </a:solidFill>
              <a:latin typeface="Arial" panose="020B0604020202020204" pitchFamily="34" charset="0"/>
              <a:cs typeface="Arial" panose="020B0604020202020204" pitchFamily="34" charset="0"/>
            </a:endParaRPr>
          </a:p>
          <a:p>
            <a:pPr algn="ctr"/>
            <a:endParaRPr lang="en-GB" sz="2400" b="1" dirty="0">
              <a:solidFill>
                <a:schemeClr val="tx1"/>
              </a:solidFill>
              <a:latin typeface="Arial" panose="020B0604020202020204" pitchFamily="34" charset="0"/>
              <a:cs typeface="Arial" panose="020B0604020202020204" pitchFamily="34" charset="0"/>
            </a:endParaRPr>
          </a:p>
        </p:txBody>
      </p:sp>
      <p:sp>
        <p:nvSpPr>
          <p:cNvPr id="71" name="Rounded Rectangle 70">
            <a:extLst>
              <a:ext uri="{FF2B5EF4-FFF2-40B4-BE49-F238E27FC236}">
                <a16:creationId xmlns="" xmlns:a16="http://schemas.microsoft.com/office/drawing/2014/main" id="{109A2E14-23F9-354E-A61D-1B134B01C28A}"/>
              </a:ext>
            </a:extLst>
          </p:cNvPr>
          <p:cNvSpPr/>
          <p:nvPr/>
        </p:nvSpPr>
        <p:spPr>
          <a:xfrm>
            <a:off x="197535" y="9799268"/>
            <a:ext cx="14037740" cy="2668745"/>
          </a:xfrm>
          <a:prstGeom prst="roundRect">
            <a:avLst>
              <a:gd name="adj" fmla="val 11512"/>
            </a:avLst>
          </a:prstGeom>
          <a:solidFill>
            <a:schemeClr val="accent5">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normAutofit fontScale="92500" lnSpcReduction="20000"/>
          </a:bodyPr>
          <a:lstStyle/>
          <a:p>
            <a:pPr algn="ctr"/>
            <a:r>
              <a:rPr lang="en-GB" sz="1900" b="1" dirty="0">
                <a:solidFill>
                  <a:srgbClr val="0070C0"/>
                </a:solidFill>
                <a:latin typeface="Arial" panose="020B0604020202020204" pitchFamily="34" charset="0"/>
                <a:cs typeface="Arial" panose="020B0604020202020204" pitchFamily="34" charset="0"/>
              </a:rPr>
              <a:t>Airborne Precautions</a:t>
            </a:r>
          </a:p>
          <a:p>
            <a:r>
              <a:rPr lang="en-GB" sz="1700" dirty="0">
                <a:solidFill>
                  <a:schemeClr val="tx1"/>
                </a:solidFill>
                <a:cs typeface="Arial" panose="020B0604020202020204" pitchFamily="34" charset="0"/>
              </a:rPr>
              <a:t>If airborne precautions are required </a:t>
            </a:r>
            <a:r>
              <a:rPr lang="en-GB" sz="1700" b="1" dirty="0">
                <a:solidFill>
                  <a:schemeClr val="tx1"/>
                </a:solidFill>
                <a:cs typeface="Arial" panose="020B0604020202020204" pitchFamily="34" charset="0"/>
              </a:rPr>
              <a:t>contact and droplet </a:t>
            </a:r>
            <a:r>
              <a:rPr lang="en-GB" sz="1700" dirty="0">
                <a:solidFill>
                  <a:schemeClr val="tx1"/>
                </a:solidFill>
                <a:cs typeface="Arial" panose="020B0604020202020204" pitchFamily="34" charset="0"/>
              </a:rPr>
              <a:t>precautions will already be in place. Additional PPE/Precautions include:</a:t>
            </a:r>
          </a:p>
          <a:p>
            <a:r>
              <a:rPr lang="en-GB" sz="1700" b="1" dirty="0">
                <a:solidFill>
                  <a:srgbClr val="FF0000"/>
                </a:solidFill>
                <a:cs typeface="Arial" panose="020B0604020202020204" pitchFamily="34" charset="0"/>
              </a:rPr>
              <a:t>Disposable gown/ Full fluid resistant disposable gown </a:t>
            </a:r>
            <a:endParaRPr lang="en-GB" sz="1700" dirty="0">
              <a:solidFill>
                <a:srgbClr val="FF0000"/>
              </a:solidFill>
              <a:cs typeface="Arial" panose="020B0604020202020204" pitchFamily="34" charset="0"/>
            </a:endParaRPr>
          </a:p>
          <a:p>
            <a:r>
              <a:rPr lang="en-GB" sz="1700" b="1" dirty="0">
                <a:solidFill>
                  <a:srgbClr val="FF0000"/>
                </a:solidFill>
                <a:cs typeface="Arial" panose="020B0604020202020204" pitchFamily="34" charset="0"/>
              </a:rPr>
              <a:t>FFP3mask/respirator mask/power hood respirator for entry into the room </a:t>
            </a:r>
            <a:r>
              <a:rPr lang="en-GB" sz="1700" dirty="0">
                <a:solidFill>
                  <a:schemeClr val="tx1"/>
                </a:solidFill>
                <a:cs typeface="Arial" panose="020B0604020202020204" pitchFamily="34" charset="0"/>
              </a:rPr>
              <a:t>(Person needs to be fit tested initially and fit checked every time the mask is used if FFP3 mask)</a:t>
            </a:r>
          </a:p>
          <a:p>
            <a:r>
              <a:rPr lang="en-GB" sz="1700" b="1" dirty="0">
                <a:solidFill>
                  <a:srgbClr val="FF0000"/>
                </a:solidFill>
                <a:cs typeface="Arial" panose="020B0604020202020204" pitchFamily="34" charset="0"/>
              </a:rPr>
              <a:t>Eye protection/Full face visor if FFP3 mask is used </a:t>
            </a:r>
          </a:p>
          <a:p>
            <a:endParaRPr lang="en-GB" sz="1100" b="1" dirty="0">
              <a:solidFill>
                <a:schemeClr val="tx1"/>
              </a:solidFill>
              <a:cs typeface="Arial" panose="020B0604020202020204" pitchFamily="34" charset="0"/>
            </a:endParaRPr>
          </a:p>
          <a:p>
            <a:r>
              <a:rPr lang="en-GB" sz="1700" b="1" dirty="0">
                <a:solidFill>
                  <a:srgbClr val="0070C0"/>
                </a:solidFill>
                <a:cs typeface="Arial" panose="020B0604020202020204" pitchFamily="34" charset="0"/>
              </a:rPr>
              <a:t>Enhanced precautions in addition to TBPs </a:t>
            </a:r>
            <a:r>
              <a:rPr lang="en-GB" sz="1700" dirty="0">
                <a:solidFill>
                  <a:schemeClr val="tx1"/>
                </a:solidFill>
                <a:cs typeface="Arial" panose="020B0604020202020204" pitchFamily="34" charset="0"/>
              </a:rPr>
              <a:t>may be required for novel and emerging infectious diseases such as COVID-19 and High Consequence Infectious Diseases (HCIDs) e.g. Ebola virus, MERS-CoV, SARS; avian influenza. See </a:t>
            </a:r>
            <a:r>
              <a:rPr lang="en-GB" sz="1100" dirty="0">
                <a:hlinkClick r:id="rId5"/>
              </a:rPr>
              <a:t>https://www.gov.uk/guidance/high-consequence-infectious-diseases-hcid</a:t>
            </a:r>
            <a:endParaRPr lang="en-GB" sz="1100" dirty="0">
              <a:solidFill>
                <a:schemeClr val="tx1"/>
              </a:solidFill>
              <a:cs typeface="Arial" panose="020B0604020202020204" pitchFamily="34" charset="0"/>
            </a:endParaRPr>
          </a:p>
          <a:p>
            <a:endParaRPr lang="en-GB" sz="1200" b="1" dirty="0">
              <a:solidFill>
                <a:srgbClr val="0070C0"/>
              </a:solidFill>
              <a:cs typeface="Arial" panose="020B0604020202020204" pitchFamily="34" charset="0"/>
            </a:endParaRPr>
          </a:p>
          <a:p>
            <a:r>
              <a:rPr lang="en-GB" sz="1700" b="1" dirty="0">
                <a:solidFill>
                  <a:srgbClr val="0070C0"/>
                </a:solidFill>
                <a:cs typeface="Arial" panose="020B0604020202020204" pitchFamily="34" charset="0"/>
              </a:rPr>
              <a:t>If enhanced/different precautions are required </a:t>
            </a:r>
            <a:r>
              <a:rPr lang="en-GB" sz="1700" dirty="0">
                <a:solidFill>
                  <a:srgbClr val="0070C0"/>
                </a:solidFill>
                <a:cs typeface="Arial" panose="020B0604020202020204" pitchFamily="34" charset="0"/>
              </a:rPr>
              <a:t> </a:t>
            </a:r>
            <a:r>
              <a:rPr lang="en-GB" sz="1700" dirty="0">
                <a:solidFill>
                  <a:schemeClr val="tx1"/>
                </a:solidFill>
                <a:cs typeface="Arial" panose="020B0604020202020204" pitchFamily="34" charset="0"/>
              </a:rPr>
              <a:t>in addition to TBPs staff will be informed at the time ( e.g. COVID-19). Please see Banner 3 (Outbreaks and Infectious Diseases). Health Protection Scotland (HPS) also has a useful link on enhanced precautions but these may vary depending on the infectious disease. See </a:t>
            </a:r>
            <a:r>
              <a:rPr lang="en-GB" sz="1200" u="sng" dirty="0">
                <a:hlinkClick r:id="rId6"/>
              </a:rPr>
              <a:t>http://www.nipcm.hps.scot.nhs.uk/media/1437/2019-02-11-aide-memoire-for-levels-of-personal-protective-equipment-ppe-for-healthcare-workers-for-patient-care.pdf</a:t>
            </a:r>
            <a:r>
              <a:rPr lang="en-GB" sz="1200" dirty="0">
                <a:solidFill>
                  <a:schemeClr val="tx1"/>
                </a:solidFill>
                <a:latin typeface="Arial" panose="020B0604020202020204" pitchFamily="34" charset="0"/>
                <a:cs typeface="Arial" panose="020B0604020202020204" pitchFamily="34" charset="0"/>
              </a:rPr>
              <a:t> . </a:t>
            </a:r>
          </a:p>
        </p:txBody>
      </p:sp>
      <p:sp>
        <p:nvSpPr>
          <p:cNvPr id="13" name="Rounded Rectangle 12">
            <a:extLst>
              <a:ext uri="{FF2B5EF4-FFF2-40B4-BE49-F238E27FC236}">
                <a16:creationId xmlns="" xmlns:a16="http://schemas.microsoft.com/office/drawing/2014/main" id="{A033BC00-233B-D343-97A0-5E546233CBED}"/>
              </a:ext>
            </a:extLst>
          </p:cNvPr>
          <p:cNvSpPr/>
          <p:nvPr/>
        </p:nvSpPr>
        <p:spPr>
          <a:xfrm>
            <a:off x="5039392" y="18567901"/>
            <a:ext cx="4354025" cy="8039317"/>
          </a:xfrm>
          <a:prstGeom prst="roundRect">
            <a:avLst>
              <a:gd name="adj" fmla="val 11512"/>
            </a:avLst>
          </a:prstGeom>
          <a:solidFill>
            <a:schemeClr val="accent4">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noAutofit/>
          </a:bodyPr>
          <a:lstStyle/>
          <a:p>
            <a:pPr algn="ctr"/>
            <a:r>
              <a:rPr lang="en-GB" sz="1800" b="1" dirty="0">
                <a:solidFill>
                  <a:schemeClr val="tx1"/>
                </a:solidFill>
                <a:cs typeface="Arial" panose="020B0604020202020204" pitchFamily="34" charset="0"/>
              </a:rPr>
              <a:t>Organisms of Specific  Interest </a:t>
            </a:r>
          </a:p>
          <a:p>
            <a:pPr algn="ctr"/>
            <a:r>
              <a:rPr lang="en-GB" sz="1800" b="1" dirty="0">
                <a:solidFill>
                  <a:schemeClr val="tx1"/>
                </a:solidFill>
                <a:cs typeface="Arial" panose="020B0604020202020204" pitchFamily="34" charset="0"/>
              </a:rPr>
              <a:t>(Alert Organisms) </a:t>
            </a:r>
          </a:p>
          <a:p>
            <a:pPr algn="ctr"/>
            <a:r>
              <a:rPr lang="en-GB" sz="1800" b="1" dirty="0">
                <a:solidFill>
                  <a:schemeClr val="tx1"/>
                </a:solidFill>
                <a:cs typeface="Arial" panose="020B0604020202020204" pitchFamily="34" charset="0"/>
              </a:rPr>
              <a:t>Multidrug Resistant Organisms</a:t>
            </a:r>
            <a:endParaRPr lang="en-GB" sz="1800" dirty="0">
              <a:solidFill>
                <a:schemeClr val="tx1"/>
              </a:solidFill>
            </a:endParaRPr>
          </a:p>
          <a:p>
            <a:pPr fontAlgn="base"/>
            <a:r>
              <a:rPr lang="en-GB" sz="1600" b="1" dirty="0">
                <a:solidFill>
                  <a:schemeClr val="tx1"/>
                </a:solidFill>
              </a:rPr>
              <a:t>Perform individual risk assessments on admission, check EPR for alert organism:</a:t>
            </a:r>
            <a:endParaRPr lang="en-GB" sz="1600" dirty="0">
              <a:solidFill>
                <a:schemeClr val="tx1"/>
              </a:solidFill>
            </a:endParaRPr>
          </a:p>
          <a:p>
            <a:pPr fontAlgn="base"/>
            <a:r>
              <a:rPr lang="en-GB" sz="1600" b="1" dirty="0">
                <a:solidFill>
                  <a:schemeClr val="tx1"/>
                </a:solidFill>
              </a:rPr>
              <a:t>C Diff</a:t>
            </a:r>
            <a:endParaRPr lang="en-GB" sz="1600" dirty="0">
              <a:solidFill>
                <a:schemeClr val="tx1"/>
              </a:solidFill>
            </a:endParaRPr>
          </a:p>
          <a:p>
            <a:pPr fontAlgn="base"/>
            <a:r>
              <a:rPr lang="en-GB" sz="1600" b="1" dirty="0">
                <a:solidFill>
                  <a:schemeClr val="tx1"/>
                </a:solidFill>
              </a:rPr>
              <a:t>MRSA</a:t>
            </a:r>
            <a:endParaRPr lang="en-GB" sz="1600" dirty="0">
              <a:solidFill>
                <a:schemeClr val="tx1"/>
              </a:solidFill>
            </a:endParaRPr>
          </a:p>
          <a:p>
            <a:pPr fontAlgn="base"/>
            <a:r>
              <a:rPr lang="en-GB" sz="1600" b="1" dirty="0">
                <a:solidFill>
                  <a:schemeClr val="tx1"/>
                </a:solidFill>
              </a:rPr>
              <a:t>GRE / VRE</a:t>
            </a:r>
            <a:endParaRPr lang="en-GB" sz="1600" dirty="0">
              <a:solidFill>
                <a:schemeClr val="tx1"/>
              </a:solidFill>
            </a:endParaRPr>
          </a:p>
          <a:p>
            <a:pPr fontAlgn="base"/>
            <a:r>
              <a:rPr lang="en-GB" sz="1600" b="1" dirty="0">
                <a:solidFill>
                  <a:schemeClr val="tx1"/>
                </a:solidFill>
              </a:rPr>
              <a:t>ESBL/ AMPC/ CPE</a:t>
            </a:r>
            <a:endParaRPr lang="en-GB" sz="1600" dirty="0">
              <a:solidFill>
                <a:schemeClr val="tx1"/>
              </a:solidFill>
            </a:endParaRPr>
          </a:p>
          <a:p>
            <a:pPr fontAlgn="base"/>
            <a:r>
              <a:rPr lang="en-GB" sz="1600" b="1" dirty="0">
                <a:solidFill>
                  <a:schemeClr val="tx1"/>
                </a:solidFill>
              </a:rPr>
              <a:t>Time limited alerts for TB, Influenza etc…</a:t>
            </a:r>
          </a:p>
          <a:p>
            <a:pPr fontAlgn="base"/>
            <a:endParaRPr lang="en-GB" sz="1600" b="1" dirty="0">
              <a:solidFill>
                <a:schemeClr val="tx1"/>
              </a:solidFill>
            </a:endParaRPr>
          </a:p>
          <a:p>
            <a:pPr fontAlgn="base"/>
            <a:r>
              <a:rPr lang="en-GB" sz="1600" b="1" dirty="0">
                <a:solidFill>
                  <a:schemeClr val="tx1"/>
                </a:solidFill>
              </a:rPr>
              <a:t>Depending on the organism you will need to take appropriate IPC precautions to reduce the risk of transmission:</a:t>
            </a:r>
            <a:endParaRPr lang="en-GB" sz="1600" dirty="0">
              <a:solidFill>
                <a:schemeClr val="tx1"/>
              </a:solidFill>
            </a:endParaRPr>
          </a:p>
          <a:p>
            <a:pPr marL="285750" lvl="0" indent="-285750" fontAlgn="base">
              <a:buFont typeface="Arial" panose="020B0604020202020204" pitchFamily="34" charset="0"/>
              <a:buChar char="•"/>
            </a:pPr>
            <a:r>
              <a:rPr lang="en-GB" sz="1600" dirty="0">
                <a:solidFill>
                  <a:schemeClr val="tx1"/>
                </a:solidFill>
              </a:rPr>
              <a:t>Isolate in a side room  </a:t>
            </a:r>
          </a:p>
          <a:p>
            <a:pPr marL="285750" lvl="0" indent="-285750" fontAlgn="base">
              <a:buFont typeface="Arial" panose="020B0604020202020204" pitchFamily="34" charset="0"/>
              <a:buChar char="•"/>
            </a:pPr>
            <a:r>
              <a:rPr lang="en-GB" sz="1600" dirty="0">
                <a:solidFill>
                  <a:schemeClr val="tx1"/>
                </a:solidFill>
              </a:rPr>
              <a:t>Use designated equipment</a:t>
            </a:r>
          </a:p>
          <a:p>
            <a:pPr marL="285750" lvl="0" indent="-285750" fontAlgn="base">
              <a:buFont typeface="Arial" panose="020B0604020202020204" pitchFamily="34" charset="0"/>
              <a:buChar char="•"/>
            </a:pPr>
            <a:r>
              <a:rPr lang="en-GB" sz="1600" dirty="0">
                <a:solidFill>
                  <a:schemeClr val="tx1"/>
                </a:solidFill>
              </a:rPr>
              <a:t>Decontaminate the side room at least daily</a:t>
            </a:r>
          </a:p>
          <a:p>
            <a:pPr marL="285750" lvl="0" indent="-285750" fontAlgn="base">
              <a:buFont typeface="Arial" panose="020B0604020202020204" pitchFamily="34" charset="0"/>
              <a:buChar char="•"/>
            </a:pPr>
            <a:r>
              <a:rPr lang="en-GB" sz="1600" dirty="0">
                <a:solidFill>
                  <a:schemeClr val="tx1"/>
                </a:solidFill>
              </a:rPr>
              <a:t>Decontaminate equipment after each use</a:t>
            </a:r>
          </a:p>
          <a:p>
            <a:pPr marL="285750" lvl="0" indent="-285750" fontAlgn="base">
              <a:buFont typeface="Arial" panose="020B0604020202020204" pitchFamily="34" charset="0"/>
              <a:buChar char="•"/>
            </a:pPr>
            <a:r>
              <a:rPr lang="en-GB" sz="1600" dirty="0">
                <a:solidFill>
                  <a:schemeClr val="tx1"/>
                </a:solidFill>
              </a:rPr>
              <a:t>Infection clean the bed space on transfer/discharge</a:t>
            </a:r>
          </a:p>
          <a:p>
            <a:pPr marL="285750" lvl="0" indent="-285750" fontAlgn="base">
              <a:buFont typeface="Arial" panose="020B0604020202020204" pitchFamily="34" charset="0"/>
              <a:buChar char="•"/>
            </a:pPr>
            <a:r>
              <a:rPr lang="en-GB" sz="1600" dirty="0">
                <a:solidFill>
                  <a:schemeClr val="tx1"/>
                </a:solidFill>
              </a:rPr>
              <a:t>For C-diff and CPE patients the room will also need HPV on transfer/discharge</a:t>
            </a:r>
          </a:p>
          <a:p>
            <a:pPr marL="285750" lvl="0" indent="-285750" fontAlgn="base">
              <a:buFont typeface="Arial" panose="020B0604020202020204" pitchFamily="34" charset="0"/>
              <a:buChar char="•"/>
            </a:pPr>
            <a:r>
              <a:rPr lang="en-GB" sz="1600" dirty="0">
                <a:solidFill>
                  <a:schemeClr val="tx1"/>
                </a:solidFill>
              </a:rPr>
              <a:t>Use appropriate TBPs (contact, droplet, airborne) as well as SICPs</a:t>
            </a:r>
          </a:p>
          <a:p>
            <a:pPr marL="285750" lvl="0" indent="-285750" fontAlgn="base">
              <a:buFont typeface="Arial" panose="020B0604020202020204" pitchFamily="34" charset="0"/>
              <a:buChar char="•"/>
            </a:pPr>
            <a:endParaRPr lang="en-GB" sz="1600" b="1" dirty="0">
              <a:solidFill>
                <a:schemeClr val="tx1"/>
              </a:solidFill>
              <a:latin typeface="Arial" panose="020B0604020202020204" pitchFamily="34" charset="0"/>
              <a:cs typeface="Arial" panose="020B0604020202020204" pitchFamily="34" charset="0"/>
            </a:endParaRPr>
          </a:p>
          <a:p>
            <a:pPr lvl="0" fontAlgn="base"/>
            <a:endParaRPr lang="en-GB" sz="2400" b="1" dirty="0">
              <a:solidFill>
                <a:schemeClr val="accent5">
                  <a:lumMod val="75000"/>
                </a:schemeClr>
              </a:solidFill>
              <a:latin typeface="Arial" panose="020B0604020202020204" pitchFamily="34" charset="0"/>
              <a:cs typeface="Arial" panose="020B0604020202020204" pitchFamily="34" charset="0"/>
            </a:endParaRPr>
          </a:p>
          <a:p>
            <a:r>
              <a:rPr lang="en-GB" sz="1000" dirty="0">
                <a:solidFill>
                  <a:schemeClr val="tx1"/>
                </a:solidFill>
              </a:rPr>
              <a:t>PHE (2017). Escherichia coli (E. coli): guidance, data and analysis</a:t>
            </a:r>
          </a:p>
          <a:p>
            <a:r>
              <a:rPr lang="en-GB" sz="1000" dirty="0">
                <a:hlinkClick r:id="rId7"/>
              </a:rPr>
              <a:t>https://www.gov.uk/government/collections/escherichia-coli-e-coli-guidance-data-and-analysis</a:t>
            </a:r>
            <a:endParaRPr lang="en-GB" sz="1000" dirty="0">
              <a:solidFill>
                <a:schemeClr val="tx1"/>
              </a:solidFill>
              <a:latin typeface="Arial" panose="020B0604020202020204" pitchFamily="34" charset="0"/>
              <a:cs typeface="Arial" panose="020B0604020202020204" pitchFamily="34" charset="0"/>
            </a:endParaRPr>
          </a:p>
        </p:txBody>
      </p:sp>
      <p:sp>
        <p:nvSpPr>
          <p:cNvPr id="14" name="Rounded Rectangle 13">
            <a:extLst>
              <a:ext uri="{FF2B5EF4-FFF2-40B4-BE49-F238E27FC236}">
                <a16:creationId xmlns="" xmlns:a16="http://schemas.microsoft.com/office/drawing/2014/main" id="{BDC1FBB5-4973-9145-B666-774FADA9D4A7}"/>
              </a:ext>
            </a:extLst>
          </p:cNvPr>
          <p:cNvSpPr/>
          <p:nvPr/>
        </p:nvSpPr>
        <p:spPr>
          <a:xfrm>
            <a:off x="204365" y="12666092"/>
            <a:ext cx="8787393" cy="5678899"/>
          </a:xfrm>
          <a:prstGeom prst="roundRect">
            <a:avLst>
              <a:gd name="adj" fmla="val 11512"/>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normAutofit/>
          </a:bodyPr>
          <a:lstStyle/>
          <a:p>
            <a:pPr algn="ctr"/>
            <a:r>
              <a:rPr lang="en-GB" sz="2400" b="1" dirty="0">
                <a:solidFill>
                  <a:schemeClr val="tx1"/>
                </a:solidFill>
                <a:cs typeface="Arial" panose="020B0604020202020204" pitchFamily="34" charset="0"/>
              </a:rPr>
              <a:t>MRSA</a:t>
            </a:r>
          </a:p>
          <a:p>
            <a:r>
              <a:rPr lang="en-GB" sz="1600" i="1" dirty="0">
                <a:solidFill>
                  <a:schemeClr val="accent5">
                    <a:lumMod val="40000"/>
                    <a:lumOff val="60000"/>
                  </a:schemeClr>
                </a:solidFill>
              </a:rPr>
              <a:t>S. aureus </a:t>
            </a:r>
            <a:r>
              <a:rPr lang="en-GB" sz="1600" dirty="0">
                <a:solidFill>
                  <a:schemeClr val="accent5">
                    <a:lumMod val="40000"/>
                    <a:lumOff val="60000"/>
                  </a:schemeClr>
                </a:solidFill>
              </a:rPr>
              <a:t>resistant to the antibiotic Meticillin are termed </a:t>
            </a:r>
            <a:r>
              <a:rPr lang="en-GB" sz="1600" b="1" dirty="0">
                <a:solidFill>
                  <a:schemeClr val="accent5">
                    <a:lumMod val="40000"/>
                    <a:lumOff val="60000"/>
                  </a:schemeClr>
                </a:solidFill>
              </a:rPr>
              <a:t>Meticillin resistant Staphylococcus </a:t>
            </a:r>
            <a:r>
              <a:rPr lang="en-GB" sz="1600" b="1" dirty="0" smtClean="0">
                <a:solidFill>
                  <a:schemeClr val="accent5">
                    <a:lumMod val="40000"/>
                    <a:lumOff val="60000"/>
                  </a:schemeClr>
                </a:solidFill>
              </a:rPr>
              <a:t> aureus </a:t>
            </a:r>
            <a:r>
              <a:rPr lang="en-GB" sz="1600" dirty="0">
                <a:solidFill>
                  <a:schemeClr val="accent5">
                    <a:lumMod val="40000"/>
                    <a:lumOff val="60000"/>
                  </a:schemeClr>
                </a:solidFill>
              </a:rPr>
              <a:t>(MRSA) and often require different types of antibiotic to treat them. </a:t>
            </a:r>
          </a:p>
          <a:p>
            <a:r>
              <a:rPr lang="en-GB" sz="1600" dirty="0">
                <a:solidFill>
                  <a:schemeClr val="accent5">
                    <a:lumMod val="40000"/>
                    <a:lumOff val="60000"/>
                  </a:schemeClr>
                </a:solidFill>
              </a:rPr>
              <a:t>Patients should be screened if they: </a:t>
            </a:r>
          </a:p>
          <a:p>
            <a:pPr marL="285750" lvl="0" indent="-285750">
              <a:buFont typeface="Arial" panose="020B0604020202020204" pitchFamily="34" charset="0"/>
              <a:buChar char="•"/>
            </a:pPr>
            <a:r>
              <a:rPr lang="en-GB" sz="1600" dirty="0">
                <a:solidFill>
                  <a:schemeClr val="accent5">
                    <a:lumMod val="40000"/>
                    <a:lumOff val="60000"/>
                  </a:schemeClr>
                </a:solidFill>
              </a:rPr>
              <a:t>Have a previous history of MRSA</a:t>
            </a:r>
          </a:p>
          <a:p>
            <a:pPr marL="285750" lvl="0" indent="-285750">
              <a:buFont typeface="Arial" panose="020B0604020202020204" pitchFamily="34" charset="0"/>
              <a:buChar char="•"/>
            </a:pPr>
            <a:r>
              <a:rPr lang="en-GB" sz="1600" dirty="0">
                <a:solidFill>
                  <a:schemeClr val="accent5">
                    <a:lumMod val="40000"/>
                    <a:lumOff val="60000"/>
                  </a:schemeClr>
                </a:solidFill>
              </a:rPr>
              <a:t>Are admitted acutely</a:t>
            </a:r>
          </a:p>
          <a:p>
            <a:pPr marL="285750" lvl="0" indent="-285750">
              <a:buFont typeface="Arial" panose="020B0604020202020204" pitchFamily="34" charset="0"/>
              <a:buChar char="•"/>
            </a:pPr>
            <a:r>
              <a:rPr lang="en-GB" sz="1600" dirty="0">
                <a:solidFill>
                  <a:schemeClr val="accent5">
                    <a:lumMod val="40000"/>
                    <a:lumOff val="60000"/>
                  </a:schemeClr>
                </a:solidFill>
              </a:rPr>
              <a:t>Are admitted electively but will require an overnight stay</a:t>
            </a:r>
          </a:p>
          <a:p>
            <a:pPr marL="285750" lvl="0" indent="-285750">
              <a:buFont typeface="Arial" panose="020B0604020202020204" pitchFamily="34" charset="0"/>
              <a:buChar char="•"/>
            </a:pPr>
            <a:r>
              <a:rPr lang="en-GB" sz="1600" dirty="0">
                <a:solidFill>
                  <a:schemeClr val="accent5">
                    <a:lumMod val="40000"/>
                    <a:lumOff val="60000"/>
                  </a:schemeClr>
                </a:solidFill>
              </a:rPr>
              <a:t>Meet the moderate risk criteria</a:t>
            </a:r>
          </a:p>
          <a:p>
            <a:pPr marL="285750" lvl="0" indent="-285750">
              <a:buFont typeface="Arial" panose="020B0604020202020204" pitchFamily="34" charset="0"/>
              <a:buChar char="•"/>
            </a:pPr>
            <a:endParaRPr lang="en-GB" sz="1600" b="1" dirty="0">
              <a:solidFill>
                <a:schemeClr val="tx1"/>
              </a:solidFill>
              <a:latin typeface="Arial" panose="020B0604020202020204" pitchFamily="34" charset="0"/>
              <a:cs typeface="Arial" panose="020B0604020202020204" pitchFamily="34" charset="0"/>
            </a:endParaRPr>
          </a:p>
          <a:p>
            <a:pPr lvl="0"/>
            <a:endParaRPr lang="en-GB" sz="1600" b="1" dirty="0">
              <a:solidFill>
                <a:schemeClr val="tx1"/>
              </a:solidFill>
              <a:latin typeface="Arial" panose="020B0604020202020204" pitchFamily="34" charset="0"/>
              <a:cs typeface="Arial" panose="020B0604020202020204" pitchFamily="34" charset="0"/>
            </a:endParaRPr>
          </a:p>
          <a:p>
            <a:pPr algn="ctr"/>
            <a:endParaRPr lang="en-GB" sz="1600" b="1" dirty="0">
              <a:solidFill>
                <a:schemeClr val="tx1"/>
              </a:solidFill>
              <a:latin typeface="Arial" panose="020B0604020202020204" pitchFamily="34" charset="0"/>
              <a:cs typeface="Arial" panose="020B0604020202020204" pitchFamily="34" charset="0"/>
            </a:endParaRPr>
          </a:p>
        </p:txBody>
      </p:sp>
      <p:sp>
        <p:nvSpPr>
          <p:cNvPr id="15" name="Rounded Rectangle 14">
            <a:extLst>
              <a:ext uri="{FF2B5EF4-FFF2-40B4-BE49-F238E27FC236}">
                <a16:creationId xmlns="" xmlns:a16="http://schemas.microsoft.com/office/drawing/2014/main" id="{DAACEDDA-C190-C74A-8771-4A671D5700E0}"/>
              </a:ext>
            </a:extLst>
          </p:cNvPr>
          <p:cNvSpPr/>
          <p:nvPr/>
        </p:nvSpPr>
        <p:spPr>
          <a:xfrm>
            <a:off x="9216642" y="12666094"/>
            <a:ext cx="4969034" cy="5678897"/>
          </a:xfrm>
          <a:prstGeom prst="roundRect">
            <a:avLst>
              <a:gd name="adj" fmla="val 11512"/>
            </a:avLst>
          </a:prstGeom>
          <a:solidFill>
            <a:schemeClr val="accent4">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normAutofit/>
          </a:bodyPr>
          <a:lstStyle/>
          <a:p>
            <a:pPr algn="ctr"/>
            <a:r>
              <a:rPr lang="en-GB" sz="1800" b="1" dirty="0">
                <a:solidFill>
                  <a:schemeClr val="tx1"/>
                </a:solidFill>
                <a:cs typeface="Arial" panose="020B0604020202020204" pitchFamily="34" charset="0"/>
              </a:rPr>
              <a:t>MSSA</a:t>
            </a:r>
          </a:p>
          <a:p>
            <a:pPr algn="ctr"/>
            <a:endParaRPr lang="en-GB" sz="1600" b="1" i="1" dirty="0">
              <a:solidFill>
                <a:schemeClr val="tx1"/>
              </a:solidFill>
              <a:cs typeface="Arial" panose="020B0604020202020204" pitchFamily="34" charset="0"/>
            </a:endParaRPr>
          </a:p>
          <a:p>
            <a:r>
              <a:rPr lang="en-GB" sz="1600" dirty="0">
                <a:solidFill>
                  <a:schemeClr val="tx1"/>
                </a:solidFill>
                <a:cs typeface="Arial" panose="020B0604020202020204" pitchFamily="34" charset="0"/>
              </a:rPr>
              <a:t>Meticillin sensitive </a:t>
            </a:r>
            <a:r>
              <a:rPr lang="en-GB" sz="1600" i="1" dirty="0">
                <a:solidFill>
                  <a:schemeClr val="tx1"/>
                </a:solidFill>
                <a:cs typeface="Arial" panose="020B0604020202020204" pitchFamily="34" charset="0"/>
              </a:rPr>
              <a:t>Staphylococcus aureus</a:t>
            </a:r>
            <a:r>
              <a:rPr lang="en-GB" sz="1600" dirty="0">
                <a:solidFill>
                  <a:schemeClr val="tx1"/>
                </a:solidFill>
                <a:cs typeface="Arial" panose="020B0604020202020204" pitchFamily="34" charset="0"/>
              </a:rPr>
              <a:t> (</a:t>
            </a:r>
            <a:r>
              <a:rPr lang="en-GB" sz="1600" i="1" dirty="0">
                <a:solidFill>
                  <a:schemeClr val="tx1"/>
                </a:solidFill>
                <a:cs typeface="Arial" panose="020B0604020202020204" pitchFamily="34" charset="0"/>
              </a:rPr>
              <a:t>S. aureus</a:t>
            </a:r>
            <a:r>
              <a:rPr lang="en-GB" sz="1600" dirty="0">
                <a:solidFill>
                  <a:schemeClr val="tx1"/>
                </a:solidFill>
                <a:cs typeface="Arial" panose="020B0604020202020204" pitchFamily="34" charset="0"/>
              </a:rPr>
              <a:t>) [MSSA] is a bacterium that commonly colonises human skin and mucosa without causing any problems. It can also cause disease, particularly if there is an opportunity for the bacteria to enter the body, for example through broken skin or a medical procedure. Most strains of </a:t>
            </a:r>
            <a:r>
              <a:rPr lang="en-GB" sz="1600" i="1" dirty="0">
                <a:solidFill>
                  <a:schemeClr val="tx1"/>
                </a:solidFill>
                <a:cs typeface="Arial" panose="020B0604020202020204" pitchFamily="34" charset="0"/>
              </a:rPr>
              <a:t>S. aureus </a:t>
            </a:r>
            <a:r>
              <a:rPr lang="en-GB" sz="1600" dirty="0">
                <a:solidFill>
                  <a:schemeClr val="tx1"/>
                </a:solidFill>
                <a:cs typeface="Arial" panose="020B0604020202020204" pitchFamily="34" charset="0"/>
              </a:rPr>
              <a:t>are sensitive to the more commonly used antibiotics, and infections can be effectively treated. </a:t>
            </a:r>
          </a:p>
          <a:p>
            <a:endParaRPr lang="en-GB" sz="1600" b="1" i="1" dirty="0">
              <a:solidFill>
                <a:schemeClr val="tx1"/>
              </a:solidFill>
              <a:cs typeface="Arial" panose="020B0604020202020204" pitchFamily="34" charset="0"/>
            </a:endParaRPr>
          </a:p>
          <a:p>
            <a:r>
              <a:rPr lang="en-GB" sz="1600" dirty="0">
                <a:solidFill>
                  <a:schemeClr val="tx1"/>
                </a:solidFill>
                <a:cs typeface="Arial" panose="020B0604020202020204" pitchFamily="34" charset="0"/>
              </a:rPr>
              <a:t>Some healthcare inpatient facilities screen patients to see if they are MSSA positive prior to high risk procedures such as orthopaedic surgery and may prescribe colonisation suppression treatment if found to be positive.     </a:t>
            </a:r>
          </a:p>
          <a:p>
            <a:endParaRPr lang="en-GB" sz="1600" b="1" i="1" dirty="0">
              <a:solidFill>
                <a:schemeClr val="tx1"/>
              </a:solidFill>
              <a:cs typeface="Arial" panose="020B0604020202020204" pitchFamily="34" charset="0"/>
            </a:endParaRPr>
          </a:p>
          <a:p>
            <a:pPr algn="ctr"/>
            <a:r>
              <a:rPr lang="en-GB" sz="1600" b="1" dirty="0">
                <a:solidFill>
                  <a:schemeClr val="tx1"/>
                </a:solidFill>
                <a:cs typeface="Arial" panose="020B0604020202020204" pitchFamily="34" charset="0"/>
              </a:rPr>
              <a:t>MSSA can cause serious infections and be fat</a:t>
            </a:r>
            <a:r>
              <a:rPr lang="en-GB" sz="1600" b="1" dirty="0">
                <a:solidFill>
                  <a:schemeClr val="tx1"/>
                </a:solidFill>
                <a:latin typeface="Arial" panose="020B0604020202020204" pitchFamily="34" charset="0"/>
                <a:cs typeface="Arial" panose="020B0604020202020204" pitchFamily="34" charset="0"/>
              </a:rPr>
              <a:t>al </a:t>
            </a:r>
          </a:p>
        </p:txBody>
      </p:sp>
      <p:sp>
        <p:nvSpPr>
          <p:cNvPr id="16" name="Rounded Rectangle 15">
            <a:extLst>
              <a:ext uri="{FF2B5EF4-FFF2-40B4-BE49-F238E27FC236}">
                <a16:creationId xmlns="" xmlns:a16="http://schemas.microsoft.com/office/drawing/2014/main" id="{B6A342BA-C441-5A45-9373-C6EBC473ADA8}"/>
              </a:ext>
            </a:extLst>
          </p:cNvPr>
          <p:cNvSpPr/>
          <p:nvPr/>
        </p:nvSpPr>
        <p:spPr>
          <a:xfrm>
            <a:off x="238579" y="18542008"/>
            <a:ext cx="4561879" cy="8065210"/>
          </a:xfrm>
          <a:prstGeom prst="roundRect">
            <a:avLst>
              <a:gd name="adj" fmla="val 11512"/>
            </a:avLst>
          </a:prstGeom>
          <a:solidFill>
            <a:schemeClr val="accent4">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noAutofit/>
          </a:bodyPr>
          <a:lstStyle/>
          <a:p>
            <a:pPr algn="ctr"/>
            <a:r>
              <a:rPr lang="en-GB" sz="1800" b="1" i="1" dirty="0">
                <a:solidFill>
                  <a:schemeClr val="tx1"/>
                </a:solidFill>
                <a:cs typeface="Arial" panose="020B0604020202020204" pitchFamily="34" charset="0"/>
              </a:rPr>
              <a:t>Escherichia coli (E.coli)</a:t>
            </a:r>
          </a:p>
          <a:p>
            <a:r>
              <a:rPr lang="en-GB" sz="1600" i="1" dirty="0">
                <a:solidFill>
                  <a:schemeClr val="tx1"/>
                </a:solidFill>
              </a:rPr>
              <a:t>E.coli </a:t>
            </a:r>
            <a:r>
              <a:rPr lang="en-GB" sz="1600" dirty="0">
                <a:solidFill>
                  <a:schemeClr val="tx1"/>
                </a:solidFill>
              </a:rPr>
              <a:t>are gram negative bacteria found in the intestines of humans and animals. There are many different types of E. coli, and some can live in the intestine quite harmlessly, others may cause a variety of diseases. Often spread via the faecal oral route.</a:t>
            </a:r>
          </a:p>
          <a:p>
            <a:r>
              <a:rPr lang="en-GB" sz="1600" dirty="0">
                <a:solidFill>
                  <a:schemeClr val="tx1"/>
                </a:solidFill>
              </a:rPr>
              <a:t>They can cause a range of infections including UTI’s, and intestinal infection.  </a:t>
            </a:r>
            <a:r>
              <a:rPr lang="en-GB" sz="1600" i="1" dirty="0">
                <a:solidFill>
                  <a:schemeClr val="tx1"/>
                </a:solidFill>
              </a:rPr>
              <a:t>E.coli</a:t>
            </a:r>
            <a:r>
              <a:rPr lang="en-GB" sz="1600" dirty="0">
                <a:solidFill>
                  <a:schemeClr val="tx1"/>
                </a:solidFill>
              </a:rPr>
              <a:t> bacteraemia (blood stream infection) may be caused by primary infections spreading to the blood  (PHE, 2017).</a:t>
            </a:r>
          </a:p>
          <a:p>
            <a:r>
              <a:rPr lang="en-GB" sz="1600" dirty="0">
                <a:solidFill>
                  <a:schemeClr val="tx1"/>
                </a:solidFill>
              </a:rPr>
              <a:t>There are also resistant forms of </a:t>
            </a:r>
            <a:r>
              <a:rPr lang="en-GB" sz="1600" i="1" dirty="0">
                <a:solidFill>
                  <a:schemeClr val="tx1"/>
                </a:solidFill>
              </a:rPr>
              <a:t>E.coli </a:t>
            </a:r>
            <a:r>
              <a:rPr lang="en-GB" sz="1600" dirty="0">
                <a:solidFill>
                  <a:schemeClr val="tx1"/>
                </a:solidFill>
              </a:rPr>
              <a:t>(ESBLs).</a:t>
            </a:r>
          </a:p>
          <a:p>
            <a:r>
              <a:rPr lang="en-GB" sz="1600" dirty="0">
                <a:solidFill>
                  <a:schemeClr val="tx1"/>
                </a:solidFill>
              </a:rPr>
              <a:t>ESBL stands for extended beta lactamase (enzymes that coat the surface of the bacteria make it more resistant). </a:t>
            </a: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endParaRPr lang="en-GB" sz="1600" dirty="0">
              <a:solidFill>
                <a:schemeClr val="tx1"/>
              </a:solidFill>
            </a:endParaRPr>
          </a:p>
          <a:p>
            <a:r>
              <a:rPr lang="en-GB" sz="1600" dirty="0">
                <a:solidFill>
                  <a:schemeClr val="tx1"/>
                </a:solidFill>
              </a:rPr>
              <a:t>There is a National initiative to reduce number of gram-negative bacteraemia's, particularly </a:t>
            </a:r>
            <a:r>
              <a:rPr lang="en-GB" sz="1600" i="1" dirty="0">
                <a:solidFill>
                  <a:schemeClr val="tx1"/>
                </a:solidFill>
              </a:rPr>
              <a:t>E.coli. </a:t>
            </a:r>
          </a:p>
          <a:p>
            <a:r>
              <a:rPr lang="en-GB" sz="1600" dirty="0">
                <a:solidFill>
                  <a:schemeClr val="tx1"/>
                </a:solidFill>
              </a:rPr>
              <a:t>Further information on gram negative blood stream infections (evidence and resources) can be found at:</a:t>
            </a:r>
          </a:p>
          <a:p>
            <a:pPr algn="ctr"/>
            <a:r>
              <a:rPr lang="en-GB" sz="1200" dirty="0">
                <a:hlinkClick r:id="rId8"/>
              </a:rPr>
              <a:t>https://improvement.nhs.uk/resources/gnbsi-evidence-and-further-resources/</a:t>
            </a:r>
            <a:r>
              <a:rPr lang="en-GB" sz="1200" dirty="0">
                <a:solidFill>
                  <a:schemeClr val="tx1"/>
                </a:solidFill>
              </a:rPr>
              <a:t> </a:t>
            </a:r>
          </a:p>
          <a:p>
            <a:pPr algn="ctr"/>
            <a:endParaRPr lang="en-GB" sz="1600" b="1" i="1" dirty="0">
              <a:solidFill>
                <a:srgbClr val="2EAAD5"/>
              </a:solidFill>
              <a:latin typeface="Arial" panose="020B0604020202020204" pitchFamily="34" charset="0"/>
              <a:cs typeface="Arial" panose="020B0604020202020204" pitchFamily="34" charset="0"/>
            </a:endParaRPr>
          </a:p>
        </p:txBody>
      </p:sp>
      <p:sp>
        <p:nvSpPr>
          <p:cNvPr id="17" name="Rounded Rectangle 16">
            <a:extLst>
              <a:ext uri="{FF2B5EF4-FFF2-40B4-BE49-F238E27FC236}">
                <a16:creationId xmlns="" xmlns:a16="http://schemas.microsoft.com/office/drawing/2014/main" id="{A5B9B685-1A5B-7941-A4C4-24467999672E}"/>
              </a:ext>
            </a:extLst>
          </p:cNvPr>
          <p:cNvSpPr/>
          <p:nvPr/>
        </p:nvSpPr>
        <p:spPr>
          <a:xfrm>
            <a:off x="9661371" y="18548699"/>
            <a:ext cx="4520205" cy="9642695"/>
          </a:xfrm>
          <a:prstGeom prst="roundRect">
            <a:avLst>
              <a:gd name="adj" fmla="val 11512"/>
            </a:avLst>
          </a:prstGeom>
          <a:solidFill>
            <a:schemeClr val="accent4">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noAutofit/>
          </a:bodyPr>
          <a:lstStyle/>
          <a:p>
            <a:pPr algn="ctr"/>
            <a:r>
              <a:rPr lang="en-GB" sz="1800" b="1" dirty="0">
                <a:solidFill>
                  <a:schemeClr val="tx1"/>
                </a:solidFill>
                <a:cs typeface="Arial" panose="020B0604020202020204" pitchFamily="34" charset="0"/>
              </a:rPr>
              <a:t>Vancomycin Resistant Enterococci (VRE) </a:t>
            </a:r>
          </a:p>
          <a:p>
            <a:r>
              <a:rPr lang="en-GB" sz="1600" dirty="0">
                <a:solidFill>
                  <a:schemeClr val="tx1"/>
                </a:solidFill>
              </a:rPr>
              <a:t>Enterococcus bacteria are commonly found in the bowel of normal healthy people.</a:t>
            </a:r>
          </a:p>
          <a:p>
            <a:r>
              <a:rPr lang="en-GB" sz="1600" dirty="0">
                <a:solidFill>
                  <a:schemeClr val="tx1"/>
                </a:solidFill>
              </a:rPr>
              <a:t>They also live on the skin and in the genital tract. VRE are usually harmless, but can cause infections, such as urinary tract infections (UTI), wound infections and septicaemia.</a:t>
            </a:r>
          </a:p>
          <a:p>
            <a:r>
              <a:rPr lang="en-GB" sz="1600" dirty="0">
                <a:solidFill>
                  <a:schemeClr val="tx1"/>
                </a:solidFill>
              </a:rPr>
              <a:t> </a:t>
            </a:r>
          </a:p>
          <a:p>
            <a:r>
              <a:rPr lang="en-GB" sz="1600" dirty="0">
                <a:solidFill>
                  <a:schemeClr val="tx1"/>
                </a:solidFill>
              </a:rPr>
              <a:t>Antibiotics such as Vancomycin and Teicoplanin (</a:t>
            </a:r>
            <a:r>
              <a:rPr lang="en-GB" sz="1600" dirty="0" err="1">
                <a:solidFill>
                  <a:schemeClr val="tx1"/>
                </a:solidFill>
              </a:rPr>
              <a:t>Glycopeptide</a:t>
            </a:r>
            <a:r>
              <a:rPr lang="en-GB" sz="1600" dirty="0">
                <a:solidFill>
                  <a:schemeClr val="tx1"/>
                </a:solidFill>
              </a:rPr>
              <a:t> family of antibiotics,) are often used to treat infections caused by Enterococcus bacteria. GRE infections are resistant to these types of antibiotics. </a:t>
            </a:r>
          </a:p>
          <a:p>
            <a:endParaRPr lang="en-GB" sz="1600" dirty="0">
              <a:solidFill>
                <a:schemeClr val="tx1"/>
              </a:solidFill>
            </a:endParaRPr>
          </a:p>
          <a:p>
            <a:r>
              <a:rPr lang="en-GB" sz="1600" dirty="0">
                <a:solidFill>
                  <a:schemeClr val="tx1"/>
                </a:solidFill>
              </a:rPr>
              <a:t>Patients can acquire VRE: </a:t>
            </a:r>
          </a:p>
          <a:p>
            <a:pPr marL="285750" lvl="0" indent="-285750">
              <a:buFont typeface="Arial" panose="020B0604020202020204" pitchFamily="34" charset="0"/>
              <a:buChar char="•"/>
            </a:pPr>
            <a:r>
              <a:rPr lang="en-GB" sz="1600" dirty="0">
                <a:solidFill>
                  <a:schemeClr val="tx1"/>
                </a:solidFill>
              </a:rPr>
              <a:t>VRE bacteria living harmlessly in the gut of a person can spread to other areas of the body where they are not normally found e. g. wound</a:t>
            </a:r>
          </a:p>
          <a:p>
            <a:pPr marL="285750" indent="-285750">
              <a:buFont typeface="Arial" panose="020B0604020202020204" pitchFamily="34" charset="0"/>
              <a:buChar char="•"/>
            </a:pPr>
            <a:r>
              <a:rPr lang="en-GB" sz="1600" dirty="0">
                <a:solidFill>
                  <a:schemeClr val="tx1"/>
                </a:solidFill>
              </a:rPr>
              <a:t>Directly from person to person on the hands, or indirectly from contaminated equipment.</a:t>
            </a:r>
          </a:p>
          <a:p>
            <a:endParaRPr lang="en-GB" sz="1600" dirty="0">
              <a:solidFill>
                <a:schemeClr val="tx1"/>
              </a:solidFill>
            </a:endParaRPr>
          </a:p>
          <a:p>
            <a:pPr algn="ctr"/>
            <a:endParaRPr lang="en-GB" sz="1600" b="1" dirty="0">
              <a:solidFill>
                <a:schemeClr val="tx1"/>
              </a:solidFill>
              <a:cs typeface="Arial" panose="020B0604020202020204" pitchFamily="34" charset="0"/>
            </a:endParaRPr>
          </a:p>
          <a:p>
            <a:pPr algn="ctr"/>
            <a:endParaRPr lang="en-GB" sz="1600" b="1" dirty="0">
              <a:solidFill>
                <a:schemeClr val="tx1"/>
              </a:solidFill>
              <a:cs typeface="Arial" panose="020B0604020202020204" pitchFamily="34" charset="0"/>
            </a:endParaRPr>
          </a:p>
          <a:p>
            <a:pPr algn="ctr"/>
            <a:endParaRPr lang="en-GB" sz="1600" b="1" dirty="0">
              <a:solidFill>
                <a:schemeClr val="tx1"/>
              </a:solidFill>
              <a:cs typeface="Arial" panose="020B0604020202020204" pitchFamily="34" charset="0"/>
            </a:endParaRPr>
          </a:p>
          <a:p>
            <a:pPr algn="ctr"/>
            <a:endParaRPr lang="en-GB" sz="1600" b="1" dirty="0">
              <a:solidFill>
                <a:schemeClr val="tx1"/>
              </a:solidFill>
              <a:cs typeface="Arial" panose="020B0604020202020204" pitchFamily="34" charset="0"/>
            </a:endParaRPr>
          </a:p>
          <a:p>
            <a:pPr algn="ctr"/>
            <a:endParaRPr lang="en-GB" sz="1600" b="1" dirty="0">
              <a:solidFill>
                <a:schemeClr val="tx1"/>
              </a:solidFill>
              <a:cs typeface="Arial" panose="020B0604020202020204" pitchFamily="34" charset="0"/>
            </a:endParaRPr>
          </a:p>
          <a:p>
            <a:pPr algn="ctr"/>
            <a:endParaRPr lang="en-GB" sz="1600" b="1" dirty="0">
              <a:solidFill>
                <a:schemeClr val="tx1"/>
              </a:solidFill>
              <a:cs typeface="Arial" panose="020B0604020202020204" pitchFamily="34" charset="0"/>
            </a:endParaRPr>
          </a:p>
          <a:p>
            <a:pPr algn="ctr"/>
            <a:endParaRPr lang="en-GB" sz="1600" b="1" dirty="0">
              <a:solidFill>
                <a:srgbClr val="2EAAD5"/>
              </a:solidFill>
              <a:latin typeface="Arial" panose="020B0604020202020204" pitchFamily="34" charset="0"/>
              <a:cs typeface="Arial" panose="020B0604020202020204" pitchFamily="34" charset="0"/>
            </a:endParaRPr>
          </a:p>
        </p:txBody>
      </p:sp>
      <p:sp>
        <p:nvSpPr>
          <p:cNvPr id="18" name="Rounded Rectangle 17">
            <a:extLst>
              <a:ext uri="{FF2B5EF4-FFF2-40B4-BE49-F238E27FC236}">
                <a16:creationId xmlns="" xmlns:a16="http://schemas.microsoft.com/office/drawing/2014/main" id="{A439F4E8-684D-584B-828C-BD66CF0DF8E7}"/>
              </a:ext>
            </a:extLst>
          </p:cNvPr>
          <p:cNvSpPr/>
          <p:nvPr/>
        </p:nvSpPr>
        <p:spPr>
          <a:xfrm>
            <a:off x="221075" y="26703155"/>
            <a:ext cx="7564413" cy="10453476"/>
          </a:xfrm>
          <a:prstGeom prst="roundRect">
            <a:avLst>
              <a:gd name="adj" fmla="val 11512"/>
            </a:avLst>
          </a:prstGeom>
          <a:blipFill dpi="0" rotWithShape="1">
            <a:blip r:embed="rId9">
              <a:alphaModFix amt="31000"/>
            </a:blip>
            <a:srcRect/>
            <a:stretch>
              <a:fillRect/>
            </a:stretch>
          </a:blip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normAutofit/>
          </a:bodyPr>
          <a:lstStyle/>
          <a:p>
            <a:pPr algn="ctr"/>
            <a:r>
              <a:rPr lang="en-GB" sz="1800" b="1" i="1" dirty="0">
                <a:solidFill>
                  <a:schemeClr val="accent3">
                    <a:lumMod val="60000"/>
                    <a:lumOff val="40000"/>
                  </a:schemeClr>
                </a:solidFill>
                <a:cs typeface="Arial" panose="020B0604020202020204" pitchFamily="34" charset="0"/>
              </a:rPr>
              <a:t>Clostridioides difficille </a:t>
            </a:r>
            <a:r>
              <a:rPr lang="en-GB" sz="1800" b="1" dirty="0">
                <a:solidFill>
                  <a:schemeClr val="accent3">
                    <a:lumMod val="60000"/>
                    <a:lumOff val="40000"/>
                  </a:schemeClr>
                </a:solidFill>
                <a:cs typeface="Arial" panose="020B0604020202020204" pitchFamily="34" charset="0"/>
              </a:rPr>
              <a:t>formerly</a:t>
            </a:r>
            <a:r>
              <a:rPr lang="en-GB" sz="1800" b="1" i="1" dirty="0">
                <a:solidFill>
                  <a:schemeClr val="accent3">
                    <a:lumMod val="60000"/>
                    <a:lumOff val="40000"/>
                  </a:schemeClr>
                </a:solidFill>
                <a:cs typeface="Arial" panose="020B0604020202020204" pitchFamily="34" charset="0"/>
              </a:rPr>
              <a:t> Clostridium difficille (</a:t>
            </a:r>
            <a:r>
              <a:rPr lang="en-GB" sz="1800" b="1" i="1" dirty="0" err="1">
                <a:solidFill>
                  <a:schemeClr val="accent3">
                    <a:lumMod val="60000"/>
                    <a:lumOff val="40000"/>
                  </a:schemeClr>
                </a:solidFill>
                <a:cs typeface="Arial" panose="020B0604020202020204" pitchFamily="34" charset="0"/>
              </a:rPr>
              <a:t>C.diff</a:t>
            </a:r>
            <a:r>
              <a:rPr lang="en-GB" sz="1800" b="1" i="1" dirty="0">
                <a:solidFill>
                  <a:schemeClr val="accent3">
                    <a:lumMod val="60000"/>
                    <a:lumOff val="40000"/>
                  </a:schemeClr>
                </a:solidFill>
                <a:cs typeface="Arial" panose="020B0604020202020204" pitchFamily="34" charset="0"/>
              </a:rPr>
              <a:t>)</a:t>
            </a:r>
          </a:p>
          <a:p>
            <a:pPr algn="ctr"/>
            <a:endParaRPr lang="en-GB" sz="1000" b="1" i="1" dirty="0">
              <a:solidFill>
                <a:srgbClr val="2EAAD5"/>
              </a:solidFill>
              <a:latin typeface="Arial" panose="020B0604020202020204" pitchFamily="34" charset="0"/>
              <a:cs typeface="Arial" panose="020B0604020202020204" pitchFamily="34" charset="0"/>
            </a:endParaRPr>
          </a:p>
          <a:p>
            <a:pPr algn="just"/>
            <a:r>
              <a:rPr lang="en-GB" sz="1600" i="1" dirty="0">
                <a:solidFill>
                  <a:schemeClr val="accent3">
                    <a:lumMod val="40000"/>
                    <a:lumOff val="60000"/>
                  </a:schemeClr>
                </a:solidFill>
              </a:rPr>
              <a:t>C. </a:t>
            </a:r>
            <a:r>
              <a:rPr lang="en-GB" sz="1600" i="1" dirty="0" smtClean="0">
                <a:solidFill>
                  <a:schemeClr val="accent3">
                    <a:lumMod val="40000"/>
                    <a:lumOff val="60000"/>
                  </a:schemeClr>
                </a:solidFill>
              </a:rPr>
              <a:t>diff</a:t>
            </a:r>
            <a:r>
              <a:rPr lang="en-GB" sz="1600" dirty="0" smtClean="0">
                <a:solidFill>
                  <a:schemeClr val="accent3">
                    <a:lumMod val="40000"/>
                    <a:lumOff val="60000"/>
                  </a:schemeClr>
                </a:solidFill>
              </a:rPr>
              <a:t> </a:t>
            </a:r>
            <a:r>
              <a:rPr lang="en-GB" sz="1600" dirty="0">
                <a:solidFill>
                  <a:schemeClr val="accent3">
                    <a:lumMod val="40000"/>
                    <a:lumOff val="60000"/>
                  </a:schemeClr>
                </a:solidFill>
              </a:rPr>
              <a:t>produces spores that can tolerate air, heat and resist various detergents/disinfectants and can survive for extended periods in the environment. </a:t>
            </a:r>
            <a:r>
              <a:rPr lang="en-GB" sz="1600" i="1" dirty="0">
                <a:solidFill>
                  <a:schemeClr val="accent3">
                    <a:lumMod val="40000"/>
                    <a:lumOff val="60000"/>
                  </a:schemeClr>
                </a:solidFill>
              </a:rPr>
              <a:t>C. </a:t>
            </a:r>
            <a:r>
              <a:rPr lang="en-GB" sz="1600" i="1" dirty="0" smtClean="0">
                <a:solidFill>
                  <a:schemeClr val="accent3">
                    <a:lumMod val="40000"/>
                    <a:lumOff val="60000"/>
                  </a:schemeClr>
                </a:solidFill>
              </a:rPr>
              <a:t>diff</a:t>
            </a:r>
            <a:r>
              <a:rPr lang="en-GB" sz="1600" dirty="0" smtClean="0">
                <a:solidFill>
                  <a:schemeClr val="accent3">
                    <a:lumMod val="40000"/>
                    <a:lumOff val="60000"/>
                  </a:schemeClr>
                </a:solidFill>
              </a:rPr>
              <a:t> </a:t>
            </a:r>
            <a:r>
              <a:rPr lang="en-GB" sz="1600" dirty="0">
                <a:solidFill>
                  <a:schemeClr val="accent3">
                    <a:lumMod val="40000"/>
                    <a:lumOff val="60000"/>
                  </a:schemeClr>
                </a:solidFill>
              </a:rPr>
              <a:t>can be transmitted via spores either by direct contact/indirect contact with a contaminated surface (toilets commodes general environment) or person.</a:t>
            </a:r>
          </a:p>
          <a:p>
            <a:pPr algn="just"/>
            <a:r>
              <a:rPr lang="en-GB" sz="1600" dirty="0">
                <a:solidFill>
                  <a:schemeClr val="accent3">
                    <a:lumMod val="40000"/>
                    <a:lumOff val="60000"/>
                  </a:schemeClr>
                </a:solidFill>
              </a:rPr>
              <a:t> </a:t>
            </a:r>
          </a:p>
          <a:p>
            <a:pPr algn="just"/>
            <a:r>
              <a:rPr lang="en-GB" sz="1600" dirty="0">
                <a:solidFill>
                  <a:schemeClr val="accent3">
                    <a:lumMod val="40000"/>
                    <a:lumOff val="60000"/>
                  </a:schemeClr>
                </a:solidFill>
              </a:rPr>
              <a:t>The hands of healthcare workers can become contaminated; therefore </a:t>
            </a:r>
            <a:r>
              <a:rPr lang="en-GB" sz="1600" b="1" dirty="0">
                <a:solidFill>
                  <a:schemeClr val="accent3">
                    <a:lumMod val="40000"/>
                    <a:lumOff val="60000"/>
                  </a:schemeClr>
                </a:solidFill>
              </a:rPr>
              <a:t>hand hygiene is paramount for both staff and patients.</a:t>
            </a:r>
            <a:r>
              <a:rPr lang="en-GB" sz="1600" dirty="0">
                <a:solidFill>
                  <a:schemeClr val="accent3">
                    <a:lumMod val="40000"/>
                    <a:lumOff val="60000"/>
                  </a:schemeClr>
                </a:solidFill>
              </a:rPr>
              <a:t> Alcohol-based hand rubs are not effective in removing </a:t>
            </a:r>
            <a:r>
              <a:rPr lang="en-GB" sz="1600" i="1" dirty="0">
                <a:solidFill>
                  <a:schemeClr val="accent3">
                    <a:lumMod val="40000"/>
                    <a:lumOff val="60000"/>
                  </a:schemeClr>
                </a:solidFill>
              </a:rPr>
              <a:t>C. </a:t>
            </a:r>
            <a:r>
              <a:rPr lang="en-GB" sz="1600" i="1" dirty="0" smtClean="0">
                <a:solidFill>
                  <a:schemeClr val="accent3">
                    <a:lumMod val="40000"/>
                    <a:lumOff val="60000"/>
                  </a:schemeClr>
                </a:solidFill>
              </a:rPr>
              <a:t>diff </a:t>
            </a:r>
            <a:r>
              <a:rPr lang="en-GB" sz="1600" dirty="0">
                <a:solidFill>
                  <a:schemeClr val="accent3">
                    <a:lumMod val="40000"/>
                    <a:lumOff val="60000"/>
                  </a:schemeClr>
                </a:solidFill>
              </a:rPr>
              <a:t>spores -hand washing with liquid soap and water is necessary to prevent the spread of the spores.</a:t>
            </a:r>
          </a:p>
          <a:p>
            <a:endParaRPr lang="en-GB" sz="1700" dirty="0">
              <a:solidFill>
                <a:schemeClr val="tx1"/>
              </a:solidFill>
            </a:endParaRPr>
          </a:p>
          <a:p>
            <a:pPr algn="ctr"/>
            <a:endParaRPr lang="en-GB" sz="1600" b="1" i="1" dirty="0">
              <a:solidFill>
                <a:srgbClr val="2EAAD5"/>
              </a:solidFill>
              <a:latin typeface="Arial" panose="020B0604020202020204" pitchFamily="34" charset="0"/>
              <a:cs typeface="Arial" panose="020B0604020202020204" pitchFamily="34" charset="0"/>
            </a:endParaRPr>
          </a:p>
        </p:txBody>
      </p:sp>
      <p:sp>
        <p:nvSpPr>
          <p:cNvPr id="19" name="Rounded Rectangle 18">
            <a:extLst>
              <a:ext uri="{FF2B5EF4-FFF2-40B4-BE49-F238E27FC236}">
                <a16:creationId xmlns="" xmlns:a16="http://schemas.microsoft.com/office/drawing/2014/main" id="{D6DCBCE0-DB7C-D049-9DAD-EE3D46231C75}"/>
              </a:ext>
            </a:extLst>
          </p:cNvPr>
          <p:cNvSpPr/>
          <p:nvPr/>
        </p:nvSpPr>
        <p:spPr>
          <a:xfrm>
            <a:off x="8000222" y="28388799"/>
            <a:ext cx="6185454" cy="8136904"/>
          </a:xfrm>
          <a:prstGeom prst="roundRect">
            <a:avLst>
              <a:gd name="adj" fmla="val 11512"/>
            </a:avLst>
          </a:prstGeom>
          <a:solidFill>
            <a:schemeClr val="accent4">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000" rtlCol="0" anchor="t" anchorCtr="0">
            <a:noAutofit/>
          </a:bodyPr>
          <a:lstStyle/>
          <a:p>
            <a:pPr algn="ctr"/>
            <a:r>
              <a:rPr lang="en-GB" sz="1600" b="1" dirty="0">
                <a:solidFill>
                  <a:schemeClr val="tx1"/>
                </a:solidFill>
                <a:cs typeface="Arial" panose="020B0604020202020204" pitchFamily="34" charset="0"/>
              </a:rPr>
              <a:t>Carbapenem Producing Enterobacteriaceae (CPE) </a:t>
            </a:r>
          </a:p>
          <a:p>
            <a:pPr algn="just" eaLnBrk="0" fontAlgn="base" hangingPunct="0"/>
            <a:endParaRPr lang="en-GB" sz="1600" dirty="0">
              <a:solidFill>
                <a:schemeClr val="tx1"/>
              </a:solidFill>
            </a:endParaRPr>
          </a:p>
          <a:p>
            <a:pPr algn="just" eaLnBrk="0" fontAlgn="base" hangingPunct="0"/>
            <a:r>
              <a:rPr lang="en-GB" sz="1600" dirty="0">
                <a:solidFill>
                  <a:schemeClr val="tx1"/>
                </a:solidFill>
              </a:rPr>
              <a:t>CPE’s are a group of bacteria that have become extremely resistant to antibiotics including the carbapenems (e.g. Meropenem). In the UK, over the last five years, there has been a  rapid increase in the incidence of colonisation and infection by these organisms. Several clusters and outbreaks have been reported. With appropriate prevention and control measures, these clusters and outbreaks can be managed effectively (PHE 2020).</a:t>
            </a:r>
          </a:p>
          <a:p>
            <a:pPr eaLnBrk="0" fontAlgn="base" hangingPunct="0"/>
            <a:r>
              <a:rPr lang="en-GB" sz="1600" dirty="0">
                <a:solidFill>
                  <a:schemeClr val="tx1"/>
                </a:solidFill>
              </a:rPr>
              <a:t> </a:t>
            </a:r>
          </a:p>
          <a:p>
            <a:pPr eaLnBrk="0" fontAlgn="base" hangingPunct="0"/>
            <a:r>
              <a:rPr lang="en-GB" sz="1600" dirty="0">
                <a:solidFill>
                  <a:schemeClr val="tx1"/>
                </a:solidFill>
              </a:rPr>
              <a:t>On admission Assess Risk of patient being a CPE carrier:</a:t>
            </a:r>
          </a:p>
          <a:p>
            <a:pPr marL="285750" lvl="0" indent="-285750" eaLnBrk="0" fontAlgn="base" hangingPunct="0">
              <a:buFont typeface="Arial" panose="020B0604020202020204" pitchFamily="34" charset="0"/>
              <a:buChar char="•"/>
            </a:pPr>
            <a:r>
              <a:rPr lang="en-GB" sz="1600" dirty="0">
                <a:solidFill>
                  <a:schemeClr val="tx1"/>
                </a:solidFill>
              </a:rPr>
              <a:t>Hospitalisation/abroad in last 12 months</a:t>
            </a:r>
          </a:p>
          <a:p>
            <a:pPr marL="285750" lvl="0" indent="-285750" eaLnBrk="0" fontAlgn="base" hangingPunct="0">
              <a:buFont typeface="Arial" panose="020B0604020202020204" pitchFamily="34" charset="0"/>
              <a:buChar char="•"/>
            </a:pPr>
            <a:r>
              <a:rPr lang="en-GB" sz="1600" dirty="0">
                <a:solidFill>
                  <a:schemeClr val="tx1"/>
                </a:solidFill>
              </a:rPr>
              <a:t>Previous known case</a:t>
            </a:r>
          </a:p>
          <a:p>
            <a:pPr marL="285750" lvl="0" indent="-285750" eaLnBrk="0" fontAlgn="base" hangingPunct="0">
              <a:buFont typeface="Arial" panose="020B0604020202020204" pitchFamily="34" charset="0"/>
              <a:buChar char="•"/>
            </a:pPr>
            <a:r>
              <a:rPr lang="en-GB" sz="1600" dirty="0">
                <a:solidFill>
                  <a:schemeClr val="tx1"/>
                </a:solidFill>
              </a:rPr>
              <a:t>Previous known contact </a:t>
            </a:r>
          </a:p>
          <a:p>
            <a:pPr marL="285750" lvl="0" indent="-285750" eaLnBrk="0" fontAlgn="base" hangingPunct="0">
              <a:buFont typeface="Arial" panose="020B0604020202020204" pitchFamily="34" charset="0"/>
              <a:buChar char="•"/>
            </a:pPr>
            <a:endParaRPr lang="en-GB" sz="1600" dirty="0">
              <a:solidFill>
                <a:schemeClr val="tx1"/>
              </a:solidFill>
            </a:endParaRPr>
          </a:p>
          <a:p>
            <a:pPr marL="285750" lvl="0" indent="-285750" eaLnBrk="0" fontAlgn="base" hangingPunct="0">
              <a:buFont typeface="Arial" panose="020B0604020202020204" pitchFamily="34" charset="0"/>
              <a:buChar char="•"/>
            </a:pPr>
            <a:endParaRPr lang="en-GB" sz="1600" dirty="0">
              <a:solidFill>
                <a:schemeClr val="tx1"/>
              </a:solidFill>
            </a:endParaRPr>
          </a:p>
          <a:p>
            <a:pPr marL="285750" lvl="0" indent="-285750" eaLnBrk="0" fontAlgn="base" hangingPunct="0">
              <a:buFont typeface="Arial" panose="020B0604020202020204" pitchFamily="34" charset="0"/>
              <a:buChar char="•"/>
            </a:pPr>
            <a:endParaRPr lang="en-GB" sz="1600" dirty="0">
              <a:solidFill>
                <a:schemeClr val="tx1"/>
              </a:solidFill>
            </a:endParaRPr>
          </a:p>
          <a:p>
            <a:pPr marL="285750" lvl="0" indent="-285750" eaLnBrk="0" fontAlgn="base" hangingPunct="0">
              <a:buFont typeface="Arial" panose="020B0604020202020204" pitchFamily="34" charset="0"/>
              <a:buChar char="•"/>
            </a:pPr>
            <a:endParaRPr lang="en-GB" sz="1600" dirty="0">
              <a:solidFill>
                <a:schemeClr val="tx1"/>
              </a:solidFill>
            </a:endParaRPr>
          </a:p>
          <a:p>
            <a:pPr marL="285750" lvl="0" indent="-285750" eaLnBrk="0" fontAlgn="base" hangingPunct="0">
              <a:buFont typeface="Arial" panose="020B0604020202020204" pitchFamily="34" charset="0"/>
              <a:buChar char="•"/>
            </a:pPr>
            <a:endParaRPr lang="en-GB" sz="1600" dirty="0">
              <a:solidFill>
                <a:schemeClr val="tx1"/>
              </a:solidFill>
            </a:endParaRPr>
          </a:p>
          <a:p>
            <a:pPr marL="285750" lvl="0" indent="-285750" eaLnBrk="0" fontAlgn="base" hangingPunct="0">
              <a:buFont typeface="Arial" panose="020B0604020202020204" pitchFamily="34" charset="0"/>
              <a:buChar char="•"/>
            </a:pPr>
            <a:endParaRPr lang="en-GB" sz="1600" dirty="0">
              <a:solidFill>
                <a:schemeClr val="tx1"/>
              </a:solidFill>
            </a:endParaRPr>
          </a:p>
          <a:p>
            <a:pPr algn="ctr"/>
            <a:endParaRPr lang="en-GB" sz="1600" b="1" dirty="0">
              <a:solidFill>
                <a:schemeClr val="tx1"/>
              </a:solidFill>
              <a:cs typeface="Arial" panose="020B0604020202020204" pitchFamily="34" charset="0"/>
            </a:endParaRPr>
          </a:p>
          <a:p>
            <a:pPr algn="ctr"/>
            <a:endParaRPr lang="en-GB" sz="1600" b="1" dirty="0">
              <a:solidFill>
                <a:schemeClr val="tx1"/>
              </a:solidFill>
              <a:cs typeface="Arial" panose="020B0604020202020204" pitchFamily="34" charset="0"/>
            </a:endParaRPr>
          </a:p>
          <a:p>
            <a:pPr algn="ctr"/>
            <a:endParaRPr lang="en-GB" sz="1600" b="1" dirty="0">
              <a:solidFill>
                <a:schemeClr val="tx1"/>
              </a:solidFill>
              <a:cs typeface="Arial" panose="020B0604020202020204" pitchFamily="34" charset="0"/>
            </a:endParaRPr>
          </a:p>
          <a:p>
            <a:pPr algn="ctr"/>
            <a:endParaRPr lang="en-GB" sz="1600" b="1" dirty="0">
              <a:solidFill>
                <a:schemeClr val="tx1"/>
              </a:solidFill>
              <a:cs typeface="Arial" panose="020B0604020202020204" pitchFamily="34" charset="0"/>
            </a:endParaRPr>
          </a:p>
          <a:p>
            <a:pPr algn="ctr"/>
            <a:endParaRPr lang="en-GB" sz="1600" b="1" dirty="0">
              <a:solidFill>
                <a:schemeClr val="tx1"/>
              </a:solidFill>
              <a:cs typeface="Arial" panose="020B0604020202020204" pitchFamily="34" charset="0"/>
            </a:endParaRPr>
          </a:p>
          <a:p>
            <a:pPr algn="ctr"/>
            <a:endParaRPr lang="en-GB" sz="1600" b="1" dirty="0">
              <a:solidFill>
                <a:schemeClr val="tx1"/>
              </a:solidFill>
              <a:cs typeface="Arial" panose="020B0604020202020204" pitchFamily="34" charset="0"/>
            </a:endParaRPr>
          </a:p>
          <a:p>
            <a:endParaRPr lang="en-GB" sz="1600" dirty="0">
              <a:solidFill>
                <a:schemeClr val="tx1"/>
              </a:solidFill>
            </a:endParaRPr>
          </a:p>
          <a:p>
            <a:r>
              <a:rPr lang="en-GB" sz="1000" dirty="0">
                <a:solidFill>
                  <a:schemeClr val="tx1"/>
                </a:solidFill>
              </a:rPr>
              <a:t>PHE (2020) Framework of actions to contain </a:t>
            </a:r>
            <a:r>
              <a:rPr lang="en-GB" sz="1000" dirty="0" err="1">
                <a:solidFill>
                  <a:schemeClr val="tx1"/>
                </a:solidFill>
              </a:rPr>
              <a:t>carbapenemase</a:t>
            </a:r>
            <a:r>
              <a:rPr lang="en-GB" sz="1000" dirty="0">
                <a:solidFill>
                  <a:schemeClr val="tx1"/>
                </a:solidFill>
              </a:rPr>
              <a:t>-producing </a:t>
            </a:r>
            <a:r>
              <a:rPr lang="en-GB" sz="1000" dirty="0" err="1">
                <a:solidFill>
                  <a:schemeClr val="tx1"/>
                </a:solidFill>
              </a:rPr>
              <a:t>Enterobacterales</a:t>
            </a:r>
            <a:endParaRPr lang="en-GB" sz="1000" dirty="0">
              <a:solidFill>
                <a:schemeClr val="tx1"/>
              </a:solidFill>
            </a:endParaRPr>
          </a:p>
          <a:p>
            <a:pPr eaLnBrk="0" fontAlgn="base" hangingPunct="0"/>
            <a:r>
              <a:rPr lang="en-GB" sz="1000" dirty="0">
                <a:hlinkClick r:id="rId10"/>
              </a:rPr>
              <a:t>https://assets.publishing.service.gov.uk/government/uploads/system/uploads/attachment_data/file/9235/Framework_of_actions_to_contain_CPE.pdf</a:t>
            </a:r>
            <a:r>
              <a:rPr lang="en-GB" sz="1600" b="1" dirty="0">
                <a:solidFill>
                  <a:schemeClr val="tx1"/>
                </a:solidFill>
                <a:cs typeface="Arial" panose="020B0604020202020204" pitchFamily="34" charset="0"/>
              </a:rPr>
              <a:t>  </a:t>
            </a:r>
          </a:p>
        </p:txBody>
      </p:sp>
      <p:sp>
        <p:nvSpPr>
          <p:cNvPr id="2" name="Rectangle 2">
            <a:extLst>
              <a:ext uri="{FF2B5EF4-FFF2-40B4-BE49-F238E27FC236}">
                <a16:creationId xmlns="" xmlns:a16="http://schemas.microsoft.com/office/drawing/2014/main" id="{E4799283-03C8-3440-8D23-34D84AFF8BA9}"/>
              </a:ext>
            </a:extLst>
          </p:cNvPr>
          <p:cNvSpPr>
            <a:spLocks noChangeArrowheads="1"/>
          </p:cNvSpPr>
          <p:nvPr/>
        </p:nvSpPr>
        <p:spPr bwMode="auto">
          <a:xfrm>
            <a:off x="0" y="0"/>
            <a:ext cx="144018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 name="Table 2">
            <a:extLst>
              <a:ext uri="{FF2B5EF4-FFF2-40B4-BE49-F238E27FC236}">
                <a16:creationId xmlns="" xmlns:a16="http://schemas.microsoft.com/office/drawing/2014/main" id="{9E0F71C5-EBE7-EC40-87BD-7B4FE2D60BD8}"/>
              </a:ext>
            </a:extLst>
          </p:cNvPr>
          <p:cNvGraphicFramePr>
            <a:graphicFrameLocks noGrp="1"/>
          </p:cNvGraphicFramePr>
          <p:nvPr>
            <p:extLst>
              <p:ext uri="{D42A27DB-BD31-4B8C-83A1-F6EECF244321}">
                <p14:modId xmlns:p14="http://schemas.microsoft.com/office/powerpoint/2010/main" val="3269586851"/>
              </p:ext>
            </p:extLst>
          </p:nvPr>
        </p:nvGraphicFramePr>
        <p:xfrm>
          <a:off x="453325" y="14962642"/>
          <a:ext cx="5073025" cy="3123184"/>
        </p:xfrm>
        <a:graphic>
          <a:graphicData uri="http://schemas.openxmlformats.org/drawingml/2006/table">
            <a:tbl>
              <a:tblPr firstRow="1" firstCol="1" bandRow="1">
                <a:tableStyleId>{5C22544A-7EE6-4342-B048-85BDC9FD1C3A}</a:tableStyleId>
              </a:tblPr>
              <a:tblGrid>
                <a:gridCol w="5073025">
                  <a:extLst>
                    <a:ext uri="{9D8B030D-6E8A-4147-A177-3AD203B41FA5}">
                      <a16:colId xmlns="" xmlns:a16="http://schemas.microsoft.com/office/drawing/2014/main" val="1809335057"/>
                    </a:ext>
                  </a:extLst>
                </a:gridCol>
              </a:tblGrid>
              <a:tr h="28534">
                <a:tc>
                  <a:txBody>
                    <a:bodyPr/>
                    <a:lstStyle/>
                    <a:p>
                      <a:pPr algn="ctr">
                        <a:lnSpc>
                          <a:spcPct val="115000"/>
                        </a:lnSpc>
                        <a:spcAft>
                          <a:spcPts val="0"/>
                        </a:spcAft>
                      </a:pPr>
                      <a:r>
                        <a:rPr lang="en-GB" sz="1600" dirty="0">
                          <a:solidFill>
                            <a:schemeClr val="tx1"/>
                          </a:solidFill>
                          <a:effectLst/>
                        </a:rPr>
                        <a:t>Moderate Risk Criteria</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 xmlns:a16="http://schemas.microsoft.com/office/drawing/2014/main" val="35265652"/>
                  </a:ext>
                </a:extLst>
              </a:tr>
              <a:tr h="0">
                <a:tc>
                  <a:txBody>
                    <a:bodyPr/>
                    <a:lstStyle/>
                    <a:p>
                      <a:pPr marL="88900" indent="0">
                        <a:lnSpc>
                          <a:spcPct val="115000"/>
                        </a:lnSpc>
                        <a:spcAft>
                          <a:spcPts val="0"/>
                        </a:spcAft>
                        <a:tabLst/>
                      </a:pPr>
                      <a:r>
                        <a:rPr lang="en-GB" sz="1600" dirty="0">
                          <a:solidFill>
                            <a:schemeClr val="tx1"/>
                          </a:solidFill>
                          <a:effectLst/>
                        </a:rPr>
                        <a:t>Family history of MRSA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91A7"/>
                    </a:solidFill>
                  </a:tcPr>
                </a:tc>
                <a:extLst>
                  <a:ext uri="{0D108BD9-81ED-4DB2-BD59-A6C34878D82A}">
                    <a16:rowId xmlns="" xmlns:a16="http://schemas.microsoft.com/office/drawing/2014/main" val="2781922617"/>
                  </a:ext>
                </a:extLst>
              </a:tr>
              <a:tr h="0">
                <a:tc>
                  <a:txBody>
                    <a:bodyPr/>
                    <a:lstStyle/>
                    <a:p>
                      <a:pPr marL="88900" indent="0">
                        <a:lnSpc>
                          <a:spcPct val="115000"/>
                        </a:lnSpc>
                        <a:spcAft>
                          <a:spcPts val="0"/>
                        </a:spcAft>
                        <a:tabLst/>
                      </a:pPr>
                      <a:r>
                        <a:rPr lang="en-GB" sz="1600" dirty="0">
                          <a:solidFill>
                            <a:schemeClr val="tx1"/>
                          </a:solidFill>
                          <a:effectLst/>
                        </a:rPr>
                        <a:t>Nursing or residential home/receiving respite care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91A7"/>
                    </a:solidFill>
                  </a:tcPr>
                </a:tc>
                <a:extLst>
                  <a:ext uri="{0D108BD9-81ED-4DB2-BD59-A6C34878D82A}">
                    <a16:rowId xmlns="" xmlns:a16="http://schemas.microsoft.com/office/drawing/2014/main" val="3850046190"/>
                  </a:ext>
                </a:extLst>
              </a:tr>
              <a:tr h="0">
                <a:tc>
                  <a:txBody>
                    <a:bodyPr/>
                    <a:lstStyle/>
                    <a:p>
                      <a:pPr marL="88900" indent="0">
                        <a:lnSpc>
                          <a:spcPct val="100000"/>
                        </a:lnSpc>
                        <a:spcAft>
                          <a:spcPts val="0"/>
                        </a:spcAft>
                        <a:tabLst/>
                      </a:pPr>
                      <a:r>
                        <a:rPr lang="en-GB" sz="1600" dirty="0">
                          <a:solidFill>
                            <a:schemeClr val="tx1"/>
                          </a:solidFill>
                          <a:effectLst/>
                        </a:rPr>
                        <a:t>Previous hospital in-patient admission/ hospital transfer in the last 12 months except for maternity patients unless C. section – see below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91A7"/>
                    </a:solidFill>
                  </a:tcPr>
                </a:tc>
                <a:extLst>
                  <a:ext uri="{0D108BD9-81ED-4DB2-BD59-A6C34878D82A}">
                    <a16:rowId xmlns="" xmlns:a16="http://schemas.microsoft.com/office/drawing/2014/main" val="1256590956"/>
                  </a:ext>
                </a:extLst>
              </a:tr>
              <a:tr h="0">
                <a:tc>
                  <a:txBody>
                    <a:bodyPr/>
                    <a:lstStyle/>
                    <a:p>
                      <a:pPr marL="88900" indent="0">
                        <a:lnSpc>
                          <a:spcPct val="115000"/>
                        </a:lnSpc>
                        <a:spcAft>
                          <a:spcPts val="0"/>
                        </a:spcAft>
                        <a:tabLst/>
                      </a:pPr>
                      <a:r>
                        <a:rPr lang="en-GB" sz="1600" dirty="0">
                          <a:solidFill>
                            <a:schemeClr val="tx1"/>
                          </a:solidFill>
                          <a:effectLst/>
                        </a:rPr>
                        <a:t>Presence of skin ulcers or wounds/severe skin disease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91A7"/>
                    </a:solidFill>
                  </a:tcPr>
                </a:tc>
                <a:extLst>
                  <a:ext uri="{0D108BD9-81ED-4DB2-BD59-A6C34878D82A}">
                    <a16:rowId xmlns="" xmlns:a16="http://schemas.microsoft.com/office/drawing/2014/main" val="784609353"/>
                  </a:ext>
                </a:extLst>
              </a:tr>
              <a:tr h="0">
                <a:tc>
                  <a:txBody>
                    <a:bodyPr/>
                    <a:lstStyle/>
                    <a:p>
                      <a:pPr marL="88900" indent="0">
                        <a:lnSpc>
                          <a:spcPct val="115000"/>
                        </a:lnSpc>
                        <a:spcAft>
                          <a:spcPts val="0"/>
                        </a:spcAft>
                        <a:tabLst/>
                      </a:pPr>
                      <a:r>
                        <a:rPr lang="en-GB" sz="1600" dirty="0">
                          <a:solidFill>
                            <a:schemeClr val="tx1"/>
                          </a:solidFill>
                          <a:effectLst/>
                        </a:rPr>
                        <a:t>Presence of urinary/venous catheter/gastrostomy feeding tubes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91A7"/>
                    </a:solidFill>
                  </a:tcPr>
                </a:tc>
                <a:extLst>
                  <a:ext uri="{0D108BD9-81ED-4DB2-BD59-A6C34878D82A}">
                    <a16:rowId xmlns="" xmlns:a16="http://schemas.microsoft.com/office/drawing/2014/main" val="2309218260"/>
                  </a:ext>
                </a:extLst>
              </a:tr>
              <a:tr h="0">
                <a:tc>
                  <a:txBody>
                    <a:bodyPr/>
                    <a:lstStyle/>
                    <a:p>
                      <a:pPr marL="88900" indent="0">
                        <a:lnSpc>
                          <a:spcPct val="115000"/>
                        </a:lnSpc>
                        <a:spcAft>
                          <a:spcPts val="0"/>
                        </a:spcAft>
                        <a:tabLst/>
                      </a:pPr>
                      <a:r>
                        <a:rPr lang="en-GB" sz="1600" dirty="0">
                          <a:solidFill>
                            <a:schemeClr val="tx1"/>
                          </a:solidFill>
                          <a:effectLst/>
                        </a:rPr>
                        <a:t>Planned surgery resulting in implant</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91A7"/>
                    </a:solidFill>
                  </a:tcPr>
                </a:tc>
                <a:extLst>
                  <a:ext uri="{0D108BD9-81ED-4DB2-BD59-A6C34878D82A}">
                    <a16:rowId xmlns="" xmlns:a16="http://schemas.microsoft.com/office/drawing/2014/main" val="4279596774"/>
                  </a:ext>
                </a:extLst>
              </a:tr>
              <a:tr h="0">
                <a:tc>
                  <a:txBody>
                    <a:bodyPr/>
                    <a:lstStyle/>
                    <a:p>
                      <a:pPr marL="88900" indent="0">
                        <a:lnSpc>
                          <a:spcPct val="115000"/>
                        </a:lnSpc>
                        <a:spcAft>
                          <a:spcPts val="0"/>
                        </a:spcAft>
                        <a:tabLst/>
                      </a:pPr>
                      <a:r>
                        <a:rPr lang="en-GB" sz="1600" dirty="0">
                          <a:solidFill>
                            <a:schemeClr val="tx1"/>
                          </a:solidFill>
                          <a:effectLst/>
                        </a:rPr>
                        <a:t>All patients requiring caesarean section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91A7"/>
                    </a:solidFill>
                  </a:tcPr>
                </a:tc>
                <a:extLst>
                  <a:ext uri="{0D108BD9-81ED-4DB2-BD59-A6C34878D82A}">
                    <a16:rowId xmlns="" xmlns:a16="http://schemas.microsoft.com/office/drawing/2014/main" val="3149470156"/>
                  </a:ext>
                </a:extLst>
              </a:tr>
              <a:tr h="0">
                <a:tc>
                  <a:txBody>
                    <a:bodyPr/>
                    <a:lstStyle/>
                    <a:p>
                      <a:pPr marL="88900" indent="0">
                        <a:lnSpc>
                          <a:spcPct val="115000"/>
                        </a:lnSpc>
                        <a:spcAft>
                          <a:spcPts val="0"/>
                        </a:spcAft>
                        <a:tabLst/>
                      </a:pPr>
                      <a:r>
                        <a:rPr lang="en-GB" sz="1600" dirty="0">
                          <a:solidFill>
                            <a:schemeClr val="tx1"/>
                          </a:solidFill>
                          <a:effectLst/>
                        </a:rPr>
                        <a:t>Health care worker</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91A7"/>
                    </a:solidFill>
                  </a:tcPr>
                </a:tc>
                <a:extLst>
                  <a:ext uri="{0D108BD9-81ED-4DB2-BD59-A6C34878D82A}">
                    <a16:rowId xmlns="" xmlns:a16="http://schemas.microsoft.com/office/drawing/2014/main" val="1004605127"/>
                  </a:ext>
                </a:extLst>
              </a:tr>
            </a:tbl>
          </a:graphicData>
        </a:graphic>
      </p:graphicFrame>
      <p:graphicFrame>
        <p:nvGraphicFramePr>
          <p:cNvPr id="5" name="Table 4">
            <a:extLst>
              <a:ext uri="{FF2B5EF4-FFF2-40B4-BE49-F238E27FC236}">
                <a16:creationId xmlns="" xmlns:a16="http://schemas.microsoft.com/office/drawing/2014/main" id="{F4D5F8A2-CDC1-E941-9D1E-27A1E128CAD2}"/>
              </a:ext>
            </a:extLst>
          </p:cNvPr>
          <p:cNvGraphicFramePr>
            <a:graphicFrameLocks noGrp="1"/>
          </p:cNvGraphicFramePr>
          <p:nvPr>
            <p:extLst>
              <p:ext uri="{D42A27DB-BD31-4B8C-83A1-F6EECF244321}">
                <p14:modId xmlns:p14="http://schemas.microsoft.com/office/powerpoint/2010/main" val="2002709197"/>
              </p:ext>
            </p:extLst>
          </p:nvPr>
        </p:nvGraphicFramePr>
        <p:xfrm>
          <a:off x="5695809" y="14965296"/>
          <a:ext cx="3010182" cy="2621620"/>
        </p:xfrm>
        <a:graphic>
          <a:graphicData uri="http://schemas.openxmlformats.org/drawingml/2006/table">
            <a:tbl>
              <a:tblPr firstRow="1" firstCol="1" bandRow="1">
                <a:tableStyleId>{5C22544A-7EE6-4342-B048-85BDC9FD1C3A}</a:tableStyleId>
              </a:tblPr>
              <a:tblGrid>
                <a:gridCol w="3010182">
                  <a:extLst>
                    <a:ext uri="{9D8B030D-6E8A-4147-A177-3AD203B41FA5}">
                      <a16:colId xmlns="" xmlns:a16="http://schemas.microsoft.com/office/drawing/2014/main" val="3909912875"/>
                    </a:ext>
                  </a:extLst>
                </a:gridCol>
              </a:tblGrid>
              <a:tr h="245047">
                <a:tc>
                  <a:txBody>
                    <a:bodyPr/>
                    <a:lstStyle/>
                    <a:p>
                      <a:pPr marL="0" algn="ctr">
                        <a:lnSpc>
                          <a:spcPct val="115000"/>
                        </a:lnSpc>
                        <a:spcBef>
                          <a:spcPts val="200"/>
                        </a:spcBef>
                        <a:spcAft>
                          <a:spcPts val="200"/>
                        </a:spcAft>
                      </a:pPr>
                      <a:r>
                        <a:rPr lang="en-GB" sz="1600" dirty="0">
                          <a:solidFill>
                            <a:schemeClr val="tx1"/>
                          </a:solidFill>
                          <a:effectLst/>
                        </a:rPr>
                        <a:t>If MRSA positive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91A7"/>
                    </a:solidFill>
                  </a:tcPr>
                </a:tc>
                <a:extLst>
                  <a:ext uri="{0D108BD9-81ED-4DB2-BD59-A6C34878D82A}">
                    <a16:rowId xmlns="" xmlns:a16="http://schemas.microsoft.com/office/drawing/2014/main" val="3537753652"/>
                  </a:ext>
                </a:extLst>
              </a:tr>
              <a:tr h="452721">
                <a:tc>
                  <a:txBody>
                    <a:bodyPr/>
                    <a:lstStyle/>
                    <a:p>
                      <a:pPr marL="0" indent="0">
                        <a:lnSpc>
                          <a:spcPct val="100000"/>
                        </a:lnSpc>
                        <a:spcBef>
                          <a:spcPts val="200"/>
                        </a:spcBef>
                        <a:spcAft>
                          <a:spcPts val="200"/>
                        </a:spcAft>
                        <a:tabLst/>
                      </a:pPr>
                      <a:r>
                        <a:rPr lang="en-GB" sz="1600" dirty="0">
                          <a:solidFill>
                            <a:schemeClr val="tx1"/>
                          </a:solidFill>
                          <a:effectLst/>
                        </a:rPr>
                        <a:t>The patient requires isolation  </a:t>
                      </a:r>
                      <a:r>
                        <a:rPr lang="en-GB" sz="1600" dirty="0">
                          <a:solidFill>
                            <a:srgbClr val="FF0000"/>
                          </a:solidFill>
                          <a:effectLst/>
                        </a:rPr>
                        <a:t>Red status </a:t>
                      </a:r>
                      <a:endParaRPr lang="en-GB"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alpha val="66000"/>
                      </a:schemeClr>
                    </a:solidFill>
                  </a:tcPr>
                </a:tc>
                <a:extLst>
                  <a:ext uri="{0D108BD9-81ED-4DB2-BD59-A6C34878D82A}">
                    <a16:rowId xmlns="" xmlns:a16="http://schemas.microsoft.com/office/drawing/2014/main" val="193712744"/>
                  </a:ext>
                </a:extLst>
              </a:tr>
              <a:tr h="679082">
                <a:tc>
                  <a:txBody>
                    <a:bodyPr/>
                    <a:lstStyle/>
                    <a:p>
                      <a:pPr marL="0" indent="0">
                        <a:lnSpc>
                          <a:spcPct val="100000"/>
                        </a:lnSpc>
                        <a:spcBef>
                          <a:spcPts val="200"/>
                        </a:spcBef>
                        <a:spcAft>
                          <a:spcPts val="200"/>
                        </a:spcAft>
                        <a:tabLst/>
                      </a:pPr>
                      <a:r>
                        <a:rPr lang="en-GB" sz="1600" dirty="0">
                          <a:solidFill>
                            <a:schemeClr val="tx1"/>
                          </a:solidFill>
                          <a:effectLst/>
                        </a:rPr>
                        <a:t>Ensure appropriate colonisation suppression treatment is prescribed</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alpha val="66000"/>
                      </a:schemeClr>
                    </a:solidFill>
                  </a:tcPr>
                </a:tc>
                <a:extLst>
                  <a:ext uri="{0D108BD9-81ED-4DB2-BD59-A6C34878D82A}">
                    <a16:rowId xmlns="" xmlns:a16="http://schemas.microsoft.com/office/drawing/2014/main" val="1845455506"/>
                  </a:ext>
                </a:extLst>
              </a:tr>
              <a:tr h="452721">
                <a:tc>
                  <a:txBody>
                    <a:bodyPr/>
                    <a:lstStyle/>
                    <a:p>
                      <a:pPr marL="0" indent="0">
                        <a:lnSpc>
                          <a:spcPct val="100000"/>
                        </a:lnSpc>
                        <a:spcBef>
                          <a:spcPts val="200"/>
                        </a:spcBef>
                        <a:spcAft>
                          <a:spcPts val="200"/>
                        </a:spcAft>
                        <a:tabLst/>
                      </a:pPr>
                      <a:r>
                        <a:rPr lang="en-GB" sz="1600" dirty="0">
                          <a:solidFill>
                            <a:schemeClr val="tx1"/>
                          </a:solidFill>
                          <a:effectLst/>
                        </a:rPr>
                        <a:t>Maintain contact precautions throughout patient stay</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alpha val="66000"/>
                      </a:schemeClr>
                    </a:solidFill>
                  </a:tcPr>
                </a:tc>
                <a:extLst>
                  <a:ext uri="{0D108BD9-81ED-4DB2-BD59-A6C34878D82A}">
                    <a16:rowId xmlns="" xmlns:a16="http://schemas.microsoft.com/office/drawing/2014/main" val="1120823503"/>
                  </a:ext>
                </a:extLst>
              </a:tr>
              <a:tr h="650834">
                <a:tc>
                  <a:txBody>
                    <a:bodyPr/>
                    <a:lstStyle/>
                    <a:p>
                      <a:pPr marL="0" indent="0">
                        <a:lnSpc>
                          <a:spcPct val="100000"/>
                        </a:lnSpc>
                        <a:spcBef>
                          <a:spcPts val="200"/>
                        </a:spcBef>
                        <a:spcAft>
                          <a:spcPts val="200"/>
                        </a:spcAft>
                        <a:tabLst/>
                      </a:pPr>
                      <a:r>
                        <a:rPr lang="en-GB" sz="1600" dirty="0">
                          <a:solidFill>
                            <a:schemeClr val="tx1"/>
                          </a:solidFill>
                          <a:effectLst/>
                        </a:rPr>
                        <a:t>Perform an infection clean after patient transfer/discharge.</a:t>
                      </a:r>
                    </a:p>
                  </a:txBody>
                  <a:tcPr marL="68580" marR="68580" marT="0" marB="0">
                    <a:solidFill>
                      <a:schemeClr val="tx2">
                        <a:lumMod val="40000"/>
                        <a:lumOff val="60000"/>
                        <a:alpha val="66000"/>
                      </a:schemeClr>
                    </a:solidFill>
                  </a:tcPr>
                </a:tc>
                <a:extLst>
                  <a:ext uri="{0D108BD9-81ED-4DB2-BD59-A6C34878D82A}">
                    <a16:rowId xmlns="" xmlns:a16="http://schemas.microsoft.com/office/drawing/2014/main" val="1057885217"/>
                  </a:ext>
                </a:extLst>
              </a:tr>
            </a:tbl>
          </a:graphicData>
        </a:graphic>
      </p:graphicFrame>
      <p:pic>
        <p:nvPicPr>
          <p:cNvPr id="25" name="Picture 24">
            <a:extLst>
              <a:ext uri="{FF2B5EF4-FFF2-40B4-BE49-F238E27FC236}">
                <a16:creationId xmlns="" xmlns:a16="http://schemas.microsoft.com/office/drawing/2014/main" id="{FC1D6AF5-FE9E-6A41-AC60-2B361E76E12B}"/>
              </a:ext>
            </a:extLst>
          </p:cNvPr>
          <p:cNvPicPr/>
          <p:nvPr/>
        </p:nvPicPr>
        <p:blipFill>
          <a:blip r:embed="rId11">
            <a:extLst>
              <a:ext uri="{28A0092B-C50C-407E-A947-70E740481C1C}">
                <a14:useLocalDpi xmlns:a14="http://schemas.microsoft.com/office/drawing/2010/main" val="0"/>
              </a:ext>
            </a:extLst>
          </a:blip>
          <a:srcRect r="5531"/>
          <a:stretch>
            <a:fillRect/>
          </a:stretch>
        </p:blipFill>
        <p:spPr bwMode="auto">
          <a:xfrm>
            <a:off x="7638538" y="20101890"/>
            <a:ext cx="1353220" cy="946316"/>
          </a:xfrm>
          <a:prstGeom prst="rect">
            <a:avLst/>
          </a:prstGeom>
          <a:noFill/>
        </p:spPr>
      </p:pic>
      <p:sp>
        <p:nvSpPr>
          <p:cNvPr id="22" name="Rectangle 8">
            <a:extLst>
              <a:ext uri="{FF2B5EF4-FFF2-40B4-BE49-F238E27FC236}">
                <a16:creationId xmlns="" xmlns:a16="http://schemas.microsoft.com/office/drawing/2014/main" id="{1E54B356-8BAD-EA4B-B003-6487E7341670}"/>
              </a:ext>
            </a:extLst>
          </p:cNvPr>
          <p:cNvSpPr>
            <a:spLocks noChangeArrowheads="1"/>
          </p:cNvSpPr>
          <p:nvPr/>
        </p:nvSpPr>
        <p:spPr bwMode="auto">
          <a:xfrm>
            <a:off x="7066160" y="5028849"/>
            <a:ext cx="144018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3" name="Rectangle 10">
            <a:extLst>
              <a:ext uri="{FF2B5EF4-FFF2-40B4-BE49-F238E27FC236}">
                <a16:creationId xmlns="" xmlns:a16="http://schemas.microsoft.com/office/drawing/2014/main" id="{1C170DC3-1AE3-784B-904F-AA1FF62F8E4C}"/>
              </a:ext>
            </a:extLst>
          </p:cNvPr>
          <p:cNvSpPr>
            <a:spLocks noChangeArrowheads="1"/>
          </p:cNvSpPr>
          <p:nvPr/>
        </p:nvSpPr>
        <p:spPr bwMode="auto">
          <a:xfrm>
            <a:off x="0" y="0"/>
            <a:ext cx="144018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4" name="Rectangle 12">
            <a:extLst>
              <a:ext uri="{FF2B5EF4-FFF2-40B4-BE49-F238E27FC236}">
                <a16:creationId xmlns="" xmlns:a16="http://schemas.microsoft.com/office/drawing/2014/main" id="{23B52806-10BC-5343-8BDA-281575679BA3}"/>
              </a:ext>
            </a:extLst>
          </p:cNvPr>
          <p:cNvSpPr>
            <a:spLocks noChangeArrowheads="1"/>
          </p:cNvSpPr>
          <p:nvPr/>
        </p:nvSpPr>
        <p:spPr bwMode="auto">
          <a:xfrm>
            <a:off x="152400" y="152400"/>
            <a:ext cx="144018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6" name="Rectangle 14">
            <a:extLst>
              <a:ext uri="{FF2B5EF4-FFF2-40B4-BE49-F238E27FC236}">
                <a16:creationId xmlns="" xmlns:a16="http://schemas.microsoft.com/office/drawing/2014/main" id="{CAD62202-0050-2847-AD34-9B5FDD255166}"/>
              </a:ext>
            </a:extLst>
          </p:cNvPr>
          <p:cNvSpPr>
            <a:spLocks noChangeArrowheads="1"/>
          </p:cNvSpPr>
          <p:nvPr/>
        </p:nvSpPr>
        <p:spPr bwMode="auto">
          <a:xfrm>
            <a:off x="6269930" y="2718921"/>
            <a:ext cx="144018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37" name="Picture 16">
            <a:extLst>
              <a:ext uri="{FF2B5EF4-FFF2-40B4-BE49-F238E27FC236}">
                <a16:creationId xmlns="" xmlns:a16="http://schemas.microsoft.com/office/drawing/2014/main" id="{909D23BD-914D-8E49-9A25-1462FD091A57}"/>
              </a:ext>
            </a:extLst>
          </p:cNvPr>
          <p:cNvPicPr>
            <a:picLocks noChangeAspect="1" noChangeArrowheads="1"/>
          </p:cNvPicPr>
          <p:nvPr/>
        </p:nvPicPr>
        <p:blipFill>
          <a:blip r:embed="rId12" r:link="rId13">
            <a:extLst>
              <a:ext uri="{28A0092B-C50C-407E-A947-70E740481C1C}">
                <a14:useLocalDpi xmlns:a14="http://schemas.microsoft.com/office/drawing/2010/main" val="0"/>
              </a:ext>
            </a:extLst>
          </a:blip>
          <a:srcRect/>
          <a:stretch>
            <a:fillRect/>
          </a:stretch>
        </p:blipFill>
        <p:spPr bwMode="auto">
          <a:xfrm>
            <a:off x="5456918" y="6252411"/>
            <a:ext cx="1119294" cy="152745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7" name="Table 26">
            <a:extLst>
              <a:ext uri="{FF2B5EF4-FFF2-40B4-BE49-F238E27FC236}">
                <a16:creationId xmlns="" xmlns:a16="http://schemas.microsoft.com/office/drawing/2014/main" id="{AE07B833-037A-D64A-8CD4-EB929DF5610C}"/>
              </a:ext>
            </a:extLst>
          </p:cNvPr>
          <p:cNvGraphicFramePr>
            <a:graphicFrameLocks noGrp="1"/>
          </p:cNvGraphicFramePr>
          <p:nvPr>
            <p:extLst>
              <p:ext uri="{D42A27DB-BD31-4B8C-83A1-F6EECF244321}">
                <p14:modId xmlns:p14="http://schemas.microsoft.com/office/powerpoint/2010/main" val="1393986490"/>
              </p:ext>
            </p:extLst>
          </p:nvPr>
        </p:nvGraphicFramePr>
        <p:xfrm>
          <a:off x="8170951" y="32079281"/>
          <a:ext cx="5878084" cy="2681149"/>
        </p:xfrm>
        <a:graphic>
          <a:graphicData uri="http://schemas.openxmlformats.org/drawingml/2006/table">
            <a:tbl>
              <a:tblPr firstRow="1" firstCol="1" bandRow="1">
                <a:tableStyleId>{5C22544A-7EE6-4342-B048-85BDC9FD1C3A}</a:tableStyleId>
              </a:tblPr>
              <a:tblGrid>
                <a:gridCol w="5878084">
                  <a:extLst>
                    <a:ext uri="{9D8B030D-6E8A-4147-A177-3AD203B41FA5}">
                      <a16:colId xmlns="" xmlns:a16="http://schemas.microsoft.com/office/drawing/2014/main" val="445718275"/>
                    </a:ext>
                  </a:extLst>
                </a:gridCol>
              </a:tblGrid>
              <a:tr h="289421">
                <a:tc>
                  <a:txBody>
                    <a:bodyPr/>
                    <a:lstStyle/>
                    <a:p>
                      <a:pPr algn="ctr">
                        <a:lnSpc>
                          <a:spcPct val="115000"/>
                        </a:lnSpc>
                        <a:spcAft>
                          <a:spcPts val="0"/>
                        </a:spcAft>
                      </a:pPr>
                      <a:r>
                        <a:rPr lang="en-GB" sz="1600" dirty="0">
                          <a:solidFill>
                            <a:schemeClr val="tx1"/>
                          </a:solidFill>
                          <a:effectLst/>
                          <a:latin typeface="+mn-lt"/>
                        </a:rPr>
                        <a:t>If CPE positive: </a:t>
                      </a:r>
                      <a:endParaRPr lang="en-GB"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rgbClr val="BF91A7"/>
                    </a:solidFill>
                  </a:tcPr>
                </a:tc>
                <a:extLst>
                  <a:ext uri="{0D108BD9-81ED-4DB2-BD59-A6C34878D82A}">
                    <a16:rowId xmlns="" xmlns:a16="http://schemas.microsoft.com/office/drawing/2014/main" val="2506907728"/>
                  </a:ext>
                </a:extLst>
              </a:tr>
              <a:tr h="0">
                <a:tc>
                  <a:txBody>
                    <a:bodyPr/>
                    <a:lstStyle/>
                    <a:p>
                      <a:pPr marL="0" algn="l">
                        <a:lnSpc>
                          <a:spcPct val="115000"/>
                        </a:lnSpc>
                        <a:spcBef>
                          <a:spcPts val="200"/>
                        </a:spcBef>
                        <a:spcAft>
                          <a:spcPts val="200"/>
                        </a:spcAft>
                      </a:pPr>
                      <a:r>
                        <a:rPr lang="en-GB" sz="1600" dirty="0">
                          <a:solidFill>
                            <a:schemeClr val="tx1"/>
                          </a:solidFill>
                          <a:effectLst/>
                          <a:latin typeface="+mn-lt"/>
                        </a:rPr>
                        <a:t>Refer to BTHFT CPE Protocol.</a:t>
                      </a:r>
                      <a:endParaRPr lang="en-GB"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rgbClr val="2EAAD5"/>
                    </a:solidFill>
                  </a:tcPr>
                </a:tc>
                <a:extLst>
                  <a:ext uri="{0D108BD9-81ED-4DB2-BD59-A6C34878D82A}">
                    <a16:rowId xmlns="" xmlns:a16="http://schemas.microsoft.com/office/drawing/2014/main" val="968170736"/>
                  </a:ext>
                </a:extLst>
              </a:tr>
              <a:tr h="0">
                <a:tc>
                  <a:txBody>
                    <a:bodyPr/>
                    <a:lstStyle/>
                    <a:p>
                      <a:pPr marL="0" algn="l">
                        <a:lnSpc>
                          <a:spcPct val="115000"/>
                        </a:lnSpc>
                        <a:spcBef>
                          <a:spcPts val="200"/>
                        </a:spcBef>
                        <a:spcAft>
                          <a:spcPts val="200"/>
                        </a:spcAft>
                      </a:pPr>
                      <a:r>
                        <a:rPr lang="en-GB" sz="1600" dirty="0">
                          <a:solidFill>
                            <a:schemeClr val="tx1"/>
                          </a:solidFill>
                          <a:effectLst/>
                          <a:latin typeface="+mn-lt"/>
                        </a:rPr>
                        <a:t>The patient must be isolated into a single side room with </a:t>
                      </a:r>
                      <a:r>
                        <a:rPr lang="en-GB" sz="1600" dirty="0" err="1">
                          <a:solidFill>
                            <a:schemeClr val="tx1"/>
                          </a:solidFill>
                          <a:effectLst/>
                          <a:latin typeface="+mn-lt"/>
                        </a:rPr>
                        <a:t>en</a:t>
                      </a:r>
                      <a:r>
                        <a:rPr lang="en-GB" sz="1600" dirty="0">
                          <a:solidFill>
                            <a:schemeClr val="tx1"/>
                          </a:solidFill>
                          <a:effectLst/>
                          <a:latin typeface="+mn-lt"/>
                        </a:rPr>
                        <a:t>-suite/ dedicated commode. </a:t>
                      </a:r>
                      <a:r>
                        <a:rPr lang="en-GB" sz="1600" dirty="0">
                          <a:solidFill>
                            <a:srgbClr val="FF0000"/>
                          </a:solidFill>
                          <a:effectLst/>
                          <a:latin typeface="+mn-lt"/>
                        </a:rPr>
                        <a:t>Red status</a:t>
                      </a:r>
                      <a:endParaRPr lang="en-GB" sz="16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solidFill>
                      <a:srgbClr val="2EAAD5"/>
                    </a:solidFill>
                  </a:tcPr>
                </a:tc>
                <a:extLst>
                  <a:ext uri="{0D108BD9-81ED-4DB2-BD59-A6C34878D82A}">
                    <a16:rowId xmlns="" xmlns:a16="http://schemas.microsoft.com/office/drawing/2014/main" val="2134589259"/>
                  </a:ext>
                </a:extLst>
              </a:tr>
              <a:tr h="0">
                <a:tc>
                  <a:txBody>
                    <a:bodyPr/>
                    <a:lstStyle/>
                    <a:p>
                      <a:pPr marL="0" algn="l">
                        <a:lnSpc>
                          <a:spcPct val="115000"/>
                        </a:lnSpc>
                        <a:spcBef>
                          <a:spcPts val="200"/>
                        </a:spcBef>
                        <a:spcAft>
                          <a:spcPts val="200"/>
                        </a:spcAft>
                      </a:pPr>
                      <a:r>
                        <a:rPr lang="en-GB" sz="1600" dirty="0">
                          <a:solidFill>
                            <a:schemeClr val="tx1"/>
                          </a:solidFill>
                          <a:effectLst/>
                          <a:latin typeface="+mn-lt"/>
                          <a:ea typeface="Calibri" panose="020F0502020204030204" pitchFamily="34" charset="0"/>
                          <a:cs typeface="Times New Roman" panose="02020603050405020304" pitchFamily="18" charset="0"/>
                        </a:rPr>
                        <a:t>Contact Precautions </a:t>
                      </a:r>
                    </a:p>
                  </a:txBody>
                  <a:tcPr marL="68580" marR="68580" marT="0" marB="0">
                    <a:solidFill>
                      <a:srgbClr val="2EAAD5"/>
                    </a:solidFill>
                  </a:tcPr>
                </a:tc>
                <a:extLst>
                  <a:ext uri="{0D108BD9-81ED-4DB2-BD59-A6C34878D82A}">
                    <a16:rowId xmlns="" xmlns:a16="http://schemas.microsoft.com/office/drawing/2014/main" val="19343506"/>
                  </a:ext>
                </a:extLst>
              </a:tr>
              <a:tr h="0">
                <a:tc>
                  <a:txBody>
                    <a:bodyPr/>
                    <a:lstStyle/>
                    <a:p>
                      <a:pPr marL="0" algn="l">
                        <a:lnSpc>
                          <a:spcPct val="115000"/>
                        </a:lnSpc>
                        <a:spcBef>
                          <a:spcPts val="200"/>
                        </a:spcBef>
                        <a:spcAft>
                          <a:spcPts val="200"/>
                        </a:spcAft>
                      </a:pPr>
                      <a:r>
                        <a:rPr lang="en-GB" sz="1600" dirty="0">
                          <a:solidFill>
                            <a:schemeClr val="tx1"/>
                          </a:solidFill>
                          <a:effectLst/>
                          <a:latin typeface="+mn-lt"/>
                        </a:rPr>
                        <a:t>Discuss antibiotic therapy with a Consultant in Microbiology.</a:t>
                      </a:r>
                      <a:endParaRPr lang="en-GB"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rgbClr val="2EAAD5"/>
                    </a:solidFill>
                  </a:tcPr>
                </a:tc>
                <a:extLst>
                  <a:ext uri="{0D108BD9-81ED-4DB2-BD59-A6C34878D82A}">
                    <a16:rowId xmlns="" xmlns:a16="http://schemas.microsoft.com/office/drawing/2014/main" val="576188119"/>
                  </a:ext>
                </a:extLst>
              </a:tr>
              <a:tr h="0">
                <a:tc>
                  <a:txBody>
                    <a:bodyPr/>
                    <a:lstStyle/>
                    <a:p>
                      <a:pPr marL="0" algn="l">
                        <a:lnSpc>
                          <a:spcPct val="115000"/>
                        </a:lnSpc>
                        <a:spcBef>
                          <a:spcPts val="200"/>
                        </a:spcBef>
                        <a:spcAft>
                          <a:spcPts val="200"/>
                        </a:spcAft>
                      </a:pPr>
                      <a:r>
                        <a:rPr lang="en-GB" sz="1600" kern="1400" dirty="0">
                          <a:solidFill>
                            <a:schemeClr val="tx1"/>
                          </a:solidFill>
                          <a:effectLst/>
                          <a:latin typeface="+mn-lt"/>
                        </a:rPr>
                        <a:t>The referring ward must notify any facility </a:t>
                      </a:r>
                      <a:r>
                        <a:rPr lang="en-GB" sz="1600" u="sng" kern="1400" dirty="0">
                          <a:solidFill>
                            <a:schemeClr val="tx1"/>
                          </a:solidFill>
                          <a:effectLst/>
                          <a:latin typeface="+mn-lt"/>
                        </a:rPr>
                        <a:t>before</a:t>
                      </a:r>
                      <a:r>
                        <a:rPr lang="en-GB" sz="1600" kern="1400" dirty="0">
                          <a:solidFill>
                            <a:schemeClr val="tx1"/>
                          </a:solidFill>
                          <a:effectLst/>
                          <a:latin typeface="+mn-lt"/>
                        </a:rPr>
                        <a:t> patient transfer/discharge so the receiving ward/hospital can implement appropriate precautionary measures</a:t>
                      </a:r>
                      <a:endParaRPr lang="en-GB" sz="1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solidFill>
                      <a:srgbClr val="2EAAD5"/>
                    </a:solidFill>
                  </a:tcPr>
                </a:tc>
                <a:extLst>
                  <a:ext uri="{0D108BD9-81ED-4DB2-BD59-A6C34878D82A}">
                    <a16:rowId xmlns="" xmlns:a16="http://schemas.microsoft.com/office/drawing/2014/main" val="3524857119"/>
                  </a:ext>
                </a:extLst>
              </a:tr>
              <a:tr h="0">
                <a:tc>
                  <a:txBody>
                    <a:bodyPr/>
                    <a:lstStyle/>
                    <a:p>
                      <a:pPr marL="0" algn="l">
                        <a:lnSpc>
                          <a:spcPct val="115000"/>
                        </a:lnSpc>
                        <a:spcBef>
                          <a:spcPts val="200"/>
                        </a:spcBef>
                        <a:spcAft>
                          <a:spcPts val="200"/>
                        </a:spcAft>
                      </a:pPr>
                      <a:r>
                        <a:rPr lang="en-GB" sz="1400" dirty="0">
                          <a:solidFill>
                            <a:schemeClr val="tx1"/>
                          </a:solidFill>
                          <a:effectLst/>
                        </a:rPr>
                        <a:t>HPV clean of the room must be performed after transfer/discharge.</a:t>
                      </a:r>
                    </a:p>
                  </a:txBody>
                  <a:tcPr marL="68580" marR="68580" marT="0" marB="0">
                    <a:solidFill>
                      <a:srgbClr val="2EAAD5"/>
                    </a:solidFill>
                  </a:tcPr>
                </a:tc>
                <a:extLst>
                  <a:ext uri="{0D108BD9-81ED-4DB2-BD59-A6C34878D82A}">
                    <a16:rowId xmlns="" xmlns:a16="http://schemas.microsoft.com/office/drawing/2014/main" val="833268491"/>
                  </a:ext>
                </a:extLst>
              </a:tr>
            </a:tbl>
          </a:graphicData>
        </a:graphic>
      </p:graphicFrame>
      <p:graphicFrame>
        <p:nvGraphicFramePr>
          <p:cNvPr id="28" name="Table 27">
            <a:extLst>
              <a:ext uri="{FF2B5EF4-FFF2-40B4-BE49-F238E27FC236}">
                <a16:creationId xmlns="" xmlns:a16="http://schemas.microsoft.com/office/drawing/2014/main" id="{4E8BDE9F-C38B-2F4F-985E-19B2E3807B88}"/>
              </a:ext>
            </a:extLst>
          </p:cNvPr>
          <p:cNvGraphicFramePr>
            <a:graphicFrameLocks noGrp="1"/>
          </p:cNvGraphicFramePr>
          <p:nvPr>
            <p:extLst>
              <p:ext uri="{D42A27DB-BD31-4B8C-83A1-F6EECF244321}">
                <p14:modId xmlns:p14="http://schemas.microsoft.com/office/powerpoint/2010/main" val="30471406"/>
              </p:ext>
            </p:extLst>
          </p:nvPr>
        </p:nvGraphicFramePr>
        <p:xfrm>
          <a:off x="451985" y="29752349"/>
          <a:ext cx="7146609" cy="4356672"/>
        </p:xfrm>
        <a:graphic>
          <a:graphicData uri="http://schemas.openxmlformats.org/drawingml/2006/table">
            <a:tbl>
              <a:tblPr firstRow="1" firstCol="1" bandRow="1">
                <a:tableStyleId>{5C22544A-7EE6-4342-B048-85BDC9FD1C3A}</a:tableStyleId>
              </a:tblPr>
              <a:tblGrid>
                <a:gridCol w="2748263">
                  <a:extLst>
                    <a:ext uri="{9D8B030D-6E8A-4147-A177-3AD203B41FA5}">
                      <a16:colId xmlns="" xmlns:a16="http://schemas.microsoft.com/office/drawing/2014/main" val="1989004137"/>
                    </a:ext>
                  </a:extLst>
                </a:gridCol>
                <a:gridCol w="4398346">
                  <a:extLst>
                    <a:ext uri="{9D8B030D-6E8A-4147-A177-3AD203B41FA5}">
                      <a16:colId xmlns="" xmlns:a16="http://schemas.microsoft.com/office/drawing/2014/main" val="688840470"/>
                    </a:ext>
                  </a:extLst>
                </a:gridCol>
              </a:tblGrid>
              <a:tr h="376219">
                <a:tc gridSpan="2">
                  <a:txBody>
                    <a:bodyPr/>
                    <a:lstStyle/>
                    <a:p>
                      <a:pPr algn="ctr">
                        <a:lnSpc>
                          <a:spcPct val="115000"/>
                        </a:lnSpc>
                        <a:spcAft>
                          <a:spcPts val="0"/>
                        </a:spcAft>
                      </a:pPr>
                      <a:r>
                        <a:rPr lang="en-GB" sz="1800" dirty="0">
                          <a:solidFill>
                            <a:schemeClr val="tx1"/>
                          </a:solidFill>
                          <a:effectLst/>
                        </a:rPr>
                        <a:t>If the patient has an alert on EPR for </a:t>
                      </a:r>
                      <a:r>
                        <a:rPr lang="en-GB" sz="1800" i="1" dirty="0" err="1" smtClean="0">
                          <a:solidFill>
                            <a:schemeClr val="tx1"/>
                          </a:solidFill>
                          <a:effectLst/>
                        </a:rPr>
                        <a:t>C.diff</a:t>
                      </a:r>
                      <a:r>
                        <a:rPr lang="en-GB" sz="1800" dirty="0">
                          <a:solidFill>
                            <a:schemeClr val="tx1"/>
                          </a:solidFill>
                          <a:effectLst/>
                        </a:rPr>
                        <a:t>:</a:t>
                      </a:r>
                    </a:p>
                    <a:p>
                      <a:pPr algn="ctr">
                        <a:lnSpc>
                          <a:spcPct val="115000"/>
                        </a:lnSpc>
                        <a:spcAft>
                          <a:spcPts val="0"/>
                        </a:spcAft>
                      </a:pPr>
                      <a:r>
                        <a:rPr lang="en-GB" sz="1400" dirty="0">
                          <a:solidFill>
                            <a:schemeClr val="tx1"/>
                          </a:solidFill>
                          <a:effectLst/>
                        </a:rPr>
                        <a:t>(and admitted within 6 months of this date)</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2EAAD5">
                        <a:alpha val="93000"/>
                      </a:srgbClr>
                    </a:solidFill>
                  </a:tcPr>
                </a:tc>
                <a:tc hMerge="1">
                  <a:txBody>
                    <a:bodyPr/>
                    <a:lstStyle/>
                    <a:p>
                      <a:endParaRPr lang="en-GB"/>
                    </a:p>
                  </a:txBody>
                  <a:tcPr/>
                </a:tc>
                <a:extLst>
                  <a:ext uri="{0D108BD9-81ED-4DB2-BD59-A6C34878D82A}">
                    <a16:rowId xmlns="" xmlns:a16="http://schemas.microsoft.com/office/drawing/2014/main" val="64290071"/>
                  </a:ext>
                </a:extLst>
              </a:tr>
              <a:tr h="0">
                <a:tc>
                  <a:txBody>
                    <a:bodyPr/>
                    <a:lstStyle/>
                    <a:p>
                      <a:pPr algn="l">
                        <a:lnSpc>
                          <a:spcPct val="115000"/>
                        </a:lnSpc>
                        <a:spcAft>
                          <a:spcPts val="0"/>
                        </a:spcAft>
                      </a:pPr>
                      <a:r>
                        <a:rPr lang="en-GB" sz="1600" dirty="0">
                          <a:solidFill>
                            <a:schemeClr val="tx1"/>
                          </a:solidFill>
                          <a:effectLst/>
                        </a:rPr>
                        <a:t>Asymptomatic (no diarrhoea)</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2EAAD5"/>
                    </a:solidFill>
                  </a:tcPr>
                </a:tc>
                <a:tc>
                  <a:txBody>
                    <a:bodyPr/>
                    <a:lstStyle/>
                    <a:p>
                      <a:pPr>
                        <a:lnSpc>
                          <a:spcPct val="115000"/>
                        </a:lnSpc>
                        <a:spcAft>
                          <a:spcPts val="0"/>
                        </a:spcAft>
                      </a:pPr>
                      <a:r>
                        <a:rPr lang="en-GB" sz="1600" b="1" dirty="0">
                          <a:solidFill>
                            <a:schemeClr val="tx1"/>
                          </a:solidFill>
                          <a:effectLst/>
                        </a:rPr>
                        <a:t>Symptomatic with diarrhoea</a:t>
                      </a:r>
                    </a:p>
                    <a:p>
                      <a:pPr algn="ctr">
                        <a:lnSpc>
                          <a:spcPct val="115000"/>
                        </a:lnSpc>
                        <a:spcAft>
                          <a:spcPts val="0"/>
                        </a:spcAft>
                      </a:pPr>
                      <a:r>
                        <a:rPr lang="en-GB" sz="16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2EAAD5">
                        <a:alpha val="93000"/>
                      </a:srgbClr>
                    </a:solidFill>
                  </a:tcPr>
                </a:tc>
                <a:extLst>
                  <a:ext uri="{0D108BD9-81ED-4DB2-BD59-A6C34878D82A}">
                    <a16:rowId xmlns="" xmlns:a16="http://schemas.microsoft.com/office/drawing/2014/main" val="2170631851"/>
                  </a:ext>
                </a:extLst>
              </a:tr>
              <a:tr h="43502">
                <a:tc>
                  <a:txBody>
                    <a:bodyPr/>
                    <a:lstStyle/>
                    <a:p>
                      <a:pPr>
                        <a:lnSpc>
                          <a:spcPct val="115000"/>
                        </a:lnSpc>
                        <a:spcAft>
                          <a:spcPts val="0"/>
                        </a:spcAft>
                      </a:pPr>
                      <a:r>
                        <a:rPr lang="en-GB" sz="1600" b="0" dirty="0">
                          <a:solidFill>
                            <a:schemeClr val="tx1"/>
                          </a:solidFill>
                          <a:effectLst/>
                        </a:rPr>
                        <a:t>Isolate the patient</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600" dirty="0">
                          <a:solidFill>
                            <a:schemeClr val="tx1"/>
                          </a:solidFill>
                          <a:effectLst/>
                        </a:rPr>
                        <a:t>Isolate the patient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 xmlns:a16="http://schemas.microsoft.com/office/drawing/2014/main" val="122670158"/>
                  </a:ext>
                </a:extLst>
              </a:tr>
              <a:tr h="0">
                <a:tc>
                  <a:txBody>
                    <a:bodyPr/>
                    <a:lstStyle/>
                    <a:p>
                      <a:pPr>
                        <a:lnSpc>
                          <a:spcPct val="115000"/>
                        </a:lnSpc>
                        <a:spcAft>
                          <a:spcPts val="0"/>
                        </a:spcAft>
                      </a:pPr>
                      <a:r>
                        <a:rPr lang="en-GB" sz="1600" b="0" dirty="0">
                          <a:solidFill>
                            <a:schemeClr val="tx1"/>
                          </a:solidFill>
                          <a:effectLst/>
                        </a:rPr>
                        <a:t>The clinical team to place isolation order</a:t>
                      </a:r>
                    </a:p>
                    <a:p>
                      <a:pPr>
                        <a:lnSpc>
                          <a:spcPct val="115000"/>
                        </a:lnSpc>
                        <a:spcAft>
                          <a:spcPts val="0"/>
                        </a:spcAft>
                      </a:pPr>
                      <a:r>
                        <a:rPr lang="en-GB" sz="1600" b="0" dirty="0">
                          <a:solidFill>
                            <a:schemeClr val="tx1"/>
                          </a:solidFill>
                          <a:effectLst/>
                        </a:rPr>
                        <a:t>Amber status.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600" dirty="0">
                          <a:solidFill>
                            <a:schemeClr val="tx1"/>
                          </a:solidFill>
                          <a:effectLst/>
                        </a:rPr>
                        <a:t>The clinical team to place isolation order </a:t>
                      </a:r>
                    </a:p>
                    <a:p>
                      <a:pPr>
                        <a:lnSpc>
                          <a:spcPct val="115000"/>
                        </a:lnSpc>
                        <a:spcAft>
                          <a:spcPts val="0"/>
                        </a:spcAft>
                      </a:pPr>
                      <a:r>
                        <a:rPr lang="en-GB" sz="1600" b="1" dirty="0">
                          <a:solidFill>
                            <a:srgbClr val="FF0000"/>
                          </a:solidFill>
                          <a:effectLst/>
                        </a:rPr>
                        <a:t>Red status</a:t>
                      </a:r>
                      <a:endParaRPr lang="en-GB"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 xmlns:a16="http://schemas.microsoft.com/office/drawing/2014/main" val="722475094"/>
                  </a:ext>
                </a:extLst>
              </a:tr>
              <a:tr h="0">
                <a:tc rowSpan="2">
                  <a:txBody>
                    <a:bodyPr/>
                    <a:lstStyle/>
                    <a:p>
                      <a:pPr marL="457200" indent="-457200">
                        <a:lnSpc>
                          <a:spcPct val="115000"/>
                        </a:lnSpc>
                        <a:spcAft>
                          <a:spcPts val="0"/>
                        </a:spcAft>
                      </a:pPr>
                      <a:r>
                        <a:rPr lang="en-GB" sz="1600" b="0" dirty="0">
                          <a:solidFill>
                            <a:schemeClr val="tx1"/>
                          </a:solidFill>
                          <a:effectLst/>
                        </a:rPr>
                        <a:t>Contact Precautions </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51435" indent="-89535">
                        <a:lnSpc>
                          <a:spcPct val="115000"/>
                        </a:lnSpc>
                        <a:spcAft>
                          <a:spcPts val="0"/>
                        </a:spcAft>
                      </a:pPr>
                      <a:r>
                        <a:rPr lang="en-GB" sz="1600" dirty="0">
                          <a:solidFill>
                            <a:schemeClr val="tx1"/>
                          </a:solidFill>
                          <a:effectLst/>
                        </a:rPr>
                        <a:t>Contact Precautions</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 xmlns:a16="http://schemas.microsoft.com/office/drawing/2014/main" val="1910514498"/>
                  </a:ext>
                </a:extLst>
              </a:tr>
              <a:tr h="0">
                <a:tc vMerge="1">
                  <a:txBody>
                    <a:bodyPr/>
                    <a:lstStyle/>
                    <a:p>
                      <a:pPr algn="ctr">
                        <a:lnSpc>
                          <a:spcPct val="115000"/>
                        </a:lnSpc>
                        <a:spcAft>
                          <a:spcPts val="0"/>
                        </a:spcAft>
                      </a:pPr>
                      <a:endParaRPr lang="en-GB"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38100">
                        <a:lnSpc>
                          <a:spcPct val="115000"/>
                        </a:lnSpc>
                        <a:spcAft>
                          <a:spcPts val="0"/>
                        </a:spcAft>
                      </a:pPr>
                      <a:r>
                        <a:rPr lang="en-GB" sz="1600" dirty="0">
                          <a:solidFill>
                            <a:schemeClr val="tx1"/>
                          </a:solidFill>
                          <a:effectLst/>
                        </a:rPr>
                        <a:t>Diarrhoea care plan</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 xmlns:a16="http://schemas.microsoft.com/office/drawing/2014/main" val="998197222"/>
                  </a:ext>
                </a:extLst>
              </a:tr>
              <a:tr h="0">
                <a:tc>
                  <a:txBody>
                    <a:bodyPr/>
                    <a:lstStyle/>
                    <a:p>
                      <a:pPr>
                        <a:lnSpc>
                          <a:spcPct val="115000"/>
                        </a:lnSpc>
                        <a:spcAft>
                          <a:spcPts val="0"/>
                        </a:spcAft>
                      </a:pPr>
                      <a:r>
                        <a:rPr lang="en-GB" sz="1600" b="0" dirty="0">
                          <a:solidFill>
                            <a:schemeClr val="tx1"/>
                          </a:solidFill>
                          <a:effectLst/>
                        </a:rPr>
                        <a:t>Infection Clean after discharge/transfer</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600" dirty="0">
                          <a:solidFill>
                            <a:schemeClr val="tx1"/>
                          </a:solidFill>
                          <a:effectLst/>
                        </a:rPr>
                        <a:t>Perform an Infection Clean followed by HPV clean after patient discharge/transfer if </a:t>
                      </a:r>
                      <a:r>
                        <a:rPr lang="en-GB" sz="1600" i="1" dirty="0">
                          <a:solidFill>
                            <a:schemeClr val="tx1"/>
                          </a:solidFill>
                          <a:effectLst/>
                        </a:rPr>
                        <a:t>C </a:t>
                      </a:r>
                      <a:r>
                        <a:rPr lang="en-GB" sz="1600" i="1" dirty="0" smtClean="0">
                          <a:solidFill>
                            <a:schemeClr val="tx1"/>
                          </a:solidFill>
                          <a:effectLst/>
                        </a:rPr>
                        <a:t>diff  </a:t>
                      </a:r>
                      <a:r>
                        <a:rPr lang="en-GB" sz="1600" dirty="0">
                          <a:solidFill>
                            <a:schemeClr val="tx1"/>
                          </a:solidFill>
                          <a:effectLst/>
                        </a:rPr>
                        <a:t>this admission. Otherwise perform an infection clean.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 xmlns:a16="http://schemas.microsoft.com/office/drawing/2014/main" val="3145072376"/>
                  </a:ext>
                </a:extLst>
              </a:tr>
              <a:tr h="0">
                <a:tc gridSpan="2">
                  <a:txBody>
                    <a:bodyPr/>
                    <a:lstStyle/>
                    <a:p>
                      <a:pPr>
                        <a:lnSpc>
                          <a:spcPct val="115000"/>
                        </a:lnSpc>
                        <a:spcAft>
                          <a:spcPts val="0"/>
                        </a:spcAft>
                      </a:pPr>
                      <a:r>
                        <a:rPr lang="en-GB" sz="1600" b="0" dirty="0">
                          <a:solidFill>
                            <a:schemeClr val="tx1"/>
                          </a:solidFill>
                          <a:effectLst/>
                        </a:rPr>
                        <a:t>If admitted greater than 6 months from the date of this alert and is asymptomatic for diarrhoea, the patient does not require isolation- treat as side room priority Green Code</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alpha val="93000"/>
                      </a:schemeClr>
                    </a:solidFill>
                  </a:tcPr>
                </a:tc>
                <a:tc hMerge="1">
                  <a:txBody>
                    <a:bodyPr/>
                    <a:lstStyle/>
                    <a:p>
                      <a:endParaRPr lang="en-GB"/>
                    </a:p>
                  </a:txBody>
                  <a:tcPr/>
                </a:tc>
                <a:extLst>
                  <a:ext uri="{0D108BD9-81ED-4DB2-BD59-A6C34878D82A}">
                    <a16:rowId xmlns="" xmlns:a16="http://schemas.microsoft.com/office/drawing/2014/main" val="402876253"/>
                  </a:ext>
                </a:extLst>
              </a:tr>
            </a:tbl>
          </a:graphicData>
        </a:graphic>
      </p:graphicFrame>
      <p:graphicFrame>
        <p:nvGraphicFramePr>
          <p:cNvPr id="29" name="Table 28">
            <a:extLst>
              <a:ext uri="{FF2B5EF4-FFF2-40B4-BE49-F238E27FC236}">
                <a16:creationId xmlns="" xmlns:a16="http://schemas.microsoft.com/office/drawing/2014/main" id="{2BA9FFA5-71D7-054E-918A-4F0C017E452D}"/>
              </a:ext>
            </a:extLst>
          </p:cNvPr>
          <p:cNvGraphicFramePr>
            <a:graphicFrameLocks noGrp="1"/>
          </p:cNvGraphicFramePr>
          <p:nvPr>
            <p:extLst>
              <p:ext uri="{D42A27DB-BD31-4B8C-83A1-F6EECF244321}">
                <p14:modId xmlns:p14="http://schemas.microsoft.com/office/powerpoint/2010/main" val="2029204827"/>
              </p:ext>
            </p:extLst>
          </p:nvPr>
        </p:nvGraphicFramePr>
        <p:xfrm>
          <a:off x="451985" y="34280462"/>
          <a:ext cx="7164970" cy="2210308"/>
        </p:xfrm>
        <a:graphic>
          <a:graphicData uri="http://schemas.openxmlformats.org/drawingml/2006/table">
            <a:tbl>
              <a:tblPr firstRow="1" firstCol="1" bandRow="1">
                <a:tableStyleId>{5C22544A-7EE6-4342-B048-85BDC9FD1C3A}</a:tableStyleId>
              </a:tblPr>
              <a:tblGrid>
                <a:gridCol w="7164970">
                  <a:extLst>
                    <a:ext uri="{9D8B030D-6E8A-4147-A177-3AD203B41FA5}">
                      <a16:colId xmlns="" xmlns:a16="http://schemas.microsoft.com/office/drawing/2014/main" val="2873663650"/>
                    </a:ext>
                  </a:extLst>
                </a:gridCol>
              </a:tblGrid>
              <a:tr h="125985">
                <a:tc>
                  <a:txBody>
                    <a:bodyPr/>
                    <a:lstStyle/>
                    <a:p>
                      <a:pPr algn="ctr">
                        <a:lnSpc>
                          <a:spcPct val="115000"/>
                        </a:lnSpc>
                        <a:spcAft>
                          <a:spcPts val="0"/>
                        </a:spcAft>
                      </a:pPr>
                      <a:r>
                        <a:rPr lang="en-GB" sz="1600" dirty="0">
                          <a:solidFill>
                            <a:schemeClr val="tx1"/>
                          </a:solidFill>
                          <a:effectLst/>
                        </a:rPr>
                        <a:t>For all patients with active </a:t>
                      </a:r>
                      <a:r>
                        <a:rPr lang="en-GB" sz="1600" i="1" dirty="0">
                          <a:solidFill>
                            <a:schemeClr val="tx1"/>
                          </a:solidFill>
                          <a:effectLst/>
                        </a:rPr>
                        <a:t>C.diff</a:t>
                      </a:r>
                      <a:r>
                        <a:rPr lang="en-GB" sz="16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2EAAD5"/>
                    </a:solidFill>
                  </a:tcPr>
                </a:tc>
                <a:extLst>
                  <a:ext uri="{0D108BD9-81ED-4DB2-BD59-A6C34878D82A}">
                    <a16:rowId xmlns="" xmlns:a16="http://schemas.microsoft.com/office/drawing/2014/main" val="1160322533"/>
                  </a:ext>
                </a:extLst>
              </a:tr>
              <a:tr h="1378548">
                <a:tc>
                  <a:txBody>
                    <a:bodyPr/>
                    <a:lstStyle/>
                    <a:p>
                      <a:pPr>
                        <a:lnSpc>
                          <a:spcPct val="115000"/>
                        </a:lnSpc>
                        <a:spcAft>
                          <a:spcPts val="0"/>
                        </a:spcAft>
                      </a:pPr>
                      <a:r>
                        <a:rPr lang="en-GB" sz="1600" dirty="0">
                          <a:solidFill>
                            <a:schemeClr val="tx1"/>
                          </a:solidFill>
                          <a:effectLst/>
                        </a:rPr>
                        <a:t>Isolate the patient in a side room</a:t>
                      </a:r>
                    </a:p>
                    <a:p>
                      <a:pPr>
                        <a:lnSpc>
                          <a:spcPct val="115000"/>
                        </a:lnSpc>
                        <a:spcAft>
                          <a:spcPts val="0"/>
                        </a:spcAft>
                      </a:pPr>
                      <a:r>
                        <a:rPr lang="en-GB" sz="1600" dirty="0">
                          <a:solidFill>
                            <a:schemeClr val="tx1"/>
                          </a:solidFill>
                          <a:effectLst/>
                        </a:rPr>
                        <a:t>Maintain contact precautions – </a:t>
                      </a:r>
                      <a:r>
                        <a:rPr lang="en-GB" sz="1600" dirty="0">
                          <a:solidFill>
                            <a:srgbClr val="FF0000"/>
                          </a:solidFill>
                          <a:effectLst/>
                        </a:rPr>
                        <a:t>Red status</a:t>
                      </a:r>
                    </a:p>
                    <a:p>
                      <a:pPr>
                        <a:lnSpc>
                          <a:spcPct val="115000"/>
                        </a:lnSpc>
                        <a:spcAft>
                          <a:spcPts val="0"/>
                        </a:spcAft>
                      </a:pPr>
                      <a:r>
                        <a:rPr lang="en-GB" sz="1600" dirty="0">
                          <a:solidFill>
                            <a:schemeClr val="tx1"/>
                          </a:solidFill>
                          <a:effectLst/>
                        </a:rPr>
                        <a:t>Maintain strict stool chart</a:t>
                      </a:r>
                    </a:p>
                    <a:p>
                      <a:pPr>
                        <a:lnSpc>
                          <a:spcPct val="115000"/>
                        </a:lnSpc>
                        <a:spcAft>
                          <a:spcPts val="0"/>
                        </a:spcAft>
                      </a:pPr>
                      <a:r>
                        <a:rPr lang="en-GB" sz="1600" dirty="0">
                          <a:solidFill>
                            <a:schemeClr val="tx1"/>
                          </a:solidFill>
                          <a:effectLst/>
                        </a:rPr>
                        <a:t>Maintain strict hand hygiene with soap and water</a:t>
                      </a:r>
                    </a:p>
                    <a:p>
                      <a:pPr>
                        <a:lnSpc>
                          <a:spcPct val="115000"/>
                        </a:lnSpc>
                        <a:spcAft>
                          <a:spcPts val="0"/>
                        </a:spcAft>
                      </a:pPr>
                      <a:r>
                        <a:rPr lang="en-GB" sz="1600" dirty="0">
                          <a:solidFill>
                            <a:schemeClr val="tx1"/>
                          </a:solidFill>
                          <a:effectLst/>
                        </a:rPr>
                        <a:t>Clinical review of medication</a:t>
                      </a:r>
                    </a:p>
                    <a:p>
                      <a:pPr>
                        <a:lnSpc>
                          <a:spcPct val="115000"/>
                        </a:lnSpc>
                        <a:spcAft>
                          <a:spcPts val="0"/>
                        </a:spcAft>
                      </a:pPr>
                      <a:r>
                        <a:rPr lang="en-GB" sz="1600" dirty="0">
                          <a:solidFill>
                            <a:schemeClr val="tx1"/>
                          </a:solidFill>
                          <a:effectLst/>
                        </a:rPr>
                        <a:t>Enhanced cleaning with chlorine based clean</a:t>
                      </a:r>
                    </a:p>
                    <a:p>
                      <a:pPr>
                        <a:lnSpc>
                          <a:spcPct val="115000"/>
                        </a:lnSpc>
                        <a:spcAft>
                          <a:spcPts val="0"/>
                        </a:spcAft>
                      </a:pPr>
                      <a:r>
                        <a:rPr lang="en-GB" sz="1600" dirty="0">
                          <a:solidFill>
                            <a:schemeClr val="tx1"/>
                          </a:solidFill>
                          <a:effectLst/>
                        </a:rPr>
                        <a:t>Infection clean then HPV if symptomatic or newly diagnosed on this </a:t>
                      </a:r>
                      <a:r>
                        <a:rPr lang="en-GB" sz="1600" dirty="0" smtClean="0">
                          <a:solidFill>
                            <a:schemeClr val="tx1"/>
                          </a:solidFill>
                          <a:effectLst/>
                        </a:rPr>
                        <a:t>admission</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91A7"/>
                    </a:solidFill>
                  </a:tcPr>
                </a:tc>
                <a:extLst>
                  <a:ext uri="{0D108BD9-81ED-4DB2-BD59-A6C34878D82A}">
                    <a16:rowId xmlns="" xmlns:a16="http://schemas.microsoft.com/office/drawing/2014/main" val="240435511"/>
                  </a:ext>
                </a:extLst>
              </a:tr>
            </a:tbl>
          </a:graphicData>
        </a:graphic>
      </p:graphicFrame>
      <p:graphicFrame>
        <p:nvGraphicFramePr>
          <p:cNvPr id="30" name="Table 29">
            <a:extLst>
              <a:ext uri="{FF2B5EF4-FFF2-40B4-BE49-F238E27FC236}">
                <a16:creationId xmlns="" xmlns:a16="http://schemas.microsoft.com/office/drawing/2014/main" id="{D8C79B6D-BADD-2140-BCC2-3B61BCEB5911}"/>
              </a:ext>
            </a:extLst>
          </p:cNvPr>
          <p:cNvGraphicFramePr>
            <a:graphicFrameLocks noGrp="1"/>
          </p:cNvGraphicFramePr>
          <p:nvPr>
            <p:extLst>
              <p:ext uri="{D42A27DB-BD31-4B8C-83A1-F6EECF244321}">
                <p14:modId xmlns:p14="http://schemas.microsoft.com/office/powerpoint/2010/main" val="3674375378"/>
              </p:ext>
            </p:extLst>
          </p:nvPr>
        </p:nvGraphicFramePr>
        <p:xfrm>
          <a:off x="9887486" y="23942922"/>
          <a:ext cx="4067973" cy="3683026"/>
        </p:xfrm>
        <a:graphic>
          <a:graphicData uri="http://schemas.openxmlformats.org/drawingml/2006/table">
            <a:tbl>
              <a:tblPr firstRow="1" firstCol="1" bandRow="1">
                <a:tableStyleId>{5C22544A-7EE6-4342-B048-85BDC9FD1C3A}</a:tableStyleId>
              </a:tblPr>
              <a:tblGrid>
                <a:gridCol w="4067973">
                  <a:extLst>
                    <a:ext uri="{9D8B030D-6E8A-4147-A177-3AD203B41FA5}">
                      <a16:colId xmlns="" xmlns:a16="http://schemas.microsoft.com/office/drawing/2014/main" val="2625321495"/>
                    </a:ext>
                  </a:extLst>
                </a:gridCol>
              </a:tblGrid>
              <a:tr h="269266">
                <a:tc>
                  <a:txBody>
                    <a:bodyPr/>
                    <a:lstStyle/>
                    <a:p>
                      <a:pPr algn="ctr">
                        <a:spcAft>
                          <a:spcPts val="0"/>
                        </a:spcAft>
                      </a:pPr>
                      <a:r>
                        <a:rPr lang="en-GB" sz="1600" dirty="0">
                          <a:solidFill>
                            <a:schemeClr val="tx1"/>
                          </a:solidFill>
                          <a:effectLst/>
                        </a:rPr>
                        <a:t>If VRE positive: </a:t>
                      </a:r>
                      <a:endParaRPr lang="en-GB"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BF91A7"/>
                    </a:solidFill>
                  </a:tcPr>
                </a:tc>
                <a:extLst>
                  <a:ext uri="{0D108BD9-81ED-4DB2-BD59-A6C34878D82A}">
                    <a16:rowId xmlns="" xmlns:a16="http://schemas.microsoft.com/office/drawing/2014/main" val="2694983184"/>
                  </a:ext>
                </a:extLst>
              </a:tr>
              <a:tr h="0">
                <a:tc>
                  <a:txBody>
                    <a:bodyPr/>
                    <a:lstStyle/>
                    <a:p>
                      <a:pPr algn="l">
                        <a:spcAft>
                          <a:spcPts val="0"/>
                        </a:spcAft>
                      </a:pPr>
                      <a:r>
                        <a:rPr lang="en-GB" sz="1600" dirty="0">
                          <a:solidFill>
                            <a:schemeClr val="tx1"/>
                          </a:solidFill>
                          <a:effectLst/>
                        </a:rPr>
                        <a:t>An alert will be on the patients EPR and ICE record</a:t>
                      </a:r>
                      <a:endParaRPr lang="en-GB"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2EAAD5"/>
                    </a:solidFill>
                  </a:tcPr>
                </a:tc>
                <a:extLst>
                  <a:ext uri="{0D108BD9-81ED-4DB2-BD59-A6C34878D82A}">
                    <a16:rowId xmlns="" xmlns:a16="http://schemas.microsoft.com/office/drawing/2014/main" val="500516554"/>
                  </a:ext>
                </a:extLst>
              </a:tr>
              <a:tr h="0">
                <a:tc>
                  <a:txBody>
                    <a:bodyPr/>
                    <a:lstStyle/>
                    <a:p>
                      <a:pPr algn="l">
                        <a:spcAft>
                          <a:spcPts val="0"/>
                        </a:spcAft>
                      </a:pPr>
                      <a:r>
                        <a:rPr lang="en-GB" sz="1600" dirty="0">
                          <a:solidFill>
                            <a:schemeClr val="tx1"/>
                          </a:solidFill>
                          <a:effectLst/>
                        </a:rPr>
                        <a:t>The patient must be isolated into a single side room with </a:t>
                      </a:r>
                      <a:r>
                        <a:rPr lang="en-GB" sz="1600" dirty="0" err="1">
                          <a:solidFill>
                            <a:schemeClr val="tx1"/>
                          </a:solidFill>
                          <a:effectLst/>
                        </a:rPr>
                        <a:t>en</a:t>
                      </a:r>
                      <a:r>
                        <a:rPr lang="en-GB" sz="1600" dirty="0">
                          <a:solidFill>
                            <a:schemeClr val="tx1"/>
                          </a:solidFill>
                          <a:effectLst/>
                        </a:rPr>
                        <a:t>-suite/ dedicated commode. </a:t>
                      </a:r>
                    </a:p>
                    <a:p>
                      <a:pPr algn="l">
                        <a:spcAft>
                          <a:spcPts val="0"/>
                        </a:spcAft>
                      </a:pPr>
                      <a:r>
                        <a:rPr lang="en-GB" sz="1600" dirty="0">
                          <a:solidFill>
                            <a:srgbClr val="FF0000"/>
                          </a:solidFill>
                          <a:effectLst/>
                        </a:rPr>
                        <a:t>Red Status</a:t>
                      </a:r>
                      <a:endParaRPr lang="en-GB"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2EAAD5"/>
                    </a:solidFill>
                  </a:tcPr>
                </a:tc>
                <a:extLst>
                  <a:ext uri="{0D108BD9-81ED-4DB2-BD59-A6C34878D82A}">
                    <a16:rowId xmlns="" xmlns:a16="http://schemas.microsoft.com/office/drawing/2014/main" val="1601306821"/>
                  </a:ext>
                </a:extLst>
              </a:tr>
              <a:tr h="0">
                <a:tc>
                  <a:txBody>
                    <a:bodyPr/>
                    <a:lstStyle/>
                    <a:p>
                      <a:pPr marL="457200" indent="-419100" algn="l">
                        <a:spcAft>
                          <a:spcPts val="0"/>
                        </a:spcAft>
                        <a:tabLst/>
                      </a:pPr>
                      <a:r>
                        <a:rPr lang="en-GB" sz="1600" dirty="0">
                          <a:solidFill>
                            <a:schemeClr val="tx1"/>
                          </a:solidFill>
                          <a:effectLst/>
                        </a:rPr>
                        <a:t>Contact Precautions </a:t>
                      </a:r>
                      <a:endParaRPr lang="en-GB"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2EAAD5"/>
                    </a:solidFill>
                  </a:tcPr>
                </a:tc>
                <a:extLst>
                  <a:ext uri="{0D108BD9-81ED-4DB2-BD59-A6C34878D82A}">
                    <a16:rowId xmlns="" xmlns:a16="http://schemas.microsoft.com/office/drawing/2014/main" val="3762583084"/>
                  </a:ext>
                </a:extLst>
              </a:tr>
              <a:tr h="0">
                <a:tc>
                  <a:txBody>
                    <a:bodyPr/>
                    <a:lstStyle/>
                    <a:p>
                      <a:pPr algn="l">
                        <a:spcAft>
                          <a:spcPts val="1200"/>
                        </a:spcAft>
                      </a:pPr>
                      <a:r>
                        <a:rPr lang="en-GB" sz="1600" dirty="0">
                          <a:solidFill>
                            <a:schemeClr val="tx1"/>
                          </a:solidFill>
                          <a:effectLst/>
                        </a:rPr>
                        <a:t>Discuss antibiotic therapy with a Consultant in Microbiology.</a:t>
                      </a:r>
                      <a:endParaRPr lang="en-GB"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2EAAD5"/>
                    </a:solidFill>
                  </a:tcPr>
                </a:tc>
                <a:extLst>
                  <a:ext uri="{0D108BD9-81ED-4DB2-BD59-A6C34878D82A}">
                    <a16:rowId xmlns="" xmlns:a16="http://schemas.microsoft.com/office/drawing/2014/main" val="1208275851"/>
                  </a:ext>
                </a:extLst>
              </a:tr>
              <a:tr h="0">
                <a:tc>
                  <a:txBody>
                    <a:bodyPr/>
                    <a:lstStyle/>
                    <a:p>
                      <a:pPr marL="38100" indent="0" algn="l">
                        <a:spcAft>
                          <a:spcPts val="0"/>
                        </a:spcAft>
                        <a:tabLst/>
                      </a:pPr>
                      <a:r>
                        <a:rPr lang="en-GB" sz="1600" kern="1400" dirty="0">
                          <a:solidFill>
                            <a:schemeClr val="tx1"/>
                          </a:solidFill>
                          <a:effectLst/>
                        </a:rPr>
                        <a:t>The referring ward must notify any facility </a:t>
                      </a:r>
                      <a:r>
                        <a:rPr lang="en-GB" sz="1600" u="sng" kern="1400" dirty="0">
                          <a:solidFill>
                            <a:schemeClr val="tx1"/>
                          </a:solidFill>
                          <a:effectLst/>
                        </a:rPr>
                        <a:t>before</a:t>
                      </a:r>
                      <a:r>
                        <a:rPr lang="en-GB" sz="1600" kern="1400" dirty="0">
                          <a:solidFill>
                            <a:schemeClr val="tx1"/>
                          </a:solidFill>
                          <a:effectLst/>
                        </a:rPr>
                        <a:t> patient transfer/discharge so the receiving ward/hospital can implement appropriate precautionary measures</a:t>
                      </a:r>
                      <a:endParaRPr lang="en-GB"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2EAAD5"/>
                    </a:solidFill>
                  </a:tcPr>
                </a:tc>
                <a:extLst>
                  <a:ext uri="{0D108BD9-81ED-4DB2-BD59-A6C34878D82A}">
                    <a16:rowId xmlns="" xmlns:a16="http://schemas.microsoft.com/office/drawing/2014/main" val="2838211684"/>
                  </a:ext>
                </a:extLst>
              </a:tr>
              <a:tr h="0">
                <a:tc>
                  <a:txBody>
                    <a:bodyPr/>
                    <a:lstStyle/>
                    <a:p>
                      <a:pPr algn="l">
                        <a:spcAft>
                          <a:spcPts val="0"/>
                        </a:spcAft>
                      </a:pPr>
                      <a:r>
                        <a:rPr lang="en-GB" sz="1600" dirty="0">
                          <a:solidFill>
                            <a:schemeClr val="tx1"/>
                          </a:solidFill>
                          <a:effectLst/>
                        </a:rPr>
                        <a:t>Infection clean of room must be performed after transfer/discharge.</a:t>
                      </a:r>
                      <a:r>
                        <a:rPr lang="en-GB" sz="1600" kern="1400" dirty="0">
                          <a:solidFill>
                            <a:schemeClr val="tx1"/>
                          </a:solidFill>
                          <a:effectLst/>
                        </a:rPr>
                        <a:t> </a:t>
                      </a:r>
                      <a:endParaRPr lang="en-GB"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rgbClr val="2EAAD5"/>
                    </a:solidFill>
                  </a:tcPr>
                </a:tc>
                <a:extLst>
                  <a:ext uri="{0D108BD9-81ED-4DB2-BD59-A6C34878D82A}">
                    <a16:rowId xmlns="" xmlns:a16="http://schemas.microsoft.com/office/drawing/2014/main" val="1619860607"/>
                  </a:ext>
                </a:extLst>
              </a:tr>
            </a:tbl>
          </a:graphicData>
        </a:graphic>
      </p:graphicFrame>
      <p:graphicFrame>
        <p:nvGraphicFramePr>
          <p:cNvPr id="31" name="Table 30">
            <a:extLst>
              <a:ext uri="{FF2B5EF4-FFF2-40B4-BE49-F238E27FC236}">
                <a16:creationId xmlns="" xmlns:a16="http://schemas.microsoft.com/office/drawing/2014/main" id="{C3E2AAC3-ED20-E945-91AF-087F030F3644}"/>
              </a:ext>
            </a:extLst>
          </p:cNvPr>
          <p:cNvGraphicFramePr>
            <a:graphicFrameLocks noGrp="1"/>
          </p:cNvGraphicFramePr>
          <p:nvPr>
            <p:extLst>
              <p:ext uri="{D42A27DB-BD31-4B8C-83A1-F6EECF244321}">
                <p14:modId xmlns:p14="http://schemas.microsoft.com/office/powerpoint/2010/main" val="3911604334"/>
              </p:ext>
            </p:extLst>
          </p:nvPr>
        </p:nvGraphicFramePr>
        <p:xfrm>
          <a:off x="446341" y="22661092"/>
          <a:ext cx="4073029" cy="2201736"/>
        </p:xfrm>
        <a:graphic>
          <a:graphicData uri="http://schemas.openxmlformats.org/drawingml/2006/table">
            <a:tbl>
              <a:tblPr firstRow="1" firstCol="1" bandRow="1">
                <a:tableStyleId>{5C22544A-7EE6-4342-B048-85BDC9FD1C3A}</a:tableStyleId>
              </a:tblPr>
              <a:tblGrid>
                <a:gridCol w="4073029">
                  <a:extLst>
                    <a:ext uri="{9D8B030D-6E8A-4147-A177-3AD203B41FA5}">
                      <a16:colId xmlns="" xmlns:a16="http://schemas.microsoft.com/office/drawing/2014/main" val="654996595"/>
                    </a:ext>
                  </a:extLst>
                </a:gridCol>
              </a:tblGrid>
              <a:tr h="77745">
                <a:tc>
                  <a:txBody>
                    <a:bodyPr/>
                    <a:lstStyle/>
                    <a:p>
                      <a:pPr algn="ctr">
                        <a:lnSpc>
                          <a:spcPct val="115000"/>
                        </a:lnSpc>
                        <a:spcAft>
                          <a:spcPts val="0"/>
                        </a:spcAft>
                      </a:pPr>
                      <a:r>
                        <a:rPr lang="en-GB" sz="1300" dirty="0">
                          <a:solidFill>
                            <a:schemeClr val="tx1"/>
                          </a:solidFill>
                          <a:effectLst/>
                        </a:rPr>
                        <a:t>If E. coli ESBL</a:t>
                      </a:r>
                      <a:endParaRPr lang="en-GB"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BF91A7"/>
                    </a:solidFill>
                  </a:tcPr>
                </a:tc>
                <a:extLst>
                  <a:ext uri="{0D108BD9-81ED-4DB2-BD59-A6C34878D82A}">
                    <a16:rowId xmlns="" xmlns:a16="http://schemas.microsoft.com/office/drawing/2014/main" val="2357523609"/>
                  </a:ext>
                </a:extLst>
              </a:tr>
              <a:tr h="0">
                <a:tc>
                  <a:txBody>
                    <a:bodyPr/>
                    <a:lstStyle/>
                    <a:p>
                      <a:pPr marL="457200">
                        <a:lnSpc>
                          <a:spcPct val="100000"/>
                        </a:lnSpc>
                        <a:spcAft>
                          <a:spcPts val="0"/>
                        </a:spcAft>
                      </a:pPr>
                      <a:r>
                        <a:rPr lang="en-GB" sz="1600" dirty="0">
                          <a:solidFill>
                            <a:schemeClr val="tx1"/>
                          </a:solidFill>
                          <a:effectLst/>
                        </a:rPr>
                        <a:t>The patient requires isolation </a:t>
                      </a:r>
                    </a:p>
                    <a:p>
                      <a:pPr marL="457200">
                        <a:lnSpc>
                          <a:spcPct val="100000"/>
                        </a:lnSpc>
                        <a:spcAft>
                          <a:spcPts val="0"/>
                        </a:spcAft>
                      </a:pPr>
                      <a:r>
                        <a:rPr lang="en-GB" sz="1600" dirty="0">
                          <a:solidFill>
                            <a:schemeClr val="tx1"/>
                          </a:solidFill>
                          <a:effectLst/>
                        </a:rPr>
                        <a:t>Amber status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 xmlns:a16="http://schemas.microsoft.com/office/drawing/2014/main" val="3567817896"/>
                  </a:ext>
                </a:extLst>
              </a:tr>
              <a:tr h="0">
                <a:tc>
                  <a:txBody>
                    <a:bodyPr/>
                    <a:lstStyle/>
                    <a:p>
                      <a:pPr marL="457200">
                        <a:lnSpc>
                          <a:spcPct val="100000"/>
                        </a:lnSpc>
                        <a:spcAft>
                          <a:spcPts val="0"/>
                        </a:spcAft>
                      </a:pPr>
                      <a:r>
                        <a:rPr lang="en-GB" sz="1600" dirty="0">
                          <a:solidFill>
                            <a:schemeClr val="tx1"/>
                          </a:solidFill>
                          <a:effectLst/>
                        </a:rPr>
                        <a:t>Maintain contact precautions throughout patient stay</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 xmlns:a16="http://schemas.microsoft.com/office/drawing/2014/main" val="3231042809"/>
                  </a:ext>
                </a:extLst>
              </a:tr>
              <a:tr h="0">
                <a:tc>
                  <a:txBody>
                    <a:bodyPr/>
                    <a:lstStyle/>
                    <a:p>
                      <a:pPr marL="457200">
                        <a:lnSpc>
                          <a:spcPct val="100000"/>
                        </a:lnSpc>
                        <a:spcAft>
                          <a:spcPts val="0"/>
                        </a:spcAft>
                      </a:pPr>
                      <a:r>
                        <a:rPr lang="en-GB" sz="1600" dirty="0">
                          <a:solidFill>
                            <a:schemeClr val="tx1"/>
                          </a:solidFill>
                          <a:effectLst/>
                        </a:rPr>
                        <a:t>Discuss with microbiologist antibiotic treatment if required.</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40000"/>
                        <a:lumOff val="60000"/>
                      </a:schemeClr>
                    </a:solidFill>
                  </a:tcPr>
                </a:tc>
                <a:extLst>
                  <a:ext uri="{0D108BD9-81ED-4DB2-BD59-A6C34878D82A}">
                    <a16:rowId xmlns="" xmlns:a16="http://schemas.microsoft.com/office/drawing/2014/main" val="2532151530"/>
                  </a:ext>
                </a:extLst>
              </a:tr>
              <a:tr h="0">
                <a:tc>
                  <a:txBody>
                    <a:bodyPr/>
                    <a:lstStyle/>
                    <a:p>
                      <a:pPr marL="457200">
                        <a:lnSpc>
                          <a:spcPct val="115000"/>
                        </a:lnSpc>
                        <a:spcAft>
                          <a:spcPts val="0"/>
                        </a:spcAft>
                      </a:pPr>
                      <a:r>
                        <a:rPr lang="en-GB" sz="1600" dirty="0">
                          <a:solidFill>
                            <a:schemeClr val="tx1"/>
                          </a:solidFill>
                          <a:effectLst/>
                        </a:rPr>
                        <a:t>Perform an infection clean after patient</a:t>
                      </a:r>
                    </a:p>
                    <a:p>
                      <a:pPr marL="457200">
                        <a:lnSpc>
                          <a:spcPct val="100000"/>
                        </a:lnSpc>
                        <a:spcAft>
                          <a:spcPts val="0"/>
                        </a:spcAft>
                      </a:pPr>
                      <a:r>
                        <a:rPr lang="en-GB" sz="1600" dirty="0">
                          <a:solidFill>
                            <a:schemeClr val="tx1"/>
                          </a:solidFill>
                          <a:effectLst/>
                        </a:rPr>
                        <a:t>transfer/discharge.</a:t>
                      </a:r>
                    </a:p>
                  </a:txBody>
                  <a:tcPr marL="68580" marR="68580" marT="0" marB="0">
                    <a:solidFill>
                      <a:schemeClr val="tx2">
                        <a:lumMod val="40000"/>
                        <a:lumOff val="60000"/>
                      </a:schemeClr>
                    </a:solidFill>
                  </a:tcPr>
                </a:tc>
                <a:extLst>
                  <a:ext uri="{0D108BD9-81ED-4DB2-BD59-A6C34878D82A}">
                    <a16:rowId xmlns="" xmlns:a16="http://schemas.microsoft.com/office/drawing/2014/main" val="1988165585"/>
                  </a:ext>
                </a:extLst>
              </a:tr>
            </a:tbl>
          </a:graphicData>
        </a:graphic>
      </p:graphicFrame>
      <p:sp>
        <p:nvSpPr>
          <p:cNvPr id="4" name="TextBox 3">
            <a:extLst>
              <a:ext uri="{FF2B5EF4-FFF2-40B4-BE49-F238E27FC236}">
                <a16:creationId xmlns="" xmlns:a16="http://schemas.microsoft.com/office/drawing/2014/main" id="{FAF0C1CE-FBE8-CB43-A4F1-D034628CA69D}"/>
              </a:ext>
            </a:extLst>
          </p:cNvPr>
          <p:cNvSpPr txBox="1"/>
          <p:nvPr/>
        </p:nvSpPr>
        <p:spPr>
          <a:xfrm>
            <a:off x="319203" y="6857429"/>
            <a:ext cx="4565402" cy="2369880"/>
          </a:xfrm>
          <a:prstGeom prst="rect">
            <a:avLst/>
          </a:prstGeom>
          <a:noFill/>
        </p:spPr>
        <p:txBody>
          <a:bodyPr wrap="square" rtlCol="0">
            <a:spAutoFit/>
          </a:bodyPr>
          <a:lstStyle/>
          <a:p>
            <a:pPr algn="just"/>
            <a:r>
              <a:rPr lang="en-GB" sz="1600" dirty="0">
                <a:cs typeface="Arial" panose="020B0604020202020204" pitchFamily="34" charset="0"/>
              </a:rPr>
              <a:t>These are the most common type of TBPs and include:</a:t>
            </a:r>
          </a:p>
          <a:p>
            <a:pPr algn="just"/>
            <a:r>
              <a:rPr lang="en-GB" sz="1600" b="1" dirty="0">
                <a:solidFill>
                  <a:srgbClr val="0070C0"/>
                </a:solidFill>
                <a:cs typeface="Arial" panose="020B0604020202020204" pitchFamily="34" charset="0"/>
              </a:rPr>
              <a:t>Single Room </a:t>
            </a:r>
            <a:r>
              <a:rPr lang="en-GB" sz="1600" dirty="0">
                <a:cs typeface="Arial" panose="020B0604020202020204" pitchFamily="34" charset="0"/>
              </a:rPr>
              <a:t>with the door closed</a:t>
            </a:r>
          </a:p>
          <a:p>
            <a:pPr algn="just"/>
            <a:endParaRPr lang="en-GB" sz="1000" dirty="0">
              <a:cs typeface="Arial" panose="020B0604020202020204" pitchFamily="34" charset="0"/>
            </a:endParaRPr>
          </a:p>
          <a:p>
            <a:pPr algn="just"/>
            <a:r>
              <a:rPr lang="en-GB" sz="1600" b="1" dirty="0">
                <a:solidFill>
                  <a:srgbClr val="0070C0"/>
                </a:solidFill>
                <a:cs typeface="Arial" panose="020B0604020202020204" pitchFamily="34" charset="0"/>
              </a:rPr>
              <a:t>PPE which consists of:</a:t>
            </a:r>
            <a:endParaRPr lang="en-GB" sz="1600" dirty="0">
              <a:solidFill>
                <a:srgbClr val="0070C0"/>
              </a:solidFill>
              <a:cs typeface="Arial" panose="020B0604020202020204" pitchFamily="34" charset="0"/>
            </a:endParaRPr>
          </a:p>
          <a:p>
            <a:pPr algn="just"/>
            <a:r>
              <a:rPr lang="en-GB" sz="1600" b="1" dirty="0">
                <a:cs typeface="Arial" panose="020B0604020202020204" pitchFamily="34" charset="0"/>
              </a:rPr>
              <a:t>Disposable apron </a:t>
            </a:r>
            <a:r>
              <a:rPr lang="en-GB" sz="1600" dirty="0">
                <a:cs typeface="Arial" panose="020B0604020202020204" pitchFamily="34" charset="0"/>
              </a:rPr>
              <a:t>and </a:t>
            </a:r>
            <a:r>
              <a:rPr lang="en-GB" sz="1600" b="1" dirty="0">
                <a:cs typeface="Arial" panose="020B0604020202020204" pitchFamily="34" charset="0"/>
              </a:rPr>
              <a:t>Disposable gloves </a:t>
            </a:r>
            <a:r>
              <a:rPr lang="en-GB" sz="1600" dirty="0">
                <a:cs typeface="Arial" panose="020B0604020202020204" pitchFamily="34" charset="0"/>
              </a:rPr>
              <a:t>for contact with the patient and the environment and body fluid</a:t>
            </a:r>
          </a:p>
          <a:p>
            <a:pPr algn="just"/>
            <a:endParaRPr lang="en-GB" sz="1000" dirty="0">
              <a:cs typeface="Arial" panose="020B0604020202020204" pitchFamily="34" charset="0"/>
            </a:endParaRPr>
          </a:p>
          <a:p>
            <a:r>
              <a:rPr lang="en-GB" sz="1600" b="1" dirty="0">
                <a:solidFill>
                  <a:srgbClr val="0070C0"/>
                </a:solidFill>
                <a:cs typeface="Arial" panose="020B0604020202020204" pitchFamily="34" charset="0"/>
              </a:rPr>
              <a:t>Hand Hygiene before and after removal of PPE and after leaving the single room/environment       </a:t>
            </a:r>
            <a:endParaRPr lang="en-GB" sz="1600" dirty="0">
              <a:solidFill>
                <a:srgbClr val="0070C0"/>
              </a:solidFill>
              <a:cs typeface="Arial" panose="020B0604020202020204" pitchFamily="34" charset="0"/>
            </a:endParaRPr>
          </a:p>
        </p:txBody>
      </p:sp>
      <p:pic>
        <p:nvPicPr>
          <p:cNvPr id="35" name="Picture 10">
            <a:extLst>
              <a:ext uri="{FF2B5EF4-FFF2-40B4-BE49-F238E27FC236}">
                <a16:creationId xmlns="" xmlns:a16="http://schemas.microsoft.com/office/drawing/2014/main" id="{A4B3A942-D0FF-4B41-B4D0-5B5EC77A0102}"/>
              </a:ext>
            </a:extLst>
          </p:cNvPr>
          <p:cNvPicPr>
            <a:picLocks noChangeAspect="1" noChangeArrowheads="1"/>
          </p:cNvPicPr>
          <p:nvPr/>
        </p:nvPicPr>
        <p:blipFill>
          <a:blip r:embed="rId14" r:link="rId15" cstate="print">
            <a:extLst>
              <a:ext uri="{28A0092B-C50C-407E-A947-70E740481C1C}">
                <a14:useLocalDpi xmlns:a14="http://schemas.microsoft.com/office/drawing/2010/main" val="0"/>
              </a:ext>
            </a:extLst>
          </a:blip>
          <a:srcRect/>
          <a:stretch>
            <a:fillRect/>
          </a:stretch>
        </p:blipFill>
        <p:spPr bwMode="auto">
          <a:xfrm>
            <a:off x="12954328" y="6918333"/>
            <a:ext cx="1033003" cy="68834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 xmlns:a16="http://schemas.microsoft.com/office/drawing/2014/main" id="{4479AC63-1EB1-FE4A-915B-14A810C985E9}"/>
              </a:ext>
            </a:extLst>
          </p:cNvPr>
          <p:cNvPicPr>
            <a:picLocks noChangeAspect="1"/>
          </p:cNvPicPr>
          <p:nvPr/>
        </p:nvPicPr>
        <p:blipFill>
          <a:blip r:embed="rId16"/>
          <a:stretch>
            <a:fillRect/>
          </a:stretch>
        </p:blipFill>
        <p:spPr>
          <a:xfrm>
            <a:off x="5384910" y="8040832"/>
            <a:ext cx="1119294" cy="1119294"/>
          </a:xfrm>
          <a:prstGeom prst="rect">
            <a:avLst/>
          </a:prstGeom>
        </p:spPr>
      </p:pic>
      <p:sp>
        <p:nvSpPr>
          <p:cNvPr id="39" name="Rounded Rectangle 38">
            <a:extLst>
              <a:ext uri="{FF2B5EF4-FFF2-40B4-BE49-F238E27FC236}">
                <a16:creationId xmlns="" xmlns:a16="http://schemas.microsoft.com/office/drawing/2014/main" id="{20A5A6BF-552E-1547-AED5-7DB99D430AAA}"/>
              </a:ext>
            </a:extLst>
          </p:cNvPr>
          <p:cNvSpPr/>
          <p:nvPr/>
        </p:nvSpPr>
        <p:spPr>
          <a:xfrm>
            <a:off x="174452" y="1371922"/>
            <a:ext cx="14060823" cy="2958735"/>
          </a:xfrm>
          <a:prstGeom prst="roundRect">
            <a:avLst>
              <a:gd name="adj" fmla="val 11512"/>
            </a:avLst>
          </a:prstGeom>
          <a:solidFill>
            <a:schemeClr val="bg2">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GB" sz="2400" b="1" dirty="0">
                <a:solidFill>
                  <a:srgbClr val="8828E6"/>
                </a:solidFill>
              </a:rPr>
              <a:t>Routes of Transmission</a:t>
            </a:r>
            <a:endParaRPr lang="en-GB" sz="1600" b="1" dirty="0">
              <a:solidFill>
                <a:srgbClr val="8828E6"/>
              </a:solidFill>
            </a:endParaRPr>
          </a:p>
          <a:p>
            <a:pPr algn="just"/>
            <a:r>
              <a:rPr lang="en-GB" sz="1600" b="1" i="1" dirty="0">
                <a:solidFill>
                  <a:srgbClr val="6D1A9D"/>
                </a:solidFill>
                <a:cs typeface="Arial" panose="020B0604020202020204" pitchFamily="34" charset="0"/>
              </a:rPr>
              <a:t>Contact Spread </a:t>
            </a:r>
            <a:r>
              <a:rPr lang="en-GB" sz="1600" dirty="0">
                <a:solidFill>
                  <a:schemeClr val="tx1"/>
                </a:solidFill>
                <a:cs typeface="Arial" panose="020B0604020202020204" pitchFamily="34" charset="0"/>
              </a:rPr>
              <a:t>- Is usually via </a:t>
            </a:r>
            <a:r>
              <a:rPr lang="en-GB" sz="1600" b="1" dirty="0">
                <a:solidFill>
                  <a:schemeClr val="tx1"/>
                </a:solidFill>
                <a:cs typeface="Arial" panose="020B0604020202020204" pitchFamily="34" charset="0"/>
              </a:rPr>
              <a:t>direct contact </a:t>
            </a:r>
            <a:r>
              <a:rPr lang="en-GB" sz="1600" dirty="0">
                <a:solidFill>
                  <a:schemeClr val="tx1"/>
                </a:solidFill>
                <a:cs typeface="Arial" panose="020B0604020202020204" pitchFamily="34" charset="0"/>
              </a:rPr>
              <a:t>with the person and/or the immediate care environment or </a:t>
            </a:r>
            <a:r>
              <a:rPr lang="en-GB" sz="1600" b="1" dirty="0">
                <a:solidFill>
                  <a:schemeClr val="tx1"/>
                </a:solidFill>
                <a:cs typeface="Arial" panose="020B0604020202020204" pitchFamily="34" charset="0"/>
              </a:rPr>
              <a:t>care equipment </a:t>
            </a:r>
            <a:r>
              <a:rPr lang="en-GB" sz="1600" dirty="0">
                <a:solidFill>
                  <a:schemeClr val="tx1"/>
                </a:solidFill>
                <a:cs typeface="Arial" panose="020B0604020202020204" pitchFamily="34" charset="0"/>
              </a:rPr>
              <a:t>and </a:t>
            </a:r>
            <a:r>
              <a:rPr lang="en-GB" sz="1600" b="1" dirty="0">
                <a:solidFill>
                  <a:schemeClr val="tx1"/>
                </a:solidFill>
                <a:cs typeface="Arial" panose="020B0604020202020204" pitchFamily="34" charset="0"/>
              </a:rPr>
              <a:t>is the most common form of transmission (HPS, 2020).</a:t>
            </a:r>
            <a:r>
              <a:rPr lang="en-GB" sz="1600" dirty="0">
                <a:cs typeface="Arial" panose="020B0604020202020204" pitchFamily="34" charset="0"/>
              </a:rPr>
              <a:t> </a:t>
            </a:r>
            <a:r>
              <a:rPr lang="en-GB" sz="1600" dirty="0">
                <a:solidFill>
                  <a:schemeClr val="tx1"/>
                </a:solidFill>
                <a:cs typeface="Arial" panose="020B0604020202020204" pitchFamily="34" charset="0"/>
              </a:rPr>
              <a:t>Examples of infections and organisms that are spread by the ‘contact’ route are MRSA, </a:t>
            </a:r>
            <a:r>
              <a:rPr lang="en-GB" sz="1600" i="1" dirty="0">
                <a:solidFill>
                  <a:schemeClr val="tx1"/>
                </a:solidFill>
                <a:cs typeface="Arial" panose="020B0604020202020204" pitchFamily="34" charset="0"/>
              </a:rPr>
              <a:t>E. coli</a:t>
            </a:r>
            <a:r>
              <a:rPr lang="en-GB" sz="1600" dirty="0">
                <a:solidFill>
                  <a:schemeClr val="tx1"/>
                </a:solidFill>
                <a:cs typeface="Arial" panose="020B0604020202020204" pitchFamily="34" charset="0"/>
              </a:rPr>
              <a:t>, </a:t>
            </a:r>
            <a:r>
              <a:rPr lang="en-GB" sz="1600" i="1" dirty="0">
                <a:solidFill>
                  <a:schemeClr val="tx1"/>
                </a:solidFill>
                <a:cs typeface="Arial" panose="020B0604020202020204" pitchFamily="34" charset="0"/>
              </a:rPr>
              <a:t>Clostridioides difficile (C. diff), Candida auris</a:t>
            </a:r>
            <a:r>
              <a:rPr lang="en-GB" sz="1600" dirty="0">
                <a:solidFill>
                  <a:schemeClr val="tx1"/>
                </a:solidFill>
                <a:cs typeface="Arial" panose="020B0604020202020204" pitchFamily="34" charset="0"/>
              </a:rPr>
              <a:t> (thrush). </a:t>
            </a:r>
            <a:endParaRPr lang="en-GB" sz="1600" b="1" dirty="0">
              <a:solidFill>
                <a:schemeClr val="tx1"/>
              </a:solidFill>
              <a:cs typeface="Arial" panose="020B0604020202020204" pitchFamily="34" charset="0"/>
            </a:endParaRPr>
          </a:p>
          <a:p>
            <a:pPr algn="just"/>
            <a:endParaRPr lang="en-GB" sz="1000" b="1" dirty="0">
              <a:solidFill>
                <a:schemeClr val="tx1"/>
              </a:solidFill>
              <a:cs typeface="Arial" panose="020B0604020202020204" pitchFamily="34" charset="0"/>
            </a:endParaRPr>
          </a:p>
          <a:p>
            <a:pPr algn="just"/>
            <a:r>
              <a:rPr lang="en-GB" sz="1600" b="1" i="1" dirty="0">
                <a:solidFill>
                  <a:srgbClr val="551A9D"/>
                </a:solidFill>
                <a:cs typeface="Arial" panose="020B0604020202020204" pitchFamily="34" charset="0"/>
              </a:rPr>
              <a:t>Droplet Spread </a:t>
            </a:r>
            <a:r>
              <a:rPr lang="en-GB" sz="1600" b="1" dirty="0">
                <a:solidFill>
                  <a:schemeClr val="tx1"/>
                </a:solidFill>
                <a:cs typeface="Arial" panose="020B0604020202020204" pitchFamily="34" charset="0"/>
              </a:rPr>
              <a:t>- </a:t>
            </a:r>
            <a:r>
              <a:rPr lang="en-GB" sz="1600" dirty="0">
                <a:solidFill>
                  <a:schemeClr val="tx1"/>
                </a:solidFill>
                <a:cs typeface="Arial" panose="020B0604020202020204" pitchFamily="34" charset="0"/>
              </a:rPr>
              <a:t>Large particles &gt; 5 microns (</a:t>
            </a:r>
            <a:r>
              <a:rPr lang="en-GB" sz="1600" dirty="0">
                <a:solidFill>
                  <a:schemeClr val="tx1"/>
                </a:solidFill>
                <a:cs typeface="Arial" panose="020B0604020202020204" pitchFamily="34" charset="0"/>
                <a:sym typeface="Symbol" pitchFamily="2" charset="2"/>
              </a:rPr>
              <a:t></a:t>
            </a:r>
            <a:r>
              <a:rPr lang="en-GB" sz="1600" dirty="0">
                <a:solidFill>
                  <a:schemeClr val="tx1"/>
                </a:solidFill>
                <a:cs typeface="Arial" panose="020B0604020202020204" pitchFamily="34" charset="0"/>
              </a:rPr>
              <a:t>m)  (1 </a:t>
            </a:r>
            <a:r>
              <a:rPr lang="en-GB" sz="1600" dirty="0">
                <a:solidFill>
                  <a:schemeClr val="tx1"/>
                </a:solidFill>
                <a:cs typeface="Arial" panose="020B0604020202020204" pitchFamily="34" charset="0"/>
                <a:sym typeface="Symbol" pitchFamily="2" charset="2"/>
              </a:rPr>
              <a:t></a:t>
            </a:r>
            <a:r>
              <a:rPr lang="en-GB" sz="1600" dirty="0">
                <a:solidFill>
                  <a:schemeClr val="tx1"/>
                </a:solidFill>
                <a:cs typeface="Arial" panose="020B0604020202020204" pitchFamily="34" charset="0"/>
              </a:rPr>
              <a:t>m is the equivalent to 0.001mm) from droplet transmission whereby the susceptible individual must be usually </a:t>
            </a:r>
            <a:r>
              <a:rPr lang="en-GB" sz="1600" b="1" dirty="0">
                <a:solidFill>
                  <a:schemeClr val="tx1"/>
                </a:solidFill>
                <a:cs typeface="Arial" panose="020B0604020202020204" pitchFamily="34" charset="0"/>
              </a:rPr>
              <a:t>within 3 feet for the droplet (containing the infectious microorganism) </a:t>
            </a:r>
            <a:r>
              <a:rPr lang="en-GB" sz="1600" dirty="0">
                <a:solidFill>
                  <a:schemeClr val="tx1"/>
                </a:solidFill>
                <a:cs typeface="Arial" panose="020B0604020202020204" pitchFamily="34" charset="0"/>
              </a:rPr>
              <a:t>to spread from the respiratory system of one individual to make contact with another individual’s respiratory tract, eyes and mouth. Examples of droplet bacteria or viruses include </a:t>
            </a:r>
            <a:r>
              <a:rPr lang="en-GB" sz="1600" b="1" dirty="0">
                <a:solidFill>
                  <a:schemeClr val="tx1"/>
                </a:solidFill>
                <a:cs typeface="Arial" panose="020B0604020202020204" pitchFamily="34" charset="0"/>
              </a:rPr>
              <a:t>mumps, influenza, </a:t>
            </a:r>
            <a:r>
              <a:rPr lang="en-GB" sz="1600" b="1" i="1" dirty="0">
                <a:solidFill>
                  <a:schemeClr val="tx1"/>
                </a:solidFill>
                <a:cs typeface="Arial" panose="020B0604020202020204" pitchFamily="34" charset="0"/>
              </a:rPr>
              <a:t>Neisseria meningitides </a:t>
            </a:r>
            <a:r>
              <a:rPr lang="en-GB" sz="1600" b="1" dirty="0">
                <a:solidFill>
                  <a:schemeClr val="tx1"/>
                </a:solidFill>
                <a:cs typeface="Arial" panose="020B0604020202020204" pitchFamily="34" charset="0"/>
              </a:rPr>
              <a:t>(meningitis) and COVID-19. </a:t>
            </a:r>
            <a:r>
              <a:rPr lang="en-GB" sz="1600" b="1" i="1" dirty="0">
                <a:cs typeface="Arial" panose="020B0604020202020204" pitchFamily="34" charset="0"/>
              </a:rPr>
              <a:t> </a:t>
            </a:r>
            <a:endParaRPr lang="en-GB" sz="1600" dirty="0">
              <a:solidFill>
                <a:schemeClr val="tx1"/>
              </a:solidFill>
              <a:cs typeface="Arial" panose="020B0604020202020204" pitchFamily="34" charset="0"/>
            </a:endParaRPr>
          </a:p>
          <a:p>
            <a:pPr algn="just"/>
            <a:endParaRPr lang="en-GB" sz="1000" b="1" dirty="0">
              <a:solidFill>
                <a:schemeClr val="tx1"/>
              </a:solidFill>
              <a:cs typeface="Arial" panose="020B0604020202020204" pitchFamily="34" charset="0"/>
            </a:endParaRPr>
          </a:p>
          <a:p>
            <a:pPr algn="just"/>
            <a:r>
              <a:rPr lang="en-GB" sz="1600" b="1" i="1" dirty="0">
                <a:solidFill>
                  <a:srgbClr val="6D1A9D"/>
                </a:solidFill>
                <a:cs typeface="Arial" panose="020B0604020202020204" pitchFamily="34" charset="0"/>
              </a:rPr>
              <a:t>Airborne Spread </a:t>
            </a:r>
            <a:r>
              <a:rPr lang="en-GB" sz="1600" b="1" dirty="0">
                <a:solidFill>
                  <a:schemeClr val="tx1"/>
                </a:solidFill>
                <a:cs typeface="Arial" panose="020B0604020202020204" pitchFamily="34" charset="0"/>
              </a:rPr>
              <a:t>- </a:t>
            </a:r>
            <a:r>
              <a:rPr lang="en-GB" sz="1600" dirty="0">
                <a:solidFill>
                  <a:schemeClr val="tx1"/>
                </a:solidFill>
                <a:cs typeface="Arial" panose="020B0604020202020204" pitchFamily="34" charset="0"/>
              </a:rPr>
              <a:t>These particles are smaller (</a:t>
            </a:r>
            <a:r>
              <a:rPr lang="en-GB" sz="1600" b="1" dirty="0">
                <a:solidFill>
                  <a:schemeClr val="tx1"/>
                </a:solidFill>
                <a:cs typeface="Arial" panose="020B0604020202020204" pitchFamily="34" charset="0"/>
              </a:rPr>
              <a:t>equal or less than ≤ 5 microns/</a:t>
            </a:r>
            <a:r>
              <a:rPr lang="en-GB" sz="1600" b="1" dirty="0">
                <a:solidFill>
                  <a:schemeClr val="tx1"/>
                </a:solidFill>
                <a:cs typeface="Arial" panose="020B0604020202020204" pitchFamily="34" charset="0"/>
                <a:sym typeface="Symbol" pitchFamily="2" charset="2"/>
              </a:rPr>
              <a:t></a:t>
            </a:r>
            <a:r>
              <a:rPr lang="en-GB" sz="1600" b="1" dirty="0">
                <a:solidFill>
                  <a:schemeClr val="tx1"/>
                </a:solidFill>
                <a:cs typeface="Arial" panose="020B0604020202020204" pitchFamily="34" charset="0"/>
              </a:rPr>
              <a:t>m</a:t>
            </a:r>
            <a:r>
              <a:rPr lang="en-GB" sz="1600" dirty="0">
                <a:solidFill>
                  <a:schemeClr val="tx1"/>
                </a:solidFill>
                <a:cs typeface="Arial" panose="020B0604020202020204" pitchFamily="34" charset="0"/>
              </a:rPr>
              <a:t>) and can remain suspended in </a:t>
            </a:r>
            <a:r>
              <a:rPr lang="en-GB" sz="1600" b="1" dirty="0">
                <a:solidFill>
                  <a:schemeClr val="tx1"/>
                </a:solidFill>
                <a:cs typeface="Arial" panose="020B0604020202020204" pitchFamily="34" charset="0"/>
              </a:rPr>
              <a:t>air for long periods of time and are transported by air currents</a:t>
            </a:r>
            <a:r>
              <a:rPr lang="en-GB" sz="1600" dirty="0">
                <a:solidFill>
                  <a:schemeClr val="tx1"/>
                </a:solidFill>
                <a:cs typeface="Arial" panose="020B0604020202020204" pitchFamily="34" charset="0"/>
              </a:rPr>
              <a:t>. They are created during </a:t>
            </a:r>
            <a:r>
              <a:rPr lang="en-GB" sz="1600" b="1" dirty="0">
                <a:solidFill>
                  <a:schemeClr val="tx1"/>
                </a:solidFill>
                <a:cs typeface="Arial" panose="020B0604020202020204" pitchFamily="34" charset="0"/>
              </a:rPr>
              <a:t>breathing, talking, coughing and sneezing</a:t>
            </a:r>
            <a:r>
              <a:rPr lang="en-GB" sz="1600" dirty="0">
                <a:solidFill>
                  <a:schemeClr val="tx1"/>
                </a:solidFill>
                <a:cs typeface="Arial" panose="020B0604020202020204" pitchFamily="34" charset="0"/>
              </a:rPr>
              <a:t> and can also be created by evaporation of larger droplets in conditions of low humidity. Examples of bacteria/virus spread via the airborne route include TB and chicken pox.</a:t>
            </a:r>
            <a:endParaRPr lang="en-GB" sz="1600" b="1" dirty="0">
              <a:solidFill>
                <a:schemeClr val="tx1"/>
              </a:solidFill>
              <a:cs typeface="Arial" panose="020B0604020202020204" pitchFamily="34" charset="0"/>
            </a:endParaRPr>
          </a:p>
        </p:txBody>
      </p:sp>
      <p:pic>
        <p:nvPicPr>
          <p:cNvPr id="33" name="Picture 32">
            <a:extLst>
              <a:ext uri="{FF2B5EF4-FFF2-40B4-BE49-F238E27FC236}">
                <a16:creationId xmlns="" xmlns:a16="http://schemas.microsoft.com/office/drawing/2014/main" id="{56A46C11-0FA2-4B49-ADD6-BEC9CB6E34F4}"/>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44116" y="108274"/>
            <a:ext cx="1008112" cy="1008112"/>
          </a:xfrm>
          <a:prstGeom prst="rect">
            <a:avLst/>
          </a:prstGeom>
        </p:spPr>
      </p:pic>
    </p:spTree>
    <p:extLst>
      <p:ext uri="{BB962C8B-B14F-4D97-AF65-F5344CB8AC3E}">
        <p14:creationId xmlns:p14="http://schemas.microsoft.com/office/powerpoint/2010/main" val="227925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5517</TotalTime>
  <Words>1679</Words>
  <Application>Microsoft Office PowerPoint</Application>
  <PresentationFormat>Custom</PresentationFormat>
  <Paragraphs>195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Infection Prevention and Control 2. (Clinical Staff).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cf01tr</dc:creator>
  <cp:lastModifiedBy>Andrea Denton</cp:lastModifiedBy>
  <cp:revision>344</cp:revision>
  <dcterms:created xsi:type="dcterms:W3CDTF">2013-10-01T09:31:58Z</dcterms:created>
  <dcterms:modified xsi:type="dcterms:W3CDTF">2021-11-25T14:52:30Z</dcterms:modified>
</cp:coreProperties>
</file>